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9" r:id="rId2"/>
    <p:sldId id="409" r:id="rId3"/>
    <p:sldId id="406" r:id="rId4"/>
    <p:sldId id="404" r:id="rId5"/>
    <p:sldId id="401" r:id="rId6"/>
    <p:sldId id="411" r:id="rId7"/>
    <p:sldId id="413" r:id="rId8"/>
    <p:sldId id="412" r:id="rId9"/>
    <p:sldId id="276" r:id="rId10"/>
    <p:sldId id="367" r:id="rId11"/>
    <p:sldId id="368" r:id="rId12"/>
    <p:sldId id="375" r:id="rId13"/>
    <p:sldId id="369" r:id="rId14"/>
    <p:sldId id="370" r:id="rId15"/>
    <p:sldId id="371" r:id="rId16"/>
    <p:sldId id="372" r:id="rId17"/>
    <p:sldId id="373" r:id="rId18"/>
    <p:sldId id="374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410" r:id="rId32"/>
    <p:sldId id="388" r:id="rId33"/>
    <p:sldId id="407" r:id="rId34"/>
    <p:sldId id="389" r:id="rId35"/>
    <p:sldId id="408" r:id="rId36"/>
    <p:sldId id="395" r:id="rId37"/>
    <p:sldId id="398" r:id="rId38"/>
    <p:sldId id="399" r:id="rId39"/>
    <p:sldId id="295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179"/>
    <a:srgbClr val="BFC0C1"/>
    <a:srgbClr val="A9B3C9"/>
    <a:srgbClr val="B38F59"/>
    <a:srgbClr val="808183"/>
    <a:srgbClr val="606161"/>
    <a:srgbClr val="606162"/>
    <a:srgbClr val="B5D0A5"/>
    <a:srgbClr val="83B069"/>
    <a:srgbClr val="DAC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78" autoAdjust="0"/>
  </p:normalViewPr>
  <p:slideViewPr>
    <p:cSldViewPr snapToGrid="0" snapToObjects="1">
      <p:cViewPr varScale="1">
        <p:scale>
          <a:sx n="110" d="100"/>
          <a:sy n="110" d="100"/>
        </p:scale>
        <p:origin x="828" y="4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1DF4-8878-2A40-98FB-5AD811BC982A}" type="datetime1">
              <a:rPr lang="sl-SI" smtClean="0"/>
              <a:t>30. 04. 2020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4B27-96E1-D042-ADD7-DE2D4A952A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24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11F5-1704-6B4D-A928-2BB8C2F2BD64}" type="datetime1">
              <a:rPr lang="sl-SI" smtClean="0"/>
              <a:t>30. 04. 2020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69F47-FECD-A346-8CBE-9B50E5CB17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33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8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4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50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2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5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icon_PRESENTATION-SALES_THEME_out_CORPO_Artboard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66959" y="1044816"/>
            <a:ext cx="6400800" cy="1102519"/>
          </a:xfrm>
        </p:spPr>
        <p:txBody>
          <a:bodyPr lIns="0" tIns="0" rIns="0" bIns="0">
            <a:normAutofit/>
          </a:bodyPr>
          <a:lstStyle>
            <a:lvl1pPr algn="l">
              <a:defRPr sz="3800" b="1">
                <a:solidFill>
                  <a:srgbClr val="294179"/>
                </a:solidFill>
              </a:defRPr>
            </a:lvl1pPr>
          </a:lstStyle>
          <a:p>
            <a:r>
              <a:rPr lang="sl-SI" dirty="0"/>
              <a:t>Naslov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59" y="2162881"/>
            <a:ext cx="6400800" cy="763971"/>
          </a:xfr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rgbClr val="2941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Podnaslov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6959" y="4182962"/>
            <a:ext cx="6400800" cy="506850"/>
          </a:xfrm>
        </p:spPr>
        <p:txBody>
          <a:bodyPr lIns="0" tIns="0" bIns="0" anchor="b">
            <a:normAutofit/>
          </a:bodyPr>
          <a:lstStyle>
            <a:lvl1pPr marL="0" indent="0">
              <a:buNone/>
              <a:defRPr sz="1200">
                <a:solidFill>
                  <a:srgbClr val="294179"/>
                </a:solidFill>
              </a:defRPr>
            </a:lvl1pPr>
            <a:lvl2pPr marL="457200" indent="0">
              <a:buNone/>
              <a:defRPr sz="1200">
                <a:solidFill>
                  <a:srgbClr val="294179"/>
                </a:solidFill>
              </a:defRPr>
            </a:lvl2pPr>
            <a:lvl3pPr marL="914400" indent="0">
              <a:buNone/>
              <a:defRPr sz="1200">
                <a:solidFill>
                  <a:srgbClr val="294179"/>
                </a:solidFill>
              </a:defRPr>
            </a:lvl3pPr>
            <a:lvl4pPr marL="1371600" indent="0">
              <a:buNone/>
              <a:defRPr sz="1200">
                <a:solidFill>
                  <a:srgbClr val="294179"/>
                </a:solidFill>
              </a:defRPr>
            </a:lvl4pPr>
            <a:lvl5pPr marL="1828800" indent="0">
              <a:buNone/>
              <a:defRPr sz="1200">
                <a:solidFill>
                  <a:srgbClr val="294179"/>
                </a:solidFill>
              </a:defRPr>
            </a:lvl5pPr>
          </a:lstStyle>
          <a:p>
            <a:pPr lvl="0"/>
            <a:r>
              <a:rPr lang="sl-SI" dirty="0"/>
              <a:t>Dodatni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29095" y="959244"/>
            <a:ext cx="5040000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629094" y="4778593"/>
            <a:ext cx="5040000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29094" y="425582"/>
            <a:ext cx="4310063" cy="252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7200" indent="0">
              <a:buNone/>
              <a:defRPr/>
            </a:lvl2pPr>
            <a:lvl3pPr marL="554400" indent="0">
              <a:buNone/>
              <a:defRPr/>
            </a:lvl3pPr>
            <a:lvl4pPr marL="831600" indent="0">
              <a:buNone/>
              <a:defRPr/>
            </a:lvl4pPr>
            <a:lvl5pPr marL="1144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629540" y="687388"/>
            <a:ext cx="4309617" cy="2714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939157" y="688850"/>
            <a:ext cx="729936" cy="27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29540" y="4786027"/>
            <a:ext cx="3835137" cy="2714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7464676" y="4786027"/>
            <a:ext cx="1204417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6457" y="958850"/>
            <a:ext cx="3259137" cy="38195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431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left_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5780" y="959244"/>
            <a:ext cx="5040000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75779" y="4778593"/>
            <a:ext cx="5040000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5779" y="425582"/>
            <a:ext cx="4310063" cy="252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7200" indent="0">
              <a:buNone/>
              <a:defRPr/>
            </a:lvl2pPr>
            <a:lvl3pPr marL="554400" indent="0">
              <a:buNone/>
              <a:defRPr/>
            </a:lvl3pPr>
            <a:lvl4pPr marL="831600" indent="0">
              <a:buNone/>
              <a:defRPr/>
            </a:lvl4pPr>
            <a:lvl5pPr marL="1144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76225" y="687388"/>
            <a:ext cx="4309617" cy="2714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85841" y="688850"/>
            <a:ext cx="729937" cy="27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76225" y="4786027"/>
            <a:ext cx="3835137" cy="2714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111362" y="4786027"/>
            <a:ext cx="1204416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458899" y="973717"/>
            <a:ext cx="3196260" cy="38123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9"/>
          <p:cNvSpPr/>
          <p:nvPr userDrawn="1"/>
        </p:nvSpPr>
        <p:spPr>
          <a:xfrm rot="10800000">
            <a:off x="5396320" y="973717"/>
            <a:ext cx="3258839" cy="3812310"/>
          </a:xfrm>
          <a:custGeom>
            <a:avLst/>
            <a:gdLst>
              <a:gd name="connsiteX0" fmla="*/ 0 w 2525059"/>
              <a:gd name="connsiteY0" fmla="*/ 0 h 2525059"/>
              <a:gd name="connsiteX1" fmla="*/ 2525059 w 2525059"/>
              <a:gd name="connsiteY1" fmla="*/ 0 h 2525059"/>
              <a:gd name="connsiteX2" fmla="*/ 2525059 w 2525059"/>
              <a:gd name="connsiteY2" fmla="*/ 2525059 h 2525059"/>
              <a:gd name="connsiteX3" fmla="*/ 0 w 2525059"/>
              <a:gd name="connsiteY3" fmla="*/ 2525059 h 2525059"/>
              <a:gd name="connsiteX4" fmla="*/ 0 w 2525059"/>
              <a:gd name="connsiteY4" fmla="*/ 0 h 2525059"/>
              <a:gd name="connsiteX0" fmla="*/ 0 w 2525059"/>
              <a:gd name="connsiteY0" fmla="*/ 0 h 2525059"/>
              <a:gd name="connsiteX1" fmla="*/ 2525059 w 2525059"/>
              <a:gd name="connsiteY1" fmla="*/ 0 h 2525059"/>
              <a:gd name="connsiteX2" fmla="*/ 2525059 w 2525059"/>
              <a:gd name="connsiteY2" fmla="*/ 2525059 h 2525059"/>
              <a:gd name="connsiteX3" fmla="*/ 0 w 2525059"/>
              <a:gd name="connsiteY3" fmla="*/ 2525059 h 2525059"/>
              <a:gd name="connsiteX4" fmla="*/ 91440 w 2525059"/>
              <a:gd name="connsiteY4" fmla="*/ 91440 h 2525059"/>
              <a:gd name="connsiteX0" fmla="*/ 0 w 2525059"/>
              <a:gd name="connsiteY0" fmla="*/ 0 h 2525059"/>
              <a:gd name="connsiteX1" fmla="*/ 2525059 w 2525059"/>
              <a:gd name="connsiteY1" fmla="*/ 0 h 2525059"/>
              <a:gd name="connsiteX2" fmla="*/ 2525059 w 2525059"/>
              <a:gd name="connsiteY2" fmla="*/ 2525059 h 2525059"/>
              <a:gd name="connsiteX3" fmla="*/ 0 w 2525059"/>
              <a:gd name="connsiteY3" fmla="*/ 2525059 h 2525059"/>
              <a:gd name="connsiteX0" fmla="*/ 2525059 w 2525059"/>
              <a:gd name="connsiteY0" fmla="*/ 0 h 2525059"/>
              <a:gd name="connsiteX1" fmla="*/ 2525059 w 2525059"/>
              <a:gd name="connsiteY1" fmla="*/ 2525059 h 2525059"/>
              <a:gd name="connsiteX2" fmla="*/ 0 w 2525059"/>
              <a:gd name="connsiteY2" fmla="*/ 2525059 h 25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059" h="2525059">
                <a:moveTo>
                  <a:pt x="2525059" y="0"/>
                </a:moveTo>
                <a:lnTo>
                  <a:pt x="2525059" y="2525059"/>
                </a:lnTo>
                <a:lnTo>
                  <a:pt x="0" y="2525059"/>
                </a:lnTo>
              </a:path>
            </a:pathLst>
          </a:custGeom>
          <a:noFill/>
          <a:ln w="9525" cmpd="sng">
            <a:solidFill>
              <a:srgbClr val="80818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t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2941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66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right_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29095" y="959244"/>
            <a:ext cx="5040000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629094" y="4778593"/>
            <a:ext cx="5040000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29094" y="425582"/>
            <a:ext cx="4310063" cy="252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7200" indent="0">
              <a:buNone/>
              <a:defRPr/>
            </a:lvl2pPr>
            <a:lvl3pPr marL="554400" indent="0">
              <a:buNone/>
              <a:defRPr/>
            </a:lvl3pPr>
            <a:lvl4pPr marL="831600" indent="0">
              <a:buNone/>
              <a:defRPr/>
            </a:lvl4pPr>
            <a:lvl5pPr marL="1144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629540" y="687388"/>
            <a:ext cx="4309617" cy="2714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939157" y="688850"/>
            <a:ext cx="706438" cy="27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29540" y="4786027"/>
            <a:ext cx="3835137" cy="2714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7464677" y="4786027"/>
            <a:ext cx="1180918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275008" y="966283"/>
            <a:ext cx="3258839" cy="3812310"/>
          </a:xfrm>
          <a:custGeom>
            <a:avLst/>
            <a:gdLst>
              <a:gd name="connsiteX0" fmla="*/ 0 w 2525059"/>
              <a:gd name="connsiteY0" fmla="*/ 0 h 2525059"/>
              <a:gd name="connsiteX1" fmla="*/ 2525059 w 2525059"/>
              <a:gd name="connsiteY1" fmla="*/ 0 h 2525059"/>
              <a:gd name="connsiteX2" fmla="*/ 2525059 w 2525059"/>
              <a:gd name="connsiteY2" fmla="*/ 2525059 h 2525059"/>
              <a:gd name="connsiteX3" fmla="*/ 0 w 2525059"/>
              <a:gd name="connsiteY3" fmla="*/ 2525059 h 2525059"/>
              <a:gd name="connsiteX4" fmla="*/ 0 w 2525059"/>
              <a:gd name="connsiteY4" fmla="*/ 0 h 2525059"/>
              <a:gd name="connsiteX0" fmla="*/ 0 w 2525059"/>
              <a:gd name="connsiteY0" fmla="*/ 0 h 2525059"/>
              <a:gd name="connsiteX1" fmla="*/ 2525059 w 2525059"/>
              <a:gd name="connsiteY1" fmla="*/ 0 h 2525059"/>
              <a:gd name="connsiteX2" fmla="*/ 2525059 w 2525059"/>
              <a:gd name="connsiteY2" fmla="*/ 2525059 h 2525059"/>
              <a:gd name="connsiteX3" fmla="*/ 0 w 2525059"/>
              <a:gd name="connsiteY3" fmla="*/ 2525059 h 2525059"/>
              <a:gd name="connsiteX4" fmla="*/ 91440 w 2525059"/>
              <a:gd name="connsiteY4" fmla="*/ 91440 h 2525059"/>
              <a:gd name="connsiteX0" fmla="*/ 0 w 2525059"/>
              <a:gd name="connsiteY0" fmla="*/ 0 h 2525059"/>
              <a:gd name="connsiteX1" fmla="*/ 2525059 w 2525059"/>
              <a:gd name="connsiteY1" fmla="*/ 0 h 2525059"/>
              <a:gd name="connsiteX2" fmla="*/ 2525059 w 2525059"/>
              <a:gd name="connsiteY2" fmla="*/ 2525059 h 2525059"/>
              <a:gd name="connsiteX3" fmla="*/ 0 w 2525059"/>
              <a:gd name="connsiteY3" fmla="*/ 2525059 h 2525059"/>
              <a:gd name="connsiteX0" fmla="*/ 2525059 w 2525059"/>
              <a:gd name="connsiteY0" fmla="*/ 0 h 2525059"/>
              <a:gd name="connsiteX1" fmla="*/ 2525059 w 2525059"/>
              <a:gd name="connsiteY1" fmla="*/ 2525059 h 2525059"/>
              <a:gd name="connsiteX2" fmla="*/ 0 w 2525059"/>
              <a:gd name="connsiteY2" fmla="*/ 2525059 h 25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059" h="2525059">
                <a:moveTo>
                  <a:pt x="2525059" y="0"/>
                </a:moveTo>
                <a:lnTo>
                  <a:pt x="2525059" y="2525059"/>
                </a:lnTo>
                <a:lnTo>
                  <a:pt x="0" y="2525059"/>
                </a:lnTo>
              </a:path>
            </a:pathLst>
          </a:custGeom>
          <a:noFill/>
          <a:ln w="9525" cmpd="sng">
            <a:solidFill>
              <a:srgbClr val="80818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t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29417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2071" y="966283"/>
            <a:ext cx="3251775" cy="381230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174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pos="226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lting_MOR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8919" y="115505"/>
            <a:ext cx="7781941" cy="462166"/>
          </a:xfrm>
        </p:spPr>
        <p:txBody>
          <a:bodyPr lIns="0" tIns="0" rIns="0" bIns="0" anchor="t">
            <a:noAutofit/>
          </a:bodyPr>
          <a:lstStyle>
            <a:lvl1pPr algn="l">
              <a:defRPr sz="2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18919" y="577850"/>
            <a:ext cx="7782156" cy="2698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77200" indent="0">
              <a:buNone/>
              <a:defRPr/>
            </a:lvl2pPr>
            <a:lvl3pPr marL="554400" indent="0">
              <a:buNone/>
              <a:defRPr/>
            </a:lvl3pPr>
            <a:lvl4pPr marL="831600" indent="0">
              <a:buNone/>
              <a:defRPr/>
            </a:lvl4pPr>
            <a:lvl5pPr marL="1144800" indent="0">
              <a:buNone/>
              <a:defRPr/>
            </a:lvl5pPr>
          </a:lstStyle>
          <a:p>
            <a:pPr lvl="0"/>
            <a:r>
              <a:rPr lang="en-US" dirty="0"/>
              <a:t>Subtitle/comment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4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3" name="Picture 2" descr="Valicon_PRESENTATION-SALES_THEME_out_CORPO_Artboard 7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15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T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4" name="Picture 3" descr="white_Artboard 2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tx1"/>
                </a:solidFill>
              </a:rPr>
              <a:t>‹Nr.›</a:t>
            </a:fld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licon_WORK_THEME_work_out_Artboard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6959" y="3591442"/>
            <a:ext cx="6467413" cy="762000"/>
          </a:xfrm>
        </p:spPr>
        <p:txBody>
          <a:bodyPr lIns="0" tIns="0"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Naslov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6959" y="4353441"/>
            <a:ext cx="6467413" cy="738371"/>
          </a:xfrm>
        </p:spPr>
        <p:txBody>
          <a:bodyPr lIns="0" tIns="64800" anchor="t">
            <a:noAutofit/>
          </a:bodyPr>
          <a:lstStyle>
            <a:lvl1pPr marL="0" indent="0">
              <a:buNone/>
              <a:defRPr sz="1800" b="1">
                <a:solidFill>
                  <a:srgbClr val="294179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86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icon_WORK_THEME_work_out_Artboard 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6959" y="3591442"/>
            <a:ext cx="6467413" cy="762000"/>
          </a:xfrm>
        </p:spPr>
        <p:txBody>
          <a:bodyPr lIns="0" tIns="0" anchor="ctr">
            <a:noAutofit/>
          </a:bodyPr>
          <a:lstStyle>
            <a:lvl1pPr marL="0" indent="0">
              <a:buNone/>
              <a:defRPr sz="3200" b="1">
                <a:solidFill>
                  <a:srgbClr val="294179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Naslov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6959" y="4353441"/>
            <a:ext cx="6467413" cy="738371"/>
          </a:xfrm>
        </p:spPr>
        <p:txBody>
          <a:bodyPr lIns="0" tIns="64800" anchor="t">
            <a:noAutofit/>
          </a:bodyPr>
          <a:lstStyle>
            <a:lvl1pPr marL="0" indent="0">
              <a:buNone/>
              <a:defRPr sz="1800" b="1">
                <a:solidFill>
                  <a:srgbClr val="294179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11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FILL_TABLE_TEX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icon_GREY_PPT_TEMPLATE_dodatek_maj2016_Artboard 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tx1"/>
                </a:solidFill>
              </a:rPr>
              <a:t>‹Nr.›</a:t>
            </a:fld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02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FILL_TABLE_TEX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icon_GREY_PPT_TEMPLATE_dodatek_maj2016_Artboard 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tx1"/>
                </a:solidFill>
              </a:rPr>
              <a:t>‹Nr.›</a:t>
            </a:fld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8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ITH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icon_PRESENTATION-SALES_THEME_out_CORPO_Artboard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66959" y="1044816"/>
            <a:ext cx="6400800" cy="1102519"/>
          </a:xfrm>
        </p:spPr>
        <p:txBody>
          <a:bodyPr lIns="0" tIns="0" rIns="0" bIns="0">
            <a:normAutofit/>
          </a:bodyPr>
          <a:lstStyle>
            <a:lvl1pPr algn="l">
              <a:defRPr sz="3800" b="1">
                <a:solidFill>
                  <a:srgbClr val="294179"/>
                </a:solidFill>
              </a:defRPr>
            </a:lvl1pPr>
          </a:lstStyle>
          <a:p>
            <a:r>
              <a:rPr lang="sl-SI" dirty="0"/>
              <a:t>Naslov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59" y="2162881"/>
            <a:ext cx="6400800" cy="763971"/>
          </a:xfr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rgbClr val="2941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Podnaslov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6959" y="4182962"/>
            <a:ext cx="6400800" cy="506850"/>
          </a:xfrm>
        </p:spPr>
        <p:txBody>
          <a:bodyPr lIns="0" tIns="0" bIns="0" anchor="b">
            <a:normAutofit/>
          </a:bodyPr>
          <a:lstStyle>
            <a:lvl1pPr marL="0" indent="0">
              <a:buNone/>
              <a:defRPr sz="1200">
                <a:solidFill>
                  <a:srgbClr val="294179"/>
                </a:solidFill>
              </a:defRPr>
            </a:lvl1pPr>
            <a:lvl2pPr marL="457200" indent="0">
              <a:buNone/>
              <a:defRPr sz="1200">
                <a:solidFill>
                  <a:srgbClr val="294179"/>
                </a:solidFill>
              </a:defRPr>
            </a:lvl2pPr>
            <a:lvl3pPr marL="914400" indent="0">
              <a:buNone/>
              <a:defRPr sz="1200">
                <a:solidFill>
                  <a:srgbClr val="294179"/>
                </a:solidFill>
              </a:defRPr>
            </a:lvl3pPr>
            <a:lvl4pPr marL="1371600" indent="0">
              <a:buNone/>
              <a:defRPr sz="1200">
                <a:solidFill>
                  <a:srgbClr val="294179"/>
                </a:solidFill>
              </a:defRPr>
            </a:lvl4pPr>
            <a:lvl5pPr marL="1828800" indent="0">
              <a:buNone/>
              <a:defRPr sz="1200">
                <a:solidFill>
                  <a:srgbClr val="294179"/>
                </a:solidFill>
              </a:defRPr>
            </a:lvl5pPr>
          </a:lstStyle>
          <a:p>
            <a:pPr lvl="0"/>
            <a:r>
              <a:rPr lang="sl-SI" dirty="0"/>
              <a:t>Dodatni 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93925" y="365125"/>
            <a:ext cx="1080038" cy="72803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46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FILL_TABLE_TEX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icon_BLUE_PPT_TEMPLATE_dodatek_maj2016_Artboard 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tx1"/>
                </a:solidFill>
              </a:rPr>
              <a:t>‹Nr.›</a:t>
            </a:fld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62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FILL_TABLE_TEX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icon_BLUE_PPT_TEMPLATE_dodatek_maj2016_Artboard 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88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HALF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icon_PRESENTATION-SALES_THEME_out_Artboard 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rgbClr val="294179"/>
                </a:solidFill>
              </a:rPr>
              <a:t>‹Nr.›</a:t>
            </a:fld>
            <a:endParaRPr lang="en-US" sz="700" dirty="0">
              <a:solidFill>
                <a:srgbClr val="294179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275779" y="563843"/>
            <a:ext cx="3895104" cy="437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4877300" y="563209"/>
            <a:ext cx="3834899" cy="4374196"/>
          </a:xfrm>
        </p:spPr>
        <p:txBody>
          <a:bodyPr/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32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HALF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icon_PRESENTATION-SALES_THEME_out_Artboard 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275779" y="563843"/>
            <a:ext cx="3902617" cy="4374196"/>
          </a:xfrm>
        </p:spPr>
        <p:txBody>
          <a:bodyPr/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4884815" y="563843"/>
            <a:ext cx="3827385" cy="437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77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2_3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icon_PRESENTATION-SALES_THEME_out_Artboard 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rgbClr val="294179"/>
                </a:solidFill>
              </a:rPr>
              <a:t>‹Nr.›</a:t>
            </a:fld>
            <a:endParaRPr lang="en-US" sz="700" dirty="0">
              <a:solidFill>
                <a:srgbClr val="294179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275779" y="563563"/>
            <a:ext cx="5111750" cy="437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08688" y="563563"/>
            <a:ext cx="2647950" cy="4441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3392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2_3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icon_PRESENTATION-SALES_THEME_out_Artboard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" y="-2249"/>
            <a:ext cx="9143868" cy="514799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600450" y="563563"/>
            <a:ext cx="5111750" cy="437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61938" y="563563"/>
            <a:ext cx="2900362" cy="4373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588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">
          <p15:clr>
            <a:srgbClr val="FBAE40"/>
          </p15:clr>
        </p15:guide>
        <p15:guide id="2" pos="548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adnja_Artboard 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graphicFrame>
        <p:nvGraphicFramePr>
          <p:cNvPr id="9" name="Group 2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99943600"/>
              </p:ext>
            </p:extLst>
          </p:nvPr>
        </p:nvGraphicFramePr>
        <p:xfrm>
          <a:off x="275777" y="3591867"/>
          <a:ext cx="7390704" cy="1160272"/>
        </p:xfrm>
        <a:graphic>
          <a:graphicData uri="http://schemas.openxmlformats.org/drawingml/2006/table">
            <a:tbl>
              <a:tblPr/>
              <a:tblGrid>
                <a:gridCol w="1847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2792"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Ljubljana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Kopitarjeva 2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1000 Ljubljana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+386 1 420 49 00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F: +386 1 420 49 60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info@valicon.si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9417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Zagreb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Baruna </a:t>
                      </a:r>
                      <a:r>
                        <a:rPr kumimoji="0" lang="hr-H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Trenka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10000 Zagreb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+385 1 640 99 55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F: +385 1 640 99 56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info@valicon.hr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9417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Sarajevo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Branilaca Sarajeva 20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71000 Sarajevo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+387 33 258 655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F: +387 33 258 656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info@valicon.ba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9417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Beograd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Gavrila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Principa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16/2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11000 Beograd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+381 11 32 86 978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+381 11 30 30 444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info@valicon.rs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9417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5777" y="1368904"/>
            <a:ext cx="5013665" cy="22229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85200" indent="0">
              <a:buNone/>
              <a:defRPr sz="1800"/>
            </a:lvl2pPr>
            <a:lvl3pPr marL="842400" indent="0">
              <a:buNone/>
              <a:defRPr sz="1800"/>
            </a:lvl3pPr>
            <a:lvl4pPr marL="1299600" indent="0">
              <a:buNone/>
              <a:defRPr sz="1800"/>
            </a:lvl4pPr>
            <a:lvl5pPr marL="1756800" indent="0">
              <a:buNone/>
              <a:defRPr sz="1800"/>
            </a:lvl5pPr>
          </a:lstStyle>
          <a:p>
            <a:pPr lvl="0"/>
            <a:r>
              <a:rPr lang="sl-SI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6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aze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2" name="Picture 1" descr="Valicon_PRESENTATION-SALES_THEME_out_CORPO_Artboard 10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96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n TEXT OSNOV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" y="0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5779" y="563843"/>
            <a:ext cx="8103559" cy="63871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</a:lstStyle>
          <a:p>
            <a:pPr lvl="0"/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75779" y="1202553"/>
            <a:ext cx="8103559" cy="48815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75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lic2-SALES_THEME_out_CORPO_Artboard 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graphicFrame>
        <p:nvGraphicFramePr>
          <p:cNvPr id="9" name="Group 2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58644318"/>
              </p:ext>
            </p:extLst>
          </p:nvPr>
        </p:nvGraphicFramePr>
        <p:xfrm>
          <a:off x="5588135" y="2237181"/>
          <a:ext cx="3555800" cy="2526793"/>
        </p:xfrm>
        <a:graphic>
          <a:graphicData uri="http://schemas.openxmlformats.org/drawingml/2006/table">
            <a:tbl>
              <a:tblPr/>
              <a:tblGrid>
                <a:gridCol w="177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6521"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Ljubljana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Kopitarjeva 2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1000 Ljubljana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+386 1 420 49 00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F: +386 1 420 49 60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info@valicon.si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Zagreb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Draškovićeva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54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10000 Zagreb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+385 1 640 99 55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F: +385 1 640 99 56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info@valicon.hr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792"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Sarajevo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Trampina</a:t>
                      </a: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2/2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71000 Sarajevo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+387 33 258 655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F: +387 33 258 656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info@valicon.ba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Beograd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Gavrila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Principa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16/2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11000 Beograd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+381 11 32 86 978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+381 11 30 30 444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info@valicon.rs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7156" y="3713966"/>
            <a:ext cx="4533888" cy="10584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399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79" y="563843"/>
            <a:ext cx="8229600" cy="462166"/>
          </a:xfrm>
        </p:spPr>
        <p:txBody>
          <a:bodyPr lIns="0" tIns="0" rIns="0" bIns="0" anchor="t">
            <a:noAutofit/>
          </a:bodyPr>
          <a:lstStyle>
            <a:lvl1pPr algn="l">
              <a:defRPr sz="2800"/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4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79" y="563843"/>
            <a:ext cx="8229600" cy="462166"/>
          </a:xfrm>
        </p:spPr>
        <p:txBody>
          <a:bodyPr lIns="0" tIns="0" rIns="0" bIns="0" anchor="t">
            <a:noAutofit/>
          </a:bodyPr>
          <a:lstStyle>
            <a:lvl1pPr algn="l">
              <a:defRPr sz="2800"/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76225" y="1162050"/>
            <a:ext cx="8229600" cy="3775075"/>
          </a:xfrm>
        </p:spPr>
        <p:txBody>
          <a:bodyPr/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1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No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/>
          </p:nvPr>
        </p:nvSpPr>
        <p:spPr>
          <a:xfrm>
            <a:off x="275779" y="563842"/>
            <a:ext cx="4038600" cy="4373917"/>
          </a:xfrm>
        </p:spPr>
        <p:txBody>
          <a:bodyPr/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4"/>
          </p:nvPr>
        </p:nvSpPr>
        <p:spPr>
          <a:xfrm>
            <a:off x="4473757" y="563842"/>
            <a:ext cx="4038600" cy="4373917"/>
          </a:xfrm>
        </p:spPr>
        <p:txBody>
          <a:bodyPr/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4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with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79" y="563842"/>
            <a:ext cx="8229600" cy="439953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/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275779" y="1162374"/>
            <a:ext cx="4038600" cy="3775385"/>
          </a:xfrm>
        </p:spPr>
        <p:txBody>
          <a:bodyPr/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4"/>
          </p:nvPr>
        </p:nvSpPr>
        <p:spPr>
          <a:xfrm>
            <a:off x="4473757" y="1162374"/>
            <a:ext cx="4038600" cy="3775385"/>
          </a:xfrm>
        </p:spPr>
        <p:txBody>
          <a:bodyPr/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F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8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5780" y="959244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75779" y="4778593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5779" y="425582"/>
            <a:ext cx="4310063" cy="252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7200" indent="0">
              <a:buNone/>
              <a:defRPr/>
            </a:lvl2pPr>
            <a:lvl3pPr marL="554400" indent="0">
              <a:buNone/>
              <a:defRPr/>
            </a:lvl3pPr>
            <a:lvl4pPr marL="831600" indent="0">
              <a:buNone/>
              <a:defRPr/>
            </a:lvl4pPr>
            <a:lvl5pPr marL="1144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76225" y="687388"/>
            <a:ext cx="7537450" cy="2714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13675" y="688850"/>
            <a:ext cx="706438" cy="27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76225" y="4786027"/>
            <a:ext cx="6377336" cy="2714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653561" y="4786027"/>
            <a:ext cx="1866552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3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‹Nr.›</a:t>
            </a:fld>
            <a:endParaRPr lang="en-US" sz="7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5780" y="959244"/>
            <a:ext cx="5040000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75779" y="4778593"/>
            <a:ext cx="5040000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5779" y="425582"/>
            <a:ext cx="4310063" cy="252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7200" indent="0">
              <a:buNone/>
              <a:defRPr/>
            </a:lvl2pPr>
            <a:lvl3pPr marL="554400" indent="0">
              <a:buNone/>
              <a:defRPr/>
            </a:lvl3pPr>
            <a:lvl4pPr marL="831600" indent="0">
              <a:buNone/>
              <a:defRPr/>
            </a:lvl4pPr>
            <a:lvl5pPr marL="1144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76225" y="687388"/>
            <a:ext cx="4309617" cy="2714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85841" y="688850"/>
            <a:ext cx="729937" cy="27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76225" y="4786027"/>
            <a:ext cx="3835137" cy="2714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111362" y="4786027"/>
            <a:ext cx="1204416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376863" y="958850"/>
            <a:ext cx="3259137" cy="3819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605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 rot="16200000">
            <a:off x="6630863" y="2090311"/>
            <a:ext cx="4594623" cy="41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3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8" r:id="rId2"/>
    <p:sldLayoutId id="2147483703" r:id="rId3"/>
    <p:sldLayoutId id="2147483704" r:id="rId4"/>
    <p:sldLayoutId id="2147483652" r:id="rId5"/>
    <p:sldLayoutId id="2147483705" r:id="rId6"/>
    <p:sldLayoutId id="2147483702" r:id="rId7"/>
    <p:sldLayoutId id="2147483713" r:id="rId8"/>
    <p:sldLayoutId id="2147483719" r:id="rId9"/>
    <p:sldLayoutId id="2147483720" r:id="rId10"/>
    <p:sldLayoutId id="2147483722" r:id="rId11"/>
    <p:sldLayoutId id="2147483721" r:id="rId12"/>
    <p:sldLayoutId id="2147483712" r:id="rId13"/>
    <p:sldLayoutId id="2147483707" r:id="rId14"/>
    <p:sldLayoutId id="2147483706" r:id="rId15"/>
    <p:sldLayoutId id="2147483686" r:id="rId16"/>
    <p:sldLayoutId id="2147483687" r:id="rId17"/>
    <p:sldLayoutId id="2147483708" r:id="rId18"/>
    <p:sldLayoutId id="2147483709" r:id="rId19"/>
    <p:sldLayoutId id="2147483710" r:id="rId20"/>
    <p:sldLayoutId id="2147483711" r:id="rId21"/>
    <p:sldLayoutId id="2147483716" r:id="rId22"/>
    <p:sldLayoutId id="2147483717" r:id="rId23"/>
    <p:sldLayoutId id="2147483715" r:id="rId24"/>
    <p:sldLayoutId id="2147483714" r:id="rId25"/>
    <p:sldLayoutId id="2147483666" r:id="rId26"/>
    <p:sldLayoutId id="2147483725" r:id="rId27"/>
    <p:sldLayoutId id="2147483726" r:id="rId28"/>
    <p:sldLayoutId id="2147483728" r:id="rId2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457200" rtl="0" eaLnBrk="1" latinLnBrk="0" hangingPunct="1">
        <a:spcBef>
          <a:spcPts val="432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600" indent="-2124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2800" indent="-1584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90000" indent="-158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03200" indent="-1584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274055-4D93-4552-8254-E2B06A7C3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3365"/>
            <a:ext cx="9144000" cy="6094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958" y="404508"/>
            <a:ext cx="6400800" cy="1102519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r>
              <a:rPr lang="en-US" sz="4000" dirty="0" err="1">
                <a:latin typeface="Futura Md BT" panose="020B0602020204020303" pitchFamily="34" charset="0"/>
              </a:rPr>
              <a:t>Medijske</a:t>
            </a:r>
            <a:r>
              <a:rPr lang="en-US" sz="4000" dirty="0">
                <a:latin typeface="Futura Md BT" panose="020B0602020204020303" pitchFamily="34" charset="0"/>
              </a:rPr>
              <a:t> </a:t>
            </a:r>
            <a:r>
              <a:rPr lang="en-US" sz="4000" dirty="0" err="1">
                <a:latin typeface="Futura Md BT" panose="020B0602020204020303" pitchFamily="34" charset="0"/>
              </a:rPr>
              <a:t>slobode</a:t>
            </a:r>
            <a:r>
              <a:rPr lang="hr-HR" sz="4000" dirty="0">
                <a:latin typeface="Futura Md BT" panose="020B0602020204020303" pitchFamily="34" charset="0"/>
              </a:rPr>
              <a:t> </a:t>
            </a:r>
            <a:br>
              <a:rPr lang="en-GB" sz="4000" dirty="0">
                <a:latin typeface="Futura Md BT" panose="020B0602020204020303" pitchFamily="34" charset="0"/>
              </a:rPr>
            </a:br>
            <a:r>
              <a:rPr lang="hr-HR" sz="4000" dirty="0">
                <a:latin typeface="Futura Md BT" panose="020B0602020204020303" pitchFamily="34" charset="0"/>
              </a:rPr>
              <a:t>u BiH</a:t>
            </a:r>
            <a:r>
              <a:rPr lang="en-US" sz="4000" dirty="0">
                <a:latin typeface="Futura Md BT" panose="020B0602020204020303" pitchFamily="34" charset="0"/>
              </a:rPr>
              <a:t> 20</a:t>
            </a:r>
            <a:r>
              <a:rPr lang="bs-Latn-BA" sz="4000" dirty="0">
                <a:latin typeface="Futura Md BT" panose="020B0602020204020303" pitchFamily="34" charset="0"/>
              </a:rPr>
              <a:t>20</a:t>
            </a:r>
            <a:r>
              <a:rPr lang="en-US" sz="4000" dirty="0">
                <a:latin typeface="Futura Md BT" panose="020B0602020204020303" pitchFamily="34" charset="0"/>
              </a:rPr>
              <a:t>.</a:t>
            </a:r>
            <a:br>
              <a:rPr lang="en-US" sz="4000" dirty="0"/>
            </a:br>
            <a:br>
              <a:rPr lang="en-US" sz="4000" dirty="0"/>
            </a:br>
            <a:r>
              <a:rPr lang="en-US" sz="2200" b="0" dirty="0" err="1">
                <a:latin typeface="Futura Bk BT" panose="020B0502020204020303" pitchFamily="34" charset="0"/>
              </a:rPr>
              <a:t>Usporedni</a:t>
            </a:r>
            <a:r>
              <a:rPr lang="en-US" sz="2200" b="0" dirty="0">
                <a:latin typeface="Futura Bk BT" panose="020B0502020204020303" pitchFamily="34" charset="0"/>
              </a:rPr>
              <a:t> </a:t>
            </a:r>
            <a:r>
              <a:rPr lang="en-US" sz="2200" b="0" dirty="0" err="1">
                <a:latin typeface="Futura Bk BT" panose="020B0502020204020303" pitchFamily="34" charset="0"/>
              </a:rPr>
              <a:t>izvještaj</a:t>
            </a:r>
            <a:r>
              <a:rPr lang="en-US" sz="2200" b="0" dirty="0">
                <a:latin typeface="Futura Bk BT" panose="020B0502020204020303" pitchFamily="34" charset="0"/>
              </a:rPr>
              <a:t> </a:t>
            </a:r>
            <a:br>
              <a:rPr lang="en-US" sz="2200" b="0" dirty="0">
                <a:latin typeface="Futura Bk BT" panose="020B0502020204020303" pitchFamily="34" charset="0"/>
              </a:rPr>
            </a:br>
            <a:r>
              <a:rPr lang="en-US" sz="2200" b="0" dirty="0">
                <a:latin typeface="Futura Bk BT" panose="020B0502020204020303" pitchFamily="34" charset="0"/>
              </a:rPr>
              <a:t>20</a:t>
            </a:r>
            <a:r>
              <a:rPr lang="bs-Latn-BA" sz="2200" b="0" dirty="0">
                <a:latin typeface="Futura Bk BT" panose="020B0502020204020303" pitchFamily="34" charset="0"/>
              </a:rPr>
              <a:t>14</a:t>
            </a:r>
            <a:r>
              <a:rPr lang="en-US" sz="2200" b="0" dirty="0">
                <a:latin typeface="Futura Bk BT" panose="020B0502020204020303" pitchFamily="34" charset="0"/>
              </a:rPr>
              <a:t>. – 20</a:t>
            </a:r>
            <a:r>
              <a:rPr lang="bs-Latn-BA" sz="2200" b="0" dirty="0">
                <a:latin typeface="Futura Bk BT" panose="020B0502020204020303" pitchFamily="34" charset="0"/>
              </a:rPr>
              <a:t>20</a:t>
            </a:r>
            <a:r>
              <a:rPr lang="en-US" sz="2200" b="0" dirty="0">
                <a:latin typeface="Futura Bk BT" panose="020B0502020204020303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6F2E6-E103-46F7-945D-7F2EC8185E36}"/>
              </a:ext>
            </a:extLst>
          </p:cNvPr>
          <p:cNvSpPr txBox="1"/>
          <p:nvPr/>
        </p:nvSpPr>
        <p:spPr>
          <a:xfrm>
            <a:off x="366958" y="4438440"/>
            <a:ext cx="5241073" cy="791736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 err="1">
                <a:latin typeface="Futura Bk BT" panose="020B0502020204020303" pitchFamily="34" charset="0"/>
              </a:rPr>
              <a:t>Izvještaj</a:t>
            </a:r>
            <a:endParaRPr lang="en-US" sz="1400" dirty="0">
              <a:latin typeface="Futura Bk BT" panose="020B0502020204020303" pitchFamily="34" charset="0"/>
            </a:endParaRPr>
          </a:p>
          <a:p>
            <a:r>
              <a:rPr lang="en-US" sz="1400" dirty="0">
                <a:latin typeface="Futura Bk BT" panose="020B0502020204020303" pitchFamily="34" charset="0"/>
              </a:rPr>
              <a:t>April, 2020. </a:t>
            </a:r>
            <a:r>
              <a:rPr lang="en-US" sz="1400" dirty="0" err="1">
                <a:latin typeface="Futura Bk BT" panose="020B0502020204020303" pitchFamily="34" charset="0"/>
              </a:rPr>
              <a:t>godine</a:t>
            </a:r>
            <a:endParaRPr lang="hr-BA" sz="1400" dirty="0" err="1">
              <a:latin typeface="Futura Bk BT" panose="020B05020202040203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15C8D-4126-43AB-B619-16BAABC0A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77" y="1576827"/>
            <a:ext cx="1228527" cy="1064723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DE355E1-76C5-472D-997A-1274E9D02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90624"/>
              </p:ext>
            </p:extLst>
          </p:nvPr>
        </p:nvGraphicFramePr>
        <p:xfrm>
          <a:off x="7052077" y="474815"/>
          <a:ext cx="1654474" cy="96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5" imgW="2116437" imgH="1230278" progId="CorelDraw.Graphic.16">
                  <p:embed/>
                </p:oleObj>
              </mc:Choice>
              <mc:Fallback>
                <p:oleObj name="CorelDRAW" r:id="rId5" imgW="2116437" imgH="123027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52077" y="474815"/>
                        <a:ext cx="1654474" cy="96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5B93CE2-EFF9-48EF-8383-D21488131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6078" y="3344092"/>
            <a:ext cx="5881979" cy="44114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0095C8-5A7E-4971-9CD1-FCE953FB49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6279" y="5368748"/>
            <a:ext cx="1455166" cy="3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0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>
                <a:solidFill>
                  <a:schemeClr val="accent2"/>
                </a:solidFill>
              </a:rPr>
              <a:t>Koliko imate </a:t>
            </a:r>
            <a:r>
              <a:rPr lang="sl-SI" i="1" dirty="0" err="1">
                <a:solidFill>
                  <a:schemeClr val="accent2"/>
                </a:solidFill>
              </a:rPr>
              <a:t>povjerenja</a:t>
            </a:r>
            <a:r>
              <a:rPr lang="sl-SI" i="1" dirty="0">
                <a:solidFill>
                  <a:schemeClr val="accent2"/>
                </a:solidFill>
              </a:rPr>
              <a:t> u rad </a:t>
            </a:r>
            <a:r>
              <a:rPr lang="sl-SI" i="1" dirty="0" err="1">
                <a:solidFill>
                  <a:schemeClr val="accent2"/>
                </a:solidFill>
              </a:rPr>
              <a:t>sljedećih</a:t>
            </a:r>
            <a:r>
              <a:rPr lang="sl-SI" i="1" dirty="0">
                <a:solidFill>
                  <a:schemeClr val="accent2"/>
                </a:solidFill>
              </a:rPr>
              <a:t> institucija?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9" y="565937"/>
            <a:ext cx="4383128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dirty="0"/>
              <a:t>Povjerenje u rad institucija 20</a:t>
            </a:r>
            <a:r>
              <a:rPr lang="bs-Latn-BA" dirty="0"/>
              <a:t>14</a:t>
            </a:r>
            <a:r>
              <a:rPr lang="nn-NO" dirty="0"/>
              <a:t>. – 20</a:t>
            </a:r>
            <a:r>
              <a:rPr lang="bs-Latn-BA" dirty="0"/>
              <a:t>20</a:t>
            </a:r>
            <a:r>
              <a:rPr lang="nn-NO" dirty="0"/>
              <a:t>.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5780" y="805508"/>
            <a:ext cx="5313859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Prikazani </a:t>
            </a:r>
            <a:r>
              <a:rPr lang="sl-SI" dirty="0" err="1"/>
              <a:t>razultati</a:t>
            </a:r>
            <a:r>
              <a:rPr lang="sl-SI" dirty="0"/>
              <a:t> „</a:t>
            </a:r>
            <a:r>
              <a:rPr lang="sl-SI" i="1" dirty="0"/>
              <a:t>u </a:t>
            </a:r>
            <a:r>
              <a:rPr lang="sl-SI" i="1" dirty="0" err="1"/>
              <a:t>potpunosti</a:t>
            </a:r>
            <a:r>
              <a:rPr lang="sl-SI" i="1" dirty="0"/>
              <a:t> </a:t>
            </a:r>
            <a:r>
              <a:rPr lang="sl-SI" i="1" dirty="0" err="1"/>
              <a:t>im</a:t>
            </a:r>
            <a:r>
              <a:rPr lang="sl-SI" i="1" dirty="0"/>
              <a:t> </a:t>
            </a:r>
            <a:r>
              <a:rPr lang="sl-SI" i="1" dirty="0" err="1"/>
              <a:t>vjerujem</a:t>
            </a:r>
            <a:r>
              <a:rPr lang="sl-SI" dirty="0"/>
              <a:t>“ i „</a:t>
            </a:r>
            <a:r>
              <a:rPr lang="sl-SI" i="1" dirty="0" err="1"/>
              <a:t>donekle</a:t>
            </a:r>
            <a:r>
              <a:rPr lang="sl-SI" i="1" dirty="0"/>
              <a:t> </a:t>
            </a:r>
            <a:r>
              <a:rPr lang="sl-SI" i="1" dirty="0" err="1"/>
              <a:t>im</a:t>
            </a:r>
            <a:r>
              <a:rPr lang="sl-SI" i="1" dirty="0"/>
              <a:t> </a:t>
            </a:r>
            <a:r>
              <a:rPr lang="sl-SI" i="1" dirty="0" err="1"/>
              <a:t>vjerujem</a:t>
            </a:r>
            <a:r>
              <a:rPr lang="sl-SI" dirty="0"/>
              <a:t>“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1769" r="5077" b="31624"/>
          <a:stretch/>
        </p:blipFill>
        <p:spPr>
          <a:xfrm>
            <a:off x="155461" y="1109472"/>
            <a:ext cx="8281403" cy="3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9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i="1" dirty="0">
                <a:solidFill>
                  <a:schemeClr val="accent2"/>
                </a:solidFill>
              </a:rPr>
              <a:t>U </a:t>
            </a:r>
            <a:r>
              <a:rPr lang="sl-SI" sz="1050" i="1" dirty="0" err="1">
                <a:solidFill>
                  <a:schemeClr val="accent2"/>
                </a:solidFill>
              </a:rPr>
              <a:t>kojoj</a:t>
            </a:r>
            <a:r>
              <a:rPr lang="sl-SI" sz="1050" i="1" dirty="0">
                <a:solidFill>
                  <a:schemeClr val="accent2"/>
                </a:solidFill>
              </a:rPr>
              <a:t> </a:t>
            </a:r>
            <a:r>
              <a:rPr lang="sl-SI" sz="1050" i="1" dirty="0" err="1">
                <a:solidFill>
                  <a:schemeClr val="accent2"/>
                </a:solidFill>
              </a:rPr>
              <a:t>mjeri</a:t>
            </a:r>
            <a:r>
              <a:rPr lang="sl-SI" sz="1050" i="1" dirty="0">
                <a:solidFill>
                  <a:schemeClr val="accent2"/>
                </a:solidFill>
              </a:rPr>
              <a:t> ste </a:t>
            </a:r>
            <a:r>
              <a:rPr lang="sl-SI" sz="1050" i="1" dirty="0" err="1">
                <a:solidFill>
                  <a:schemeClr val="accent2"/>
                </a:solidFill>
              </a:rPr>
              <a:t>uopšteno</a:t>
            </a:r>
            <a:r>
              <a:rPr lang="sl-SI" sz="1050" i="1" dirty="0">
                <a:solidFill>
                  <a:schemeClr val="accent2"/>
                </a:solidFill>
              </a:rPr>
              <a:t> zadovoljni </a:t>
            </a:r>
            <a:r>
              <a:rPr lang="sl-SI" sz="1050" i="1" dirty="0" err="1">
                <a:solidFill>
                  <a:schemeClr val="accent2"/>
                </a:solidFill>
              </a:rPr>
              <a:t>radom</a:t>
            </a:r>
            <a:r>
              <a:rPr lang="sl-SI" sz="1050" i="1" dirty="0">
                <a:solidFill>
                  <a:schemeClr val="accent2"/>
                </a:solidFill>
              </a:rPr>
              <a:t> medija i </a:t>
            </a:r>
            <a:r>
              <a:rPr lang="sl-SI" sz="1050" i="1" dirty="0" err="1">
                <a:solidFill>
                  <a:schemeClr val="accent2"/>
                </a:solidFill>
              </a:rPr>
              <a:t>novinara</a:t>
            </a:r>
            <a:r>
              <a:rPr lang="sl-SI" sz="1050" i="1" dirty="0">
                <a:solidFill>
                  <a:schemeClr val="accent2"/>
                </a:solidFill>
              </a:rPr>
              <a:t> u Federaciji BiH?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8" y="565937"/>
            <a:ext cx="5942141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Zadovoljstvo </a:t>
            </a:r>
            <a:r>
              <a:rPr lang="sl-SI" dirty="0" err="1"/>
              <a:t>radom</a:t>
            </a:r>
            <a:r>
              <a:rPr lang="sl-SI" dirty="0"/>
              <a:t> medija i </a:t>
            </a:r>
            <a:r>
              <a:rPr lang="sl-SI" dirty="0" err="1"/>
              <a:t>novinara</a:t>
            </a:r>
            <a:r>
              <a:rPr lang="sl-SI" dirty="0"/>
              <a:t> u Federaciji BiH 2014. – 2020. 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75780" y="805508"/>
            <a:ext cx="7695723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zadovoljni („</a:t>
            </a:r>
            <a:r>
              <a:rPr lang="sl-SI" i="1" dirty="0" err="1"/>
              <a:t>potpuno</a:t>
            </a:r>
            <a:r>
              <a:rPr lang="sl-SI" i="1" dirty="0"/>
              <a:t>/</a:t>
            </a:r>
            <a:r>
              <a:rPr lang="sl-SI" i="1" dirty="0" err="1"/>
              <a:t>donekle</a:t>
            </a:r>
            <a:r>
              <a:rPr lang="sl-SI" i="1" dirty="0"/>
              <a:t> </a:t>
            </a:r>
            <a:r>
              <a:rPr lang="sl-SI" i="1" dirty="0" err="1"/>
              <a:t>nezadovoljan</a:t>
            </a:r>
            <a:r>
              <a:rPr lang="sl-SI" dirty="0"/>
              <a:t>“) nezadovoljni („</a:t>
            </a:r>
            <a:r>
              <a:rPr lang="sl-SI" i="1" dirty="0" err="1"/>
              <a:t>potpuno</a:t>
            </a:r>
            <a:r>
              <a:rPr lang="sl-SI" i="1" dirty="0"/>
              <a:t>/</a:t>
            </a:r>
            <a:r>
              <a:rPr lang="sl-SI" i="1" dirty="0" err="1"/>
              <a:t>donekle</a:t>
            </a:r>
            <a:r>
              <a:rPr lang="sl-SI" i="1" dirty="0"/>
              <a:t> </a:t>
            </a:r>
            <a:r>
              <a:rPr lang="sl-SI" i="1" dirty="0" err="1"/>
              <a:t>nezadovoljan</a:t>
            </a:r>
            <a:r>
              <a:rPr lang="sl-SI" dirty="0"/>
              <a:t>“)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6128" b="32098"/>
          <a:stretch/>
        </p:blipFill>
        <p:spPr>
          <a:xfrm>
            <a:off x="134836" y="1018506"/>
            <a:ext cx="8192300" cy="34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6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>
                <a:solidFill>
                  <a:schemeClr val="accent2"/>
                </a:solidFill>
              </a:rPr>
              <a:t>U </a:t>
            </a:r>
            <a:r>
              <a:rPr lang="sl-SI" i="1" dirty="0" err="1">
                <a:solidFill>
                  <a:schemeClr val="accent2"/>
                </a:solidFill>
              </a:rPr>
              <a:t>kojoj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mjeri</a:t>
            </a:r>
            <a:r>
              <a:rPr lang="sl-SI" i="1" dirty="0">
                <a:solidFill>
                  <a:schemeClr val="accent2"/>
                </a:solidFill>
              </a:rPr>
              <a:t> ste </a:t>
            </a:r>
            <a:r>
              <a:rPr lang="sl-SI" i="1" dirty="0" err="1">
                <a:solidFill>
                  <a:schemeClr val="accent2"/>
                </a:solidFill>
              </a:rPr>
              <a:t>uopšteno</a:t>
            </a:r>
            <a:r>
              <a:rPr lang="sl-SI" i="1" dirty="0">
                <a:solidFill>
                  <a:schemeClr val="accent2"/>
                </a:solidFill>
              </a:rPr>
              <a:t> zadovoljni </a:t>
            </a:r>
            <a:r>
              <a:rPr lang="sl-SI" i="1" dirty="0" err="1">
                <a:solidFill>
                  <a:schemeClr val="accent2"/>
                </a:solidFill>
              </a:rPr>
              <a:t>radom</a:t>
            </a:r>
            <a:r>
              <a:rPr lang="sl-SI" i="1" dirty="0">
                <a:solidFill>
                  <a:schemeClr val="accent2"/>
                </a:solidFill>
              </a:rPr>
              <a:t> medija i </a:t>
            </a:r>
            <a:r>
              <a:rPr lang="sl-SI" i="1" dirty="0" err="1">
                <a:solidFill>
                  <a:schemeClr val="accent2"/>
                </a:solidFill>
              </a:rPr>
              <a:t>novinara</a:t>
            </a:r>
            <a:r>
              <a:rPr lang="sl-SI" i="1" dirty="0">
                <a:solidFill>
                  <a:schemeClr val="accent2"/>
                </a:solidFill>
              </a:rPr>
              <a:t> u </a:t>
            </a:r>
            <a:r>
              <a:rPr lang="sl-SI" i="1" dirty="0" err="1">
                <a:solidFill>
                  <a:schemeClr val="accent2"/>
                </a:solidFill>
              </a:rPr>
              <a:t>Republici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Srpskoj</a:t>
            </a:r>
            <a:r>
              <a:rPr lang="sl-SI" i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8" y="565937"/>
            <a:ext cx="5942141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Zadovoljstvo </a:t>
            </a:r>
            <a:r>
              <a:rPr lang="sl-SI" dirty="0" err="1"/>
              <a:t>radom</a:t>
            </a:r>
            <a:r>
              <a:rPr lang="sl-SI" dirty="0"/>
              <a:t> medija i </a:t>
            </a:r>
            <a:r>
              <a:rPr lang="sl-SI" dirty="0" err="1"/>
              <a:t>novinara</a:t>
            </a:r>
            <a:r>
              <a:rPr lang="sl-SI" dirty="0"/>
              <a:t> u </a:t>
            </a:r>
            <a:r>
              <a:rPr lang="sl-SI" dirty="0" err="1"/>
              <a:t>Republici</a:t>
            </a:r>
            <a:r>
              <a:rPr lang="sl-SI" dirty="0"/>
              <a:t> </a:t>
            </a:r>
            <a:r>
              <a:rPr lang="sl-SI" dirty="0" err="1"/>
              <a:t>Srpskoj</a:t>
            </a:r>
            <a:r>
              <a:rPr lang="sl-SI" dirty="0"/>
              <a:t> 2014. – 2020. 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75780" y="805508"/>
            <a:ext cx="7695723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zadovoljni („</a:t>
            </a:r>
            <a:r>
              <a:rPr lang="sl-SI" i="1" dirty="0" err="1"/>
              <a:t>potpuno</a:t>
            </a:r>
            <a:r>
              <a:rPr lang="sl-SI" i="1" dirty="0"/>
              <a:t>/</a:t>
            </a:r>
            <a:r>
              <a:rPr lang="sl-SI" i="1" dirty="0" err="1"/>
              <a:t>donekle</a:t>
            </a:r>
            <a:r>
              <a:rPr lang="sl-SI" i="1" dirty="0"/>
              <a:t> </a:t>
            </a:r>
            <a:r>
              <a:rPr lang="sl-SI" i="1" dirty="0" err="1"/>
              <a:t>nezadovoljan</a:t>
            </a:r>
            <a:r>
              <a:rPr lang="sl-SI" dirty="0"/>
              <a:t>“) nezadovoljni („</a:t>
            </a:r>
            <a:r>
              <a:rPr lang="sl-SI" i="1" dirty="0" err="1"/>
              <a:t>potpuno</a:t>
            </a:r>
            <a:r>
              <a:rPr lang="sl-SI" i="1" dirty="0"/>
              <a:t>/</a:t>
            </a:r>
            <a:r>
              <a:rPr lang="sl-SI" i="1" dirty="0" err="1"/>
              <a:t>donekle</a:t>
            </a:r>
            <a:r>
              <a:rPr lang="sl-SI" i="1" dirty="0"/>
              <a:t> </a:t>
            </a:r>
            <a:r>
              <a:rPr lang="sl-SI" i="1" dirty="0" err="1"/>
              <a:t>nezadovoljan</a:t>
            </a:r>
            <a:r>
              <a:rPr lang="sl-SI" dirty="0"/>
              <a:t>“)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2005" r="4879" b="31151"/>
          <a:stretch/>
        </p:blipFill>
        <p:spPr>
          <a:xfrm>
            <a:off x="159973" y="1121664"/>
            <a:ext cx="8301275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8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>
                <a:solidFill>
                  <a:schemeClr val="accent2"/>
                </a:solidFill>
              </a:rPr>
              <a:t>U </a:t>
            </a:r>
            <a:r>
              <a:rPr lang="sl-SI" i="1" dirty="0" err="1">
                <a:solidFill>
                  <a:schemeClr val="accent2"/>
                </a:solidFill>
              </a:rPr>
              <a:t>kojoj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mjeri</a:t>
            </a:r>
            <a:r>
              <a:rPr lang="sl-SI" i="1" dirty="0">
                <a:solidFill>
                  <a:schemeClr val="accent2"/>
                </a:solidFill>
              </a:rPr>
              <a:t> ste </a:t>
            </a:r>
            <a:r>
              <a:rPr lang="sl-SI" i="1" dirty="0" err="1">
                <a:solidFill>
                  <a:schemeClr val="accent2"/>
                </a:solidFill>
              </a:rPr>
              <a:t>uopšteno</a:t>
            </a:r>
            <a:r>
              <a:rPr lang="sl-SI" i="1" dirty="0">
                <a:solidFill>
                  <a:schemeClr val="accent2"/>
                </a:solidFill>
              </a:rPr>
              <a:t> zadovoljni </a:t>
            </a:r>
            <a:r>
              <a:rPr lang="sl-SI" i="1" dirty="0" err="1">
                <a:solidFill>
                  <a:schemeClr val="accent2"/>
                </a:solidFill>
              </a:rPr>
              <a:t>radom</a:t>
            </a:r>
            <a:r>
              <a:rPr lang="sl-SI" i="1" dirty="0">
                <a:solidFill>
                  <a:schemeClr val="accent2"/>
                </a:solidFill>
              </a:rPr>
              <a:t> medija i </a:t>
            </a:r>
            <a:r>
              <a:rPr lang="sl-SI" i="1" dirty="0" err="1">
                <a:solidFill>
                  <a:schemeClr val="accent2"/>
                </a:solidFill>
              </a:rPr>
              <a:t>novinara</a:t>
            </a:r>
            <a:r>
              <a:rPr lang="sl-SI" i="1" dirty="0">
                <a:solidFill>
                  <a:schemeClr val="accent2"/>
                </a:solidFill>
              </a:rPr>
              <a:t> u Federaciji BiH? // U </a:t>
            </a:r>
            <a:r>
              <a:rPr lang="sl-SI" i="1" dirty="0" err="1">
                <a:solidFill>
                  <a:schemeClr val="accent2"/>
                </a:solidFill>
              </a:rPr>
              <a:t>kojoj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mjeri</a:t>
            </a:r>
            <a:r>
              <a:rPr lang="sl-SI" i="1" dirty="0">
                <a:solidFill>
                  <a:schemeClr val="accent2"/>
                </a:solidFill>
              </a:rPr>
              <a:t> ste </a:t>
            </a:r>
            <a:r>
              <a:rPr lang="sl-SI" i="1" dirty="0" err="1">
                <a:solidFill>
                  <a:schemeClr val="accent2"/>
                </a:solidFill>
              </a:rPr>
              <a:t>uopšteno</a:t>
            </a:r>
            <a:r>
              <a:rPr lang="sl-SI" i="1" dirty="0">
                <a:solidFill>
                  <a:schemeClr val="accent2"/>
                </a:solidFill>
              </a:rPr>
              <a:t> zadovoljni </a:t>
            </a:r>
            <a:r>
              <a:rPr lang="sl-SI" i="1" dirty="0" err="1">
                <a:solidFill>
                  <a:schemeClr val="accent2"/>
                </a:solidFill>
              </a:rPr>
              <a:t>radom</a:t>
            </a:r>
            <a:r>
              <a:rPr lang="sl-SI" i="1" dirty="0">
                <a:solidFill>
                  <a:schemeClr val="accent2"/>
                </a:solidFill>
              </a:rPr>
              <a:t> medija i </a:t>
            </a:r>
            <a:r>
              <a:rPr lang="sl-SI" i="1" dirty="0" err="1">
                <a:solidFill>
                  <a:schemeClr val="accent2"/>
                </a:solidFill>
              </a:rPr>
              <a:t>novinara</a:t>
            </a:r>
            <a:r>
              <a:rPr lang="sl-SI" i="1" dirty="0">
                <a:solidFill>
                  <a:schemeClr val="accent2"/>
                </a:solidFill>
              </a:rPr>
              <a:t> u </a:t>
            </a:r>
            <a:r>
              <a:rPr lang="sl-SI" i="1" dirty="0" err="1">
                <a:solidFill>
                  <a:schemeClr val="accent2"/>
                </a:solidFill>
              </a:rPr>
              <a:t>Republici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Srpskoj</a:t>
            </a:r>
            <a:r>
              <a:rPr lang="sl-SI" i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8" y="565937"/>
            <a:ext cx="6466927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Zadovoljstvo </a:t>
            </a:r>
            <a:r>
              <a:rPr lang="sl-SI" dirty="0" err="1"/>
              <a:t>radom</a:t>
            </a:r>
            <a:r>
              <a:rPr lang="sl-SI" dirty="0"/>
              <a:t> medija i </a:t>
            </a:r>
            <a:r>
              <a:rPr lang="sl-SI" dirty="0" err="1"/>
              <a:t>novinara</a:t>
            </a:r>
            <a:r>
              <a:rPr lang="sl-SI" dirty="0"/>
              <a:t> u </a:t>
            </a:r>
            <a:r>
              <a:rPr lang="sl-SI" dirty="0" err="1"/>
              <a:t>FBiH</a:t>
            </a:r>
            <a:r>
              <a:rPr lang="sl-SI" dirty="0"/>
              <a:t>/RS 2014. – 2020.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5780" y="805508"/>
            <a:ext cx="7695723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zadovoljni („</a:t>
            </a:r>
            <a:r>
              <a:rPr lang="sl-SI" i="1" dirty="0" err="1"/>
              <a:t>potpuno</a:t>
            </a:r>
            <a:r>
              <a:rPr lang="sl-SI" i="1" dirty="0"/>
              <a:t>/</a:t>
            </a:r>
            <a:r>
              <a:rPr lang="sl-SI" i="1" dirty="0" err="1"/>
              <a:t>donekle</a:t>
            </a:r>
            <a:r>
              <a:rPr lang="sl-SI" i="1" dirty="0"/>
              <a:t> </a:t>
            </a:r>
            <a:r>
              <a:rPr lang="sl-SI" i="1" dirty="0" err="1"/>
              <a:t>nezadovoljan</a:t>
            </a:r>
            <a:r>
              <a:rPr lang="sl-SI" dirty="0"/>
              <a:t>“)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29965"/>
          <a:stretch/>
        </p:blipFill>
        <p:spPr>
          <a:xfrm>
            <a:off x="138547" y="1018506"/>
            <a:ext cx="8727054" cy="360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4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>
                <a:solidFill>
                  <a:schemeClr val="accent2"/>
                </a:solidFill>
              </a:rPr>
              <a:t>Prema Vašem mišljenju, kolika je trenutna </a:t>
            </a:r>
            <a:r>
              <a:rPr lang="sl-SI" i="1" dirty="0" err="1">
                <a:solidFill>
                  <a:schemeClr val="accent2"/>
                </a:solidFill>
              </a:rPr>
              <a:t>sloboda</a:t>
            </a:r>
            <a:r>
              <a:rPr lang="sl-SI" i="1" dirty="0">
                <a:solidFill>
                  <a:schemeClr val="accent2"/>
                </a:solidFill>
              </a:rPr>
              <a:t> medija u Federaciji BiH? Da li </a:t>
            </a:r>
            <a:r>
              <a:rPr lang="sl-SI" i="1" dirty="0" err="1">
                <a:solidFill>
                  <a:schemeClr val="accent2"/>
                </a:solidFill>
              </a:rPr>
              <a:t>biste</a:t>
            </a:r>
            <a:r>
              <a:rPr lang="sl-SI" i="1" dirty="0">
                <a:solidFill>
                  <a:schemeClr val="accent2"/>
                </a:solidFill>
              </a:rPr>
              <a:t> rekli da </a:t>
            </a:r>
            <a:r>
              <a:rPr lang="sl-SI" i="1" dirty="0" err="1">
                <a:solidFill>
                  <a:schemeClr val="accent2"/>
                </a:solidFill>
              </a:rPr>
              <a:t>sloboda</a:t>
            </a:r>
            <a:r>
              <a:rPr lang="sl-SI" i="1" dirty="0">
                <a:solidFill>
                  <a:schemeClr val="accent2"/>
                </a:solidFill>
              </a:rPr>
              <a:t> medija u Federaciji BiH...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9" y="565937"/>
            <a:ext cx="4383128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err="1"/>
              <a:t>Sloboda</a:t>
            </a:r>
            <a:r>
              <a:rPr lang="sl-SI" dirty="0"/>
              <a:t> medija u Federaciji BiH 2014. - 2020.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5780" y="805508"/>
            <a:ext cx="5313859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Prikazani </a:t>
            </a:r>
            <a:r>
              <a:rPr lang="sl-SI" dirty="0" err="1"/>
              <a:t>razultati</a:t>
            </a:r>
            <a:r>
              <a:rPr lang="sl-SI" dirty="0"/>
              <a:t> „</a:t>
            </a:r>
            <a:r>
              <a:rPr lang="sl-SI" i="1" dirty="0" err="1"/>
              <a:t>uopšte</a:t>
            </a:r>
            <a:r>
              <a:rPr lang="sl-SI" i="1" dirty="0"/>
              <a:t> </a:t>
            </a:r>
            <a:r>
              <a:rPr lang="sl-SI" i="1" dirty="0" err="1"/>
              <a:t>nije</a:t>
            </a:r>
            <a:r>
              <a:rPr lang="sl-SI" i="1" dirty="0"/>
              <a:t> </a:t>
            </a:r>
            <a:r>
              <a:rPr lang="sl-SI" i="1" dirty="0" err="1"/>
              <a:t>prisutna</a:t>
            </a:r>
            <a:r>
              <a:rPr lang="sl-SI" dirty="0"/>
              <a:t>“ i „</a:t>
            </a:r>
            <a:r>
              <a:rPr lang="sl-SI" i="1" dirty="0" err="1"/>
              <a:t>djelimično</a:t>
            </a:r>
            <a:r>
              <a:rPr lang="sl-SI" i="1" dirty="0"/>
              <a:t> je </a:t>
            </a:r>
            <a:r>
              <a:rPr lang="sl-SI" i="1" dirty="0" err="1"/>
              <a:t>prisutna</a:t>
            </a:r>
            <a:r>
              <a:rPr lang="sl-SI" i="1" dirty="0"/>
              <a:t> </a:t>
            </a:r>
            <a:r>
              <a:rPr lang="sl-SI" dirty="0"/>
              <a:t>“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6556" b="31387"/>
          <a:stretch/>
        </p:blipFill>
        <p:spPr>
          <a:xfrm>
            <a:off x="159972" y="1018506"/>
            <a:ext cx="8154972" cy="352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68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>
                <a:solidFill>
                  <a:schemeClr val="accent2"/>
                </a:solidFill>
              </a:rPr>
              <a:t>Prema Vašem mišljenju, kolika je trenutna </a:t>
            </a:r>
            <a:r>
              <a:rPr lang="sl-SI" i="1" dirty="0" err="1">
                <a:solidFill>
                  <a:schemeClr val="accent2"/>
                </a:solidFill>
              </a:rPr>
              <a:t>sloboda</a:t>
            </a:r>
            <a:r>
              <a:rPr lang="sl-SI" i="1" dirty="0">
                <a:solidFill>
                  <a:schemeClr val="accent2"/>
                </a:solidFill>
              </a:rPr>
              <a:t> medija u </a:t>
            </a:r>
            <a:r>
              <a:rPr lang="sl-SI" i="1" dirty="0" err="1">
                <a:solidFill>
                  <a:schemeClr val="accent2"/>
                </a:solidFill>
              </a:rPr>
              <a:t>Republici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Srpskoj</a:t>
            </a:r>
            <a:r>
              <a:rPr lang="sl-SI" i="1" dirty="0">
                <a:solidFill>
                  <a:schemeClr val="accent2"/>
                </a:solidFill>
              </a:rPr>
              <a:t>? Da li </a:t>
            </a:r>
            <a:r>
              <a:rPr lang="sl-SI" i="1" dirty="0" err="1">
                <a:solidFill>
                  <a:schemeClr val="accent2"/>
                </a:solidFill>
              </a:rPr>
              <a:t>biste</a:t>
            </a:r>
            <a:r>
              <a:rPr lang="sl-SI" i="1" dirty="0">
                <a:solidFill>
                  <a:schemeClr val="accent2"/>
                </a:solidFill>
              </a:rPr>
              <a:t> rekli da </a:t>
            </a:r>
            <a:r>
              <a:rPr lang="sl-SI" i="1" dirty="0" err="1">
                <a:solidFill>
                  <a:schemeClr val="accent2"/>
                </a:solidFill>
              </a:rPr>
              <a:t>sloboda</a:t>
            </a:r>
            <a:r>
              <a:rPr lang="sl-SI" i="1" dirty="0">
                <a:solidFill>
                  <a:schemeClr val="accent2"/>
                </a:solidFill>
              </a:rPr>
              <a:t> medija u </a:t>
            </a:r>
            <a:r>
              <a:rPr lang="sl-SI" i="1" dirty="0" err="1">
                <a:solidFill>
                  <a:schemeClr val="accent2"/>
                </a:solidFill>
              </a:rPr>
              <a:t>Republici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Srpskoj</a:t>
            </a:r>
            <a:r>
              <a:rPr lang="sl-SI" i="1" dirty="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9" y="565937"/>
            <a:ext cx="4383128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Sloboda medija u Republici Srpskoj 2014. – 2020.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5780" y="805508"/>
            <a:ext cx="5313859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Prikazani </a:t>
            </a:r>
            <a:r>
              <a:rPr lang="sl-SI" dirty="0" err="1"/>
              <a:t>razultati</a:t>
            </a:r>
            <a:r>
              <a:rPr lang="sl-SI" dirty="0"/>
              <a:t> „</a:t>
            </a:r>
            <a:r>
              <a:rPr lang="sl-SI" i="1" dirty="0" err="1"/>
              <a:t>uopšte</a:t>
            </a:r>
            <a:r>
              <a:rPr lang="sl-SI" i="1" dirty="0"/>
              <a:t> </a:t>
            </a:r>
            <a:r>
              <a:rPr lang="sl-SI" i="1" dirty="0" err="1"/>
              <a:t>nije</a:t>
            </a:r>
            <a:r>
              <a:rPr lang="sl-SI" i="1" dirty="0"/>
              <a:t> </a:t>
            </a:r>
            <a:r>
              <a:rPr lang="sl-SI" i="1" dirty="0" err="1"/>
              <a:t>prisutna</a:t>
            </a:r>
            <a:r>
              <a:rPr lang="sl-SI" dirty="0"/>
              <a:t>“ i „</a:t>
            </a:r>
            <a:r>
              <a:rPr lang="sl-SI" i="1" dirty="0" err="1"/>
              <a:t>djelimično</a:t>
            </a:r>
            <a:r>
              <a:rPr lang="sl-SI" i="1" dirty="0"/>
              <a:t> je </a:t>
            </a:r>
            <a:r>
              <a:rPr lang="sl-SI" i="1" dirty="0" err="1"/>
              <a:t>prisutna</a:t>
            </a:r>
            <a:r>
              <a:rPr lang="sl-SI" i="1" dirty="0"/>
              <a:t> </a:t>
            </a:r>
            <a:r>
              <a:rPr lang="sl-SI" dirty="0"/>
              <a:t>“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6470" b="32098"/>
          <a:stretch/>
        </p:blipFill>
        <p:spPr>
          <a:xfrm>
            <a:off x="140396" y="1018506"/>
            <a:ext cx="8162356" cy="34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47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75780" y="805508"/>
            <a:ext cx="4383127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/>
              <a:t>(BiH)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 err="1">
                <a:solidFill>
                  <a:schemeClr val="accent2"/>
                </a:solidFill>
              </a:rPr>
              <a:t>Šta</a:t>
            </a:r>
            <a:r>
              <a:rPr lang="sl-SI" i="1" dirty="0">
                <a:solidFill>
                  <a:schemeClr val="accent2"/>
                </a:solidFill>
              </a:rPr>
              <a:t> mislite </a:t>
            </a:r>
            <a:r>
              <a:rPr lang="sl-SI" i="1" dirty="0" err="1">
                <a:solidFill>
                  <a:schemeClr val="accent2"/>
                </a:solidFill>
              </a:rPr>
              <a:t>koje</a:t>
            </a:r>
            <a:r>
              <a:rPr lang="sl-SI" i="1" dirty="0">
                <a:solidFill>
                  <a:schemeClr val="accent2"/>
                </a:solidFill>
              </a:rPr>
              <a:t> su od </a:t>
            </a:r>
            <a:r>
              <a:rPr lang="sl-SI" i="1" dirty="0" err="1">
                <a:solidFill>
                  <a:schemeClr val="accent2"/>
                </a:solidFill>
              </a:rPr>
              <a:t>sljedećih</a:t>
            </a:r>
            <a:r>
              <a:rPr lang="sl-SI" i="1" dirty="0">
                <a:solidFill>
                  <a:schemeClr val="accent2"/>
                </a:solidFill>
              </a:rPr>
              <a:t>, </a:t>
            </a:r>
            <a:r>
              <a:rPr lang="sl-SI" i="1" dirty="0" err="1">
                <a:solidFill>
                  <a:schemeClr val="accent2"/>
                </a:solidFill>
              </a:rPr>
              <a:t>dvije</a:t>
            </a:r>
            <a:r>
              <a:rPr lang="sl-SI" i="1" dirty="0">
                <a:solidFill>
                  <a:schemeClr val="accent2"/>
                </a:solidFill>
              </a:rPr>
              <a:t> osnovne prepreke </a:t>
            </a:r>
            <a:r>
              <a:rPr lang="sl-SI" i="1" dirty="0" err="1">
                <a:solidFill>
                  <a:schemeClr val="accent2"/>
                </a:solidFill>
              </a:rPr>
              <a:t>slobodnom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radu</a:t>
            </a:r>
            <a:r>
              <a:rPr lang="sl-SI" i="1" dirty="0">
                <a:solidFill>
                  <a:schemeClr val="accent2"/>
                </a:solidFill>
              </a:rPr>
              <a:t> medija u BiH?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8" y="565937"/>
            <a:ext cx="5942141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Osnovne prepreke slobodnom radu medija u BiH 2014. - 2020. 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5023" b="30245"/>
          <a:stretch/>
        </p:blipFill>
        <p:spPr>
          <a:xfrm>
            <a:off x="154031" y="1018506"/>
            <a:ext cx="8288700" cy="358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37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75780" y="805508"/>
            <a:ext cx="4383127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/>
              <a:t>(FBiH)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 err="1">
                <a:solidFill>
                  <a:schemeClr val="accent2"/>
                </a:solidFill>
              </a:rPr>
              <a:t>Šta</a:t>
            </a:r>
            <a:r>
              <a:rPr lang="sl-SI" i="1" dirty="0">
                <a:solidFill>
                  <a:schemeClr val="accent2"/>
                </a:solidFill>
              </a:rPr>
              <a:t> mislite </a:t>
            </a:r>
            <a:r>
              <a:rPr lang="sl-SI" i="1" dirty="0" err="1">
                <a:solidFill>
                  <a:schemeClr val="accent2"/>
                </a:solidFill>
              </a:rPr>
              <a:t>koje</a:t>
            </a:r>
            <a:r>
              <a:rPr lang="sl-SI" i="1" dirty="0">
                <a:solidFill>
                  <a:schemeClr val="accent2"/>
                </a:solidFill>
              </a:rPr>
              <a:t> su od </a:t>
            </a:r>
            <a:r>
              <a:rPr lang="sl-SI" i="1" dirty="0" err="1">
                <a:solidFill>
                  <a:schemeClr val="accent2"/>
                </a:solidFill>
              </a:rPr>
              <a:t>sljedećih</a:t>
            </a:r>
            <a:r>
              <a:rPr lang="sl-SI" i="1" dirty="0">
                <a:solidFill>
                  <a:schemeClr val="accent2"/>
                </a:solidFill>
              </a:rPr>
              <a:t>, </a:t>
            </a:r>
            <a:r>
              <a:rPr lang="sl-SI" i="1" dirty="0" err="1">
                <a:solidFill>
                  <a:schemeClr val="accent2"/>
                </a:solidFill>
              </a:rPr>
              <a:t>dvije</a:t>
            </a:r>
            <a:r>
              <a:rPr lang="sl-SI" i="1" dirty="0">
                <a:solidFill>
                  <a:schemeClr val="accent2"/>
                </a:solidFill>
              </a:rPr>
              <a:t> osnovne prepreke </a:t>
            </a:r>
            <a:r>
              <a:rPr lang="sl-SI" i="1" dirty="0" err="1">
                <a:solidFill>
                  <a:schemeClr val="accent2"/>
                </a:solidFill>
              </a:rPr>
              <a:t>slobodnom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radu</a:t>
            </a:r>
            <a:r>
              <a:rPr lang="sl-SI" i="1" dirty="0">
                <a:solidFill>
                  <a:schemeClr val="accent2"/>
                </a:solidFill>
              </a:rPr>
              <a:t> medija u BiH?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9" y="565937"/>
            <a:ext cx="5707192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Osnovne prepreke slobodnom radu medija u BiH 2014. - 2020. 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svi ispitanici </a:t>
            </a:r>
            <a:r>
              <a:rPr lang="sl-SI" sz="1400" i="1" dirty="0"/>
              <a:t>(n=</a:t>
            </a:r>
            <a:r>
              <a:rPr lang="en-US" sz="1400" i="1" dirty="0"/>
              <a:t>321</a:t>
            </a:r>
            <a:r>
              <a:rPr lang="sl-SI" sz="1400" i="1" dirty="0"/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4198" b="30913"/>
          <a:stretch/>
        </p:blipFill>
        <p:spPr>
          <a:xfrm>
            <a:off x="150735" y="1018506"/>
            <a:ext cx="8360748" cy="355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02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75780" y="805508"/>
            <a:ext cx="4383127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/>
              <a:t>(RS)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 err="1">
                <a:solidFill>
                  <a:schemeClr val="accent2"/>
                </a:solidFill>
              </a:rPr>
              <a:t>Šta</a:t>
            </a:r>
            <a:r>
              <a:rPr lang="sl-SI" i="1" dirty="0">
                <a:solidFill>
                  <a:schemeClr val="accent2"/>
                </a:solidFill>
              </a:rPr>
              <a:t> mislite </a:t>
            </a:r>
            <a:r>
              <a:rPr lang="sl-SI" i="1" dirty="0" err="1">
                <a:solidFill>
                  <a:schemeClr val="accent2"/>
                </a:solidFill>
              </a:rPr>
              <a:t>koje</a:t>
            </a:r>
            <a:r>
              <a:rPr lang="sl-SI" i="1" dirty="0">
                <a:solidFill>
                  <a:schemeClr val="accent2"/>
                </a:solidFill>
              </a:rPr>
              <a:t> su od </a:t>
            </a:r>
            <a:r>
              <a:rPr lang="sl-SI" i="1" dirty="0" err="1">
                <a:solidFill>
                  <a:schemeClr val="accent2"/>
                </a:solidFill>
              </a:rPr>
              <a:t>sljedećih</a:t>
            </a:r>
            <a:r>
              <a:rPr lang="sl-SI" i="1" dirty="0">
                <a:solidFill>
                  <a:schemeClr val="accent2"/>
                </a:solidFill>
              </a:rPr>
              <a:t>, </a:t>
            </a:r>
            <a:r>
              <a:rPr lang="sl-SI" i="1" dirty="0" err="1">
                <a:solidFill>
                  <a:schemeClr val="accent2"/>
                </a:solidFill>
              </a:rPr>
              <a:t>dvije</a:t>
            </a:r>
            <a:r>
              <a:rPr lang="sl-SI" i="1" dirty="0">
                <a:solidFill>
                  <a:schemeClr val="accent2"/>
                </a:solidFill>
              </a:rPr>
              <a:t> osnovne prepreke </a:t>
            </a:r>
            <a:r>
              <a:rPr lang="sl-SI" i="1" dirty="0" err="1">
                <a:solidFill>
                  <a:schemeClr val="accent2"/>
                </a:solidFill>
              </a:rPr>
              <a:t>slobodnom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radu</a:t>
            </a:r>
            <a:r>
              <a:rPr lang="sl-SI" i="1" dirty="0">
                <a:solidFill>
                  <a:schemeClr val="accent2"/>
                </a:solidFill>
              </a:rPr>
              <a:t> medija u BiH?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9" y="565937"/>
            <a:ext cx="5707192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Osnovne prepreke slobodnom radu medija u BiH 2014. - 2020. 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svi ispitanici </a:t>
            </a:r>
            <a:r>
              <a:rPr lang="sl-SI" sz="1400" i="1" dirty="0"/>
              <a:t>(n=</a:t>
            </a:r>
            <a:r>
              <a:rPr lang="en-US" sz="1400" i="1" dirty="0"/>
              <a:t>180</a:t>
            </a:r>
            <a:r>
              <a:rPr lang="sl-SI" sz="1400" i="1" dirty="0"/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2021" r="4827" b="32081"/>
          <a:stretch/>
        </p:blipFill>
        <p:spPr>
          <a:xfrm>
            <a:off x="150735" y="1120655"/>
            <a:ext cx="8305746" cy="338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27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75780" y="805508"/>
            <a:ext cx="4383127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(BiH)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 err="1">
                <a:solidFill>
                  <a:schemeClr val="accent2"/>
                </a:solidFill>
              </a:rPr>
              <a:t>Šta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biste</a:t>
            </a:r>
            <a:r>
              <a:rPr lang="sl-SI" i="1" dirty="0">
                <a:solidFill>
                  <a:schemeClr val="accent2"/>
                </a:solidFill>
              </a:rPr>
              <a:t> rekli, ko od </a:t>
            </a:r>
            <a:r>
              <a:rPr lang="sl-SI" i="1" dirty="0" err="1">
                <a:solidFill>
                  <a:schemeClr val="accent2"/>
                </a:solidFill>
              </a:rPr>
              <a:t>sljedećih</a:t>
            </a:r>
            <a:r>
              <a:rPr lang="sl-SI" i="1" dirty="0">
                <a:solidFill>
                  <a:schemeClr val="accent2"/>
                </a:solidFill>
              </a:rPr>
              <a:t> ima </a:t>
            </a:r>
            <a:r>
              <a:rPr lang="sl-SI" i="1" dirty="0" err="1">
                <a:solidFill>
                  <a:schemeClr val="accent2"/>
                </a:solidFill>
              </a:rPr>
              <a:t>najveći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uticaj</a:t>
            </a:r>
            <a:r>
              <a:rPr lang="sl-SI" i="1" dirty="0">
                <a:solidFill>
                  <a:schemeClr val="accent2"/>
                </a:solidFill>
              </a:rPr>
              <a:t> na rad medija u BiH?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9" y="565937"/>
            <a:ext cx="5707192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Najveći uticaj na rad medija u BiH imaju ... (2014. – 2020.)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2858" b="31581"/>
          <a:stretch/>
        </p:blipFill>
        <p:spPr>
          <a:xfrm>
            <a:off x="150735" y="1018506"/>
            <a:ext cx="8477626" cy="351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2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/>
              <a:t>Metodologija i parametri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C31045-E25E-418C-A65B-A6352AFB9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73227"/>
              </p:ext>
            </p:extLst>
          </p:nvPr>
        </p:nvGraphicFramePr>
        <p:xfrm>
          <a:off x="493724" y="1221825"/>
          <a:ext cx="7885614" cy="2082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5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025">
                <a:tc>
                  <a:txBody>
                    <a:bodyPr/>
                    <a:lstStyle/>
                    <a:p>
                      <a:r>
                        <a:rPr lang="hr-HR" sz="1400" noProof="0" dirty="0"/>
                        <a:t>Naziv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/>
                        <a:t>Medijske</a:t>
                      </a:r>
                      <a:r>
                        <a:rPr lang="en-US" sz="1400" noProof="0" dirty="0"/>
                        <a:t> </a:t>
                      </a:r>
                      <a:r>
                        <a:rPr lang="en-US" sz="1400" noProof="0" dirty="0" err="1"/>
                        <a:t>slobode</a:t>
                      </a:r>
                      <a:endParaRPr lang="hr-H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537">
                <a:tc>
                  <a:txBody>
                    <a:bodyPr/>
                    <a:lstStyle/>
                    <a:p>
                      <a:pPr algn="l"/>
                      <a:r>
                        <a:rPr lang="hr-HR" sz="1200" noProof="0" dirty="0"/>
                        <a:t>Metoda</a:t>
                      </a:r>
                      <a:r>
                        <a:rPr lang="hr-HR" sz="1200" baseline="0" noProof="0" dirty="0"/>
                        <a:t> </a:t>
                      </a:r>
                      <a:r>
                        <a:rPr lang="hr-HR" sz="1200" noProof="0" dirty="0"/>
                        <a:t>prikupljanja</a:t>
                      </a:r>
                      <a:r>
                        <a:rPr lang="hr-HR" sz="1200" baseline="0" noProof="0" dirty="0"/>
                        <a:t> podataka</a:t>
                      </a:r>
                      <a:endParaRPr lang="hr-HR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hr-HR" sz="1200" b="0" noProof="0" dirty="0"/>
                        <a:t>Telefonsko anketiranje -</a:t>
                      </a:r>
                      <a:r>
                        <a:rPr lang="hr-HR" sz="1200" b="1" noProof="0" dirty="0"/>
                        <a:t> CATI </a:t>
                      </a:r>
                      <a:r>
                        <a:rPr lang="hr-HR" sz="1200" b="0" noProof="0" dirty="0"/>
                        <a:t>(kompjuterski potpomognuto telefonsko anketiranje).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32">
                <a:tc>
                  <a:txBody>
                    <a:bodyPr/>
                    <a:lstStyle/>
                    <a:p>
                      <a:pPr algn="l"/>
                      <a:r>
                        <a:rPr lang="hr-HR" sz="1200" b="0" noProof="0" dirty="0"/>
                        <a:t>Uzorak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hr-HR" sz="1200" b="0" noProof="0" dirty="0"/>
                        <a:t>Veličina uzorka: </a:t>
                      </a:r>
                      <a:r>
                        <a:rPr lang="hr-HR" sz="1200" b="1" noProof="0" dirty="0"/>
                        <a:t>n=</a:t>
                      </a:r>
                      <a:r>
                        <a:rPr lang="bs-Latn-BA" sz="1200" b="1" noProof="0" dirty="0"/>
                        <a:t>501</a:t>
                      </a:r>
                      <a:r>
                        <a:rPr lang="en-US" sz="1200" b="1" noProof="0" dirty="0"/>
                        <a:t>,</a:t>
                      </a:r>
                      <a:r>
                        <a:rPr lang="bs-Latn-BA" sz="1200" b="1" noProof="0" dirty="0"/>
                        <a:t> </a:t>
                      </a:r>
                      <a:r>
                        <a:rPr lang="bs-Latn-BA" sz="1200" b="0" noProof="0" dirty="0" err="1"/>
                        <a:t>FBiH</a:t>
                      </a:r>
                      <a:r>
                        <a:rPr lang="en-US" sz="1200" b="0" baseline="0" noProof="0" dirty="0"/>
                        <a:t>: </a:t>
                      </a:r>
                      <a:r>
                        <a:rPr lang="bs-Latn-BA" sz="1200" b="0" baseline="0" noProof="0" dirty="0"/>
                        <a:t>321, RS</a:t>
                      </a:r>
                      <a:r>
                        <a:rPr lang="en-US" sz="1200" b="0" baseline="0" noProof="0" dirty="0"/>
                        <a:t>:</a:t>
                      </a:r>
                      <a:r>
                        <a:rPr lang="bs-Latn-BA" sz="1200" b="0" baseline="0" noProof="0" dirty="0"/>
                        <a:t> 180</a:t>
                      </a:r>
                      <a:r>
                        <a:rPr lang="hr-HR" sz="1200" b="1" noProof="0" dirty="0"/>
                        <a:t> </a:t>
                      </a:r>
                      <a:r>
                        <a:rPr lang="hr-HR" sz="1200" b="0" noProof="0" dirty="0"/>
                        <a:t>(standardna</a:t>
                      </a:r>
                      <a:r>
                        <a:rPr lang="hr-HR" sz="1200" b="0" baseline="0" noProof="0" dirty="0"/>
                        <a:t> greška uzorka </a:t>
                      </a:r>
                      <a:r>
                        <a:rPr lang="hr-HR" sz="1200" b="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 ± </a:t>
                      </a:r>
                      <a:r>
                        <a:rPr lang="bs-Latn-BA" sz="1200" b="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hr-HR" sz="1200" b="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,4%). </a:t>
                      </a:r>
                    </a:p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200" b="0" noProof="0" dirty="0"/>
                        <a:t>Opća populacija metoda</a:t>
                      </a:r>
                      <a:r>
                        <a:rPr lang="pl-PL" sz="1200" b="0" baseline="0" noProof="0" dirty="0"/>
                        <a:t> slučajnog odabira fiksnih telefona domaćinstva</a:t>
                      </a:r>
                      <a:r>
                        <a:rPr lang="pl-PL" sz="1200" b="0" noProof="0" dirty="0"/>
                        <a:t>, reprezentativan uzorak </a:t>
                      </a:r>
                      <a:r>
                        <a:rPr lang="pl-PL" sz="1200" b="1" noProof="0" dirty="0"/>
                        <a:t>18 – 65 </a:t>
                      </a:r>
                      <a:r>
                        <a:rPr lang="pl-PL" sz="1200" b="0" noProof="0" dirty="0"/>
                        <a:t>–</a:t>
                      </a:r>
                      <a:r>
                        <a:rPr lang="pl-PL" sz="1200" b="0" baseline="0" noProof="0" dirty="0"/>
                        <a:t> tehnika zadnjeg rođendana</a:t>
                      </a:r>
                      <a:endParaRPr lang="pl-PL" sz="12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38">
                <a:tc>
                  <a:txBody>
                    <a:bodyPr/>
                    <a:lstStyle/>
                    <a:p>
                      <a:pPr algn="l"/>
                      <a:r>
                        <a:rPr lang="hr-HR" sz="1200" noProof="0" dirty="0"/>
                        <a:t>Upitnik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200" noProof="0" dirty="0"/>
                        <a:t>Trajanje upitnika</a:t>
                      </a:r>
                      <a:r>
                        <a:rPr lang="hr-HR" sz="1200" baseline="0" noProof="0" dirty="0"/>
                        <a:t> </a:t>
                      </a:r>
                      <a:r>
                        <a:rPr lang="en-US" sz="1200" b="1" baseline="0" noProof="0" dirty="0" err="1"/>
                        <a:t>oko</a:t>
                      </a:r>
                      <a:r>
                        <a:rPr lang="hr-HR" sz="1200" b="1" baseline="0" noProof="0" dirty="0"/>
                        <a:t> </a:t>
                      </a:r>
                      <a:r>
                        <a:rPr lang="bs-Latn-BA" sz="1200" b="1" baseline="0" noProof="0" dirty="0"/>
                        <a:t>11</a:t>
                      </a:r>
                      <a:r>
                        <a:rPr lang="hr-HR" sz="1200" b="1" baseline="0" noProof="0" dirty="0"/>
                        <a:t> minuta</a:t>
                      </a:r>
                      <a:endParaRPr lang="hr-HR" sz="1200" baseline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91">
                <a:tc>
                  <a:txBody>
                    <a:bodyPr/>
                    <a:lstStyle/>
                    <a:p>
                      <a:pPr algn="l"/>
                      <a:r>
                        <a:rPr lang="hr-HR" sz="1200" noProof="0" dirty="0"/>
                        <a:t>Vrijeme</a:t>
                      </a:r>
                      <a:r>
                        <a:rPr lang="hr-HR" sz="1200" baseline="0" noProof="0" dirty="0"/>
                        <a:t> provedbe</a:t>
                      </a:r>
                      <a:endParaRPr lang="hr-HR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200" noProof="0" dirty="0"/>
                        <a:t>Početak anketiranja</a:t>
                      </a:r>
                      <a:r>
                        <a:rPr lang="hr-HR" sz="1200" noProof="0" dirty="0">
                          <a:solidFill>
                            <a:srgbClr val="294179"/>
                          </a:solidFill>
                        </a:rPr>
                        <a:t>: </a:t>
                      </a:r>
                      <a:r>
                        <a:rPr lang="bs-Latn-BA" sz="1200" noProof="0" dirty="0">
                          <a:solidFill>
                            <a:srgbClr val="294179"/>
                          </a:solidFill>
                        </a:rPr>
                        <a:t>30</a:t>
                      </a:r>
                      <a:r>
                        <a:rPr lang="hr-HR" sz="1200" noProof="0" dirty="0">
                          <a:solidFill>
                            <a:srgbClr val="294179"/>
                          </a:solidFill>
                        </a:rPr>
                        <a:t>.0</a:t>
                      </a:r>
                      <a:r>
                        <a:rPr lang="bs-Latn-BA" sz="1200" noProof="0" dirty="0">
                          <a:solidFill>
                            <a:srgbClr val="294179"/>
                          </a:solidFill>
                        </a:rPr>
                        <a:t>3</a:t>
                      </a:r>
                      <a:r>
                        <a:rPr lang="hr-HR" sz="1200" noProof="0" dirty="0">
                          <a:solidFill>
                            <a:srgbClr val="294179"/>
                          </a:solidFill>
                        </a:rPr>
                        <a:t>.20</a:t>
                      </a:r>
                      <a:r>
                        <a:rPr lang="en-US" sz="1200" noProof="0" dirty="0">
                          <a:solidFill>
                            <a:srgbClr val="294179"/>
                          </a:solidFill>
                        </a:rPr>
                        <a:t>20</a:t>
                      </a:r>
                      <a:r>
                        <a:rPr lang="hr-HR" sz="1200" noProof="0" dirty="0">
                          <a:solidFill>
                            <a:srgbClr val="294179"/>
                          </a:solidFill>
                        </a:rPr>
                        <a:t>. </a:t>
                      </a:r>
                      <a:r>
                        <a:rPr lang="hr-HR" sz="1200" baseline="0" noProof="0" dirty="0"/>
                        <a:t>Kraj anketiranja</a:t>
                      </a:r>
                      <a:r>
                        <a:rPr lang="hr-HR" sz="1200" baseline="0" noProof="0" dirty="0">
                          <a:solidFill>
                            <a:srgbClr val="294179"/>
                          </a:solidFill>
                        </a:rPr>
                        <a:t>: </a:t>
                      </a:r>
                      <a:r>
                        <a:rPr lang="hr-HR" sz="1200" baseline="0" noProof="0" dirty="0">
                          <a:solidFill>
                            <a:schemeClr val="tx1"/>
                          </a:solidFill>
                        </a:rPr>
                        <a:t>19.04.20</a:t>
                      </a:r>
                      <a:r>
                        <a:rPr lang="en-US" sz="1200" baseline="0" noProof="0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hr-HR" sz="1200" baseline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r-HR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43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75780" y="805508"/>
            <a:ext cx="4383127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(</a:t>
            </a:r>
            <a:r>
              <a:rPr lang="sl-SI" sz="1400" dirty="0" err="1"/>
              <a:t>FBiH</a:t>
            </a:r>
            <a:r>
              <a:rPr lang="sl-SI" sz="1400" dirty="0"/>
              <a:t>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 err="1">
                <a:solidFill>
                  <a:schemeClr val="accent2"/>
                </a:solidFill>
              </a:rPr>
              <a:t>Šta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biste</a:t>
            </a:r>
            <a:r>
              <a:rPr lang="sl-SI" i="1" dirty="0">
                <a:solidFill>
                  <a:schemeClr val="accent2"/>
                </a:solidFill>
              </a:rPr>
              <a:t> rekli, ko od </a:t>
            </a:r>
            <a:r>
              <a:rPr lang="sl-SI" i="1" dirty="0" err="1">
                <a:solidFill>
                  <a:schemeClr val="accent2"/>
                </a:solidFill>
              </a:rPr>
              <a:t>sljedećih</a:t>
            </a:r>
            <a:r>
              <a:rPr lang="sl-SI" i="1" dirty="0">
                <a:solidFill>
                  <a:schemeClr val="accent2"/>
                </a:solidFill>
              </a:rPr>
              <a:t> ima </a:t>
            </a:r>
            <a:r>
              <a:rPr lang="sl-SI" i="1" dirty="0" err="1">
                <a:solidFill>
                  <a:schemeClr val="accent2"/>
                </a:solidFill>
              </a:rPr>
              <a:t>najveći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uticaj</a:t>
            </a:r>
            <a:r>
              <a:rPr lang="sl-SI" i="1" dirty="0">
                <a:solidFill>
                  <a:schemeClr val="accent2"/>
                </a:solidFill>
              </a:rPr>
              <a:t> na rad medija u BiH?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9" y="565937"/>
            <a:ext cx="5707192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Najveći uticaj na rad medija u BiH imaju ... (2014. – 2020.)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svi ispitanici </a:t>
            </a:r>
            <a:r>
              <a:rPr lang="sl-SI" sz="1400" i="1" dirty="0"/>
              <a:t>(n=</a:t>
            </a:r>
            <a:r>
              <a:rPr lang="en-US" sz="1400" i="1" dirty="0"/>
              <a:t>321</a:t>
            </a:r>
            <a:r>
              <a:rPr lang="sl-SI" sz="1400" i="1" dirty="0"/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1986" r="2543" b="32116"/>
          <a:stretch/>
        </p:blipFill>
        <p:spPr>
          <a:xfrm>
            <a:off x="150734" y="1120656"/>
            <a:ext cx="8505128" cy="338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12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75780" y="805508"/>
            <a:ext cx="4383127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(RS)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79" y="465077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 err="1">
                <a:solidFill>
                  <a:schemeClr val="accent2"/>
                </a:solidFill>
              </a:rPr>
              <a:t>Šta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biste</a:t>
            </a:r>
            <a:r>
              <a:rPr lang="sl-SI" i="1" dirty="0">
                <a:solidFill>
                  <a:schemeClr val="accent2"/>
                </a:solidFill>
              </a:rPr>
              <a:t> rekli, ko od </a:t>
            </a:r>
            <a:r>
              <a:rPr lang="sl-SI" i="1" dirty="0" err="1">
                <a:solidFill>
                  <a:schemeClr val="accent2"/>
                </a:solidFill>
              </a:rPr>
              <a:t>sljedećih</a:t>
            </a:r>
            <a:r>
              <a:rPr lang="sl-SI" i="1" dirty="0">
                <a:solidFill>
                  <a:schemeClr val="accent2"/>
                </a:solidFill>
              </a:rPr>
              <a:t> ima </a:t>
            </a:r>
            <a:r>
              <a:rPr lang="sl-SI" i="1" dirty="0" err="1">
                <a:solidFill>
                  <a:schemeClr val="accent2"/>
                </a:solidFill>
              </a:rPr>
              <a:t>najveći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uticaj</a:t>
            </a:r>
            <a:r>
              <a:rPr lang="sl-SI" i="1" dirty="0">
                <a:solidFill>
                  <a:schemeClr val="accent2"/>
                </a:solidFill>
              </a:rPr>
              <a:t> na rad medija u BiH?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9" y="565937"/>
            <a:ext cx="5707192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Najveći uticaj na rad medija u BiH imaju ... (2014. – 2020.)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svi ispitanici </a:t>
            </a:r>
            <a:r>
              <a:rPr lang="sl-SI" sz="1400" i="1" dirty="0"/>
              <a:t>(n=</a:t>
            </a:r>
            <a:r>
              <a:rPr lang="en-US" sz="1400" i="1" dirty="0"/>
              <a:t>180</a:t>
            </a:r>
            <a:r>
              <a:rPr lang="sl-SI" sz="1400" i="1" dirty="0"/>
              <a:t>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2006" r="2367" b="31387"/>
          <a:stretch/>
        </p:blipFill>
        <p:spPr>
          <a:xfrm>
            <a:off x="138542" y="1121664"/>
            <a:ext cx="8517778" cy="3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50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>
                <a:solidFill>
                  <a:schemeClr val="accent2"/>
                </a:solidFill>
              </a:rPr>
              <a:t>Prema Vašem mišljenju ko su od sljedećih glavni kršitelji novinarskih prava i medijskih sloboda u BiH?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8" y="565937"/>
            <a:ext cx="6906071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Glavni kršitelji novinarskih prava i medijskih sloboda u BiH 20</a:t>
            </a:r>
            <a:r>
              <a:rPr lang="bs-Latn-BA" dirty="0"/>
              <a:t>20</a:t>
            </a:r>
            <a:r>
              <a:rPr lang="sv-SE" dirty="0"/>
              <a:t>.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28751"/>
          <a:stretch/>
        </p:blipFill>
        <p:spPr>
          <a:xfrm>
            <a:off x="572987" y="1123084"/>
            <a:ext cx="7602371" cy="344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52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 err="1">
                <a:solidFill>
                  <a:schemeClr val="accent2"/>
                </a:solidFill>
              </a:rPr>
              <a:t>Sa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kojom</a:t>
            </a:r>
            <a:r>
              <a:rPr lang="sl-SI" i="1" dirty="0">
                <a:solidFill>
                  <a:schemeClr val="accent2"/>
                </a:solidFill>
              </a:rPr>
              <a:t> od navedenih izjava </a:t>
            </a:r>
            <a:r>
              <a:rPr lang="sl-SI" i="1" dirty="0" err="1">
                <a:solidFill>
                  <a:schemeClr val="accent2"/>
                </a:solidFill>
              </a:rPr>
              <a:t>biste</a:t>
            </a:r>
            <a:r>
              <a:rPr lang="sl-SI" i="1" dirty="0">
                <a:solidFill>
                  <a:schemeClr val="accent2"/>
                </a:solidFill>
              </a:rPr>
              <a:t> se </a:t>
            </a:r>
            <a:r>
              <a:rPr lang="sl-SI" i="1" dirty="0" err="1">
                <a:solidFill>
                  <a:schemeClr val="accent2"/>
                </a:solidFill>
              </a:rPr>
              <a:t>najprije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složili</a:t>
            </a:r>
            <a:r>
              <a:rPr lang="sl-SI" i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9" y="565937"/>
            <a:ext cx="5707192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Napadi na novinare –</a:t>
            </a:r>
            <a:r>
              <a:rPr lang="bs-Latn-BA" dirty="0"/>
              <a:t> n</a:t>
            </a:r>
            <a:r>
              <a:rPr lang="it-IT" dirty="0"/>
              <a:t>eprihvatljivo ili opravdano? (20</a:t>
            </a:r>
            <a:r>
              <a:rPr lang="bs-Latn-BA" dirty="0"/>
              <a:t>14</a:t>
            </a:r>
            <a:r>
              <a:rPr lang="it-IT" dirty="0"/>
              <a:t>. – 20</a:t>
            </a:r>
            <a:r>
              <a:rPr lang="bs-Latn-BA" dirty="0"/>
              <a:t>20</a:t>
            </a:r>
            <a:r>
              <a:rPr lang="it-IT" dirty="0"/>
              <a:t>.)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851" r="4119" b="30914"/>
          <a:stretch/>
        </p:blipFill>
        <p:spPr>
          <a:xfrm>
            <a:off x="150734" y="1113780"/>
            <a:ext cx="8367624" cy="345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74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5458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 err="1">
                <a:solidFill>
                  <a:schemeClr val="accent2"/>
                </a:solidFill>
              </a:rPr>
              <a:t>Jedna</a:t>
            </a:r>
            <a:r>
              <a:rPr lang="sl-SI" i="1" dirty="0">
                <a:solidFill>
                  <a:schemeClr val="accent2"/>
                </a:solidFill>
              </a:rPr>
              <a:t> od </a:t>
            </a:r>
            <a:r>
              <a:rPr lang="sl-SI" i="1" dirty="0" err="1">
                <a:solidFill>
                  <a:schemeClr val="accent2"/>
                </a:solidFill>
              </a:rPr>
              <a:t>najčešćih</a:t>
            </a:r>
            <a:r>
              <a:rPr lang="sl-SI" i="1" dirty="0">
                <a:solidFill>
                  <a:schemeClr val="accent2"/>
                </a:solidFill>
              </a:rPr>
              <a:t> kritika </a:t>
            </a:r>
            <a:r>
              <a:rPr lang="sl-SI" i="1" dirty="0" err="1">
                <a:solidFill>
                  <a:schemeClr val="accent2"/>
                </a:solidFill>
              </a:rPr>
              <a:t>koje</a:t>
            </a:r>
            <a:r>
              <a:rPr lang="sl-SI" i="1" dirty="0">
                <a:solidFill>
                  <a:schemeClr val="accent2"/>
                </a:solidFill>
              </a:rPr>
              <a:t> se </a:t>
            </a:r>
            <a:r>
              <a:rPr lang="sl-SI" i="1" dirty="0" err="1">
                <a:solidFill>
                  <a:schemeClr val="accent2"/>
                </a:solidFill>
              </a:rPr>
              <a:t>upućuju</a:t>
            </a:r>
            <a:r>
              <a:rPr lang="sl-SI" i="1" dirty="0">
                <a:solidFill>
                  <a:schemeClr val="accent2"/>
                </a:solidFill>
              </a:rPr>
              <a:t> na </a:t>
            </a:r>
            <a:r>
              <a:rPr lang="sl-SI" i="1" dirty="0" err="1">
                <a:solidFill>
                  <a:schemeClr val="accent2"/>
                </a:solidFill>
              </a:rPr>
              <a:t>adresu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novinara</a:t>
            </a:r>
            <a:r>
              <a:rPr lang="sl-SI" i="1" dirty="0">
                <a:solidFill>
                  <a:schemeClr val="accent2"/>
                </a:solidFill>
              </a:rPr>
              <a:t> od </a:t>
            </a:r>
            <a:r>
              <a:rPr lang="sl-SI" i="1" dirty="0" err="1">
                <a:solidFill>
                  <a:schemeClr val="accent2"/>
                </a:solidFill>
              </a:rPr>
              <a:t>strane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prozvanih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političara</a:t>
            </a:r>
            <a:r>
              <a:rPr lang="sl-SI" i="1" dirty="0">
                <a:solidFill>
                  <a:schemeClr val="accent2"/>
                </a:solidFill>
              </a:rPr>
              <a:t> i </a:t>
            </a:r>
            <a:r>
              <a:rPr lang="sl-SI" i="1" dirty="0" err="1">
                <a:solidFill>
                  <a:schemeClr val="accent2"/>
                </a:solidFill>
              </a:rPr>
              <a:t>uticajnih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osoba</a:t>
            </a:r>
            <a:r>
              <a:rPr lang="sl-SI" i="1" dirty="0">
                <a:solidFill>
                  <a:schemeClr val="accent2"/>
                </a:solidFill>
              </a:rPr>
              <a:t> je da je rad </a:t>
            </a:r>
            <a:r>
              <a:rPr lang="sl-SI" i="1" dirty="0" err="1">
                <a:solidFill>
                  <a:schemeClr val="accent2"/>
                </a:solidFill>
              </a:rPr>
              <a:t>pojedinih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novinara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politički</a:t>
            </a:r>
            <a:r>
              <a:rPr lang="sl-SI" i="1" dirty="0">
                <a:solidFill>
                  <a:schemeClr val="accent2"/>
                </a:solidFill>
              </a:rPr>
              <a:t> motiviran. U </a:t>
            </a:r>
            <a:r>
              <a:rPr lang="sl-SI" i="1" dirty="0" err="1">
                <a:solidFill>
                  <a:schemeClr val="accent2"/>
                </a:solidFill>
              </a:rPr>
              <a:t>kojoj</a:t>
            </a:r>
            <a:r>
              <a:rPr lang="sl-SI" i="1" dirty="0">
                <a:solidFill>
                  <a:schemeClr val="accent2"/>
                </a:solidFill>
              </a:rPr>
              <a:t> se </a:t>
            </a:r>
            <a:r>
              <a:rPr lang="sl-SI" i="1" dirty="0" err="1">
                <a:solidFill>
                  <a:schemeClr val="accent2"/>
                </a:solidFill>
              </a:rPr>
              <a:t>mjeri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slažete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sa</a:t>
            </a:r>
            <a:r>
              <a:rPr lang="sl-SI" i="1" dirty="0">
                <a:solidFill>
                  <a:schemeClr val="accent2"/>
                </a:solidFill>
              </a:rPr>
              <a:t> tim mišljenjem?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9" y="565937"/>
            <a:ext cx="5707192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Politička motiviranost u radu novinara 20</a:t>
            </a:r>
            <a:r>
              <a:rPr lang="bs-Latn-BA" dirty="0"/>
              <a:t>14</a:t>
            </a:r>
            <a:r>
              <a:rPr lang="it-IT" dirty="0"/>
              <a:t>. – 20</a:t>
            </a:r>
            <a:r>
              <a:rPr lang="bs-Latn-BA" dirty="0"/>
              <a:t>20</a:t>
            </a:r>
            <a:r>
              <a:rPr lang="it-IT" dirty="0"/>
              <a:t>.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5780" y="805508"/>
            <a:ext cx="7695723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err="1"/>
              <a:t>politički</a:t>
            </a:r>
            <a:r>
              <a:rPr lang="sl-SI" dirty="0"/>
              <a:t> motiviran („</a:t>
            </a:r>
            <a:r>
              <a:rPr lang="sl-SI" i="1" dirty="0" err="1"/>
              <a:t>potpuno</a:t>
            </a:r>
            <a:r>
              <a:rPr lang="sl-SI" i="1" dirty="0"/>
              <a:t>/</a:t>
            </a:r>
            <a:r>
              <a:rPr lang="sl-SI" i="1" dirty="0" err="1"/>
              <a:t>donekle</a:t>
            </a:r>
            <a:r>
              <a:rPr lang="sl-SI" i="1" dirty="0"/>
              <a:t> </a:t>
            </a:r>
            <a:r>
              <a:rPr lang="sl-SI" i="1" dirty="0" err="1"/>
              <a:t>slažem</a:t>
            </a:r>
            <a:r>
              <a:rPr lang="sl-SI" dirty="0"/>
              <a:t>“) </a:t>
            </a:r>
            <a:r>
              <a:rPr lang="sl-SI" dirty="0" err="1"/>
              <a:t>nije</a:t>
            </a:r>
            <a:r>
              <a:rPr lang="sl-SI" dirty="0"/>
              <a:t> </a:t>
            </a:r>
            <a:r>
              <a:rPr lang="sl-SI" dirty="0" err="1"/>
              <a:t>politički</a:t>
            </a:r>
            <a:r>
              <a:rPr lang="sl-SI" dirty="0"/>
              <a:t> motiviran („</a:t>
            </a:r>
            <a:r>
              <a:rPr lang="sl-SI" i="1" dirty="0" err="1"/>
              <a:t>potpuno</a:t>
            </a:r>
            <a:r>
              <a:rPr lang="sl-SI" i="1" dirty="0"/>
              <a:t>/</a:t>
            </a:r>
            <a:r>
              <a:rPr lang="sl-SI" i="1" dirty="0" err="1"/>
              <a:t>donekle</a:t>
            </a:r>
            <a:r>
              <a:rPr lang="sl-SI" i="1" dirty="0"/>
              <a:t> </a:t>
            </a:r>
            <a:r>
              <a:rPr lang="sl-SI" i="1" dirty="0" err="1"/>
              <a:t>slažem</a:t>
            </a:r>
            <a:r>
              <a:rPr lang="sl-SI" dirty="0"/>
              <a:t>“)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1718" r="2621" b="31849"/>
          <a:stretch/>
        </p:blipFill>
        <p:spPr>
          <a:xfrm>
            <a:off x="150734" y="1106904"/>
            <a:ext cx="8498252" cy="34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5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i="1" dirty="0">
                <a:solidFill>
                  <a:schemeClr val="accent2"/>
                </a:solidFill>
              </a:rPr>
              <a:t>Da li biste rekli da su teme o kojim bh. novinari izvještavaju...</a:t>
            </a:r>
            <a:endParaRPr lang="sl-SI" i="1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9" y="565937"/>
            <a:ext cx="5707192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Teme o kojima bh. novinari izvještavaju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5780" y="805508"/>
            <a:ext cx="4383127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(BiH)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2307" b="31314"/>
          <a:stretch/>
        </p:blipFill>
        <p:spPr>
          <a:xfrm>
            <a:off x="150734" y="1018506"/>
            <a:ext cx="8525753" cy="35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95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i="1" dirty="0">
                <a:solidFill>
                  <a:schemeClr val="accent2"/>
                </a:solidFill>
              </a:rPr>
              <a:t>Da li biste rekli da su teme o kojim bh. novinari izvještavaju...</a:t>
            </a:r>
            <a:endParaRPr lang="sl-SI" i="1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9" y="565937"/>
            <a:ext cx="5707192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Teme o kojima bh. novinari izvještavaju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svi ispitanici </a:t>
            </a:r>
            <a:r>
              <a:rPr lang="sl-SI" sz="1400" i="1" dirty="0"/>
              <a:t>(n=</a:t>
            </a:r>
            <a:r>
              <a:rPr lang="en-US" sz="1400" i="1" dirty="0"/>
              <a:t>321</a:t>
            </a:r>
            <a:r>
              <a:rPr lang="sl-SI" sz="1400" i="1" dirty="0"/>
              <a:t>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5780" y="805508"/>
            <a:ext cx="4383127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(</a:t>
            </a:r>
            <a:r>
              <a:rPr lang="sl-SI" sz="1400" dirty="0" err="1"/>
              <a:t>FBiH</a:t>
            </a:r>
            <a:r>
              <a:rPr lang="sl-SI" sz="1400" dirty="0"/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433" t="1852" r="2040" b="31314"/>
          <a:stretch/>
        </p:blipFill>
        <p:spPr>
          <a:xfrm>
            <a:off x="275779" y="1113780"/>
            <a:ext cx="8421334" cy="34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62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i="1" dirty="0">
                <a:solidFill>
                  <a:schemeClr val="accent2"/>
                </a:solidFill>
              </a:rPr>
              <a:t>Da li biste rekli da su teme o kojim bh. novinari izvještavaju...</a:t>
            </a:r>
            <a:endParaRPr lang="sl-SI" i="1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9" y="565937"/>
            <a:ext cx="5707192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Teme o kojima bh. novinari izvještavaju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svi ispitanici </a:t>
            </a:r>
            <a:r>
              <a:rPr lang="sl-SI" sz="1400" i="1" dirty="0"/>
              <a:t>(n=</a:t>
            </a:r>
            <a:r>
              <a:rPr lang="en-US" sz="1400" i="1" dirty="0"/>
              <a:t>180</a:t>
            </a:r>
            <a:r>
              <a:rPr lang="sl-SI" sz="1400" i="1" dirty="0"/>
              <a:t>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5780" y="805508"/>
            <a:ext cx="4383127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(RS)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2258" b="32098"/>
          <a:stretch/>
        </p:blipFill>
        <p:spPr>
          <a:xfrm>
            <a:off x="150734" y="1018506"/>
            <a:ext cx="8529970" cy="34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07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 err="1">
                <a:solidFill>
                  <a:schemeClr val="accent2"/>
                </a:solidFill>
              </a:rPr>
              <a:t>Koje</a:t>
            </a:r>
            <a:r>
              <a:rPr lang="sl-SI" i="1" dirty="0">
                <a:solidFill>
                  <a:schemeClr val="accent2"/>
                </a:solidFill>
              </a:rPr>
              <a:t> od navedenih tema bi </a:t>
            </a:r>
            <a:r>
              <a:rPr lang="sl-SI" i="1" dirty="0" err="1">
                <a:solidFill>
                  <a:schemeClr val="accent2"/>
                </a:solidFill>
              </a:rPr>
              <a:t>novinari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trebali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obrađivati</a:t>
            </a:r>
            <a:r>
              <a:rPr lang="sl-SI" i="1" dirty="0">
                <a:solidFill>
                  <a:schemeClr val="accent2"/>
                </a:solidFill>
              </a:rPr>
              <a:t> u </a:t>
            </a:r>
            <a:r>
              <a:rPr lang="sl-SI" i="1" dirty="0" err="1">
                <a:solidFill>
                  <a:schemeClr val="accent2"/>
                </a:solidFill>
              </a:rPr>
              <a:t>većoj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mjeri</a:t>
            </a:r>
            <a:r>
              <a:rPr lang="sl-SI" i="1" dirty="0">
                <a:solidFill>
                  <a:schemeClr val="accent2"/>
                </a:solidFill>
              </a:rPr>
              <a:t> nego sada?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8" y="565937"/>
            <a:ext cx="6906071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Teme koje bi bh. novinari trebali obrađivati u većoj mjeri 20</a:t>
            </a:r>
            <a:r>
              <a:rPr lang="bs-Latn-BA" dirty="0"/>
              <a:t>20</a:t>
            </a:r>
            <a:r>
              <a:rPr lang="sv-SE" dirty="0"/>
              <a:t>.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28770"/>
          <a:stretch/>
        </p:blipFill>
        <p:spPr>
          <a:xfrm>
            <a:off x="575257" y="1124017"/>
            <a:ext cx="7602371" cy="344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0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>
                <a:solidFill>
                  <a:schemeClr val="accent2"/>
                </a:solidFill>
              </a:rPr>
              <a:t>Na </a:t>
            </a:r>
            <a:r>
              <a:rPr lang="sl-SI" i="1" dirty="0" err="1">
                <a:solidFill>
                  <a:schemeClr val="accent2"/>
                </a:solidFill>
              </a:rPr>
              <a:t>koje</a:t>
            </a:r>
            <a:r>
              <a:rPr lang="sl-SI" i="1" dirty="0">
                <a:solidFill>
                  <a:schemeClr val="accent2"/>
                </a:solidFill>
              </a:rPr>
              <a:t> od navedenih načina je po Vašem mišljenju potrebno </a:t>
            </a:r>
            <a:r>
              <a:rPr lang="sl-SI" i="1" dirty="0" err="1">
                <a:solidFill>
                  <a:schemeClr val="accent2"/>
                </a:solidFill>
              </a:rPr>
              <a:t>najprije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unaprijediti</a:t>
            </a:r>
            <a:r>
              <a:rPr lang="sl-SI" i="1" dirty="0">
                <a:solidFill>
                  <a:schemeClr val="accent2"/>
                </a:solidFill>
              </a:rPr>
              <a:t> novinarski rad i kvalitet </a:t>
            </a:r>
            <a:r>
              <a:rPr lang="sl-SI" i="1" dirty="0" err="1">
                <a:solidFill>
                  <a:schemeClr val="accent2"/>
                </a:solidFill>
              </a:rPr>
              <a:t>izvještavanja</a:t>
            </a:r>
            <a:r>
              <a:rPr lang="sl-SI" i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8" y="565937"/>
            <a:ext cx="6906071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Načini unaprijeđenja novinarskog rada i kvaliteta izvještavanja 20</a:t>
            </a:r>
            <a:r>
              <a:rPr lang="bs-Latn-BA" dirty="0"/>
              <a:t>20</a:t>
            </a:r>
            <a:r>
              <a:rPr lang="sv-SE" dirty="0"/>
              <a:t>.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29177"/>
          <a:stretch/>
        </p:blipFill>
        <p:spPr>
          <a:xfrm>
            <a:off x="575257" y="1123087"/>
            <a:ext cx="7602371" cy="34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7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75780" y="1078136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75779" y="565937"/>
            <a:ext cx="4383128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/>
              <a:t>Demografska struktura</a:t>
            </a:r>
            <a:endParaRPr lang="sl-SI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124964"/>
              </p:ext>
            </p:extLst>
          </p:nvPr>
        </p:nvGraphicFramePr>
        <p:xfrm>
          <a:off x="275780" y="1202329"/>
          <a:ext cx="3852000" cy="3653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18316049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12948728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algn="ctr"/>
                      <a:endParaRPr lang="en-GB" sz="200" b="1" noProof="0" dirty="0">
                        <a:solidFill>
                          <a:srgbClr val="294179"/>
                        </a:solidFill>
                        <a:latin typeface="+mn-lt"/>
                      </a:endParaRPr>
                    </a:p>
                  </a:txBody>
                  <a:tcPr anchor="b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800" b="1" i="0" noProof="0" dirty="0">
                          <a:solidFill>
                            <a:schemeClr val="bg1"/>
                          </a:solidFill>
                          <a:latin typeface="+mn-lt"/>
                        </a:rPr>
                        <a:t>BiH</a:t>
                      </a:r>
                      <a:endParaRPr lang="en-GB" sz="800" b="1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800" b="1" i="0" noProof="0" dirty="0">
                          <a:solidFill>
                            <a:schemeClr val="bg1"/>
                          </a:solidFill>
                          <a:latin typeface="+mn-lt"/>
                        </a:rPr>
                        <a:t>FBiH</a:t>
                      </a:r>
                      <a:endParaRPr lang="en-GB" sz="800" b="1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800" b="1" i="0" noProof="0" dirty="0">
                          <a:solidFill>
                            <a:schemeClr val="bg1"/>
                          </a:solidFill>
                          <a:latin typeface="+mn-lt"/>
                        </a:rPr>
                        <a:t>RS</a:t>
                      </a:r>
                      <a:endParaRPr lang="en-GB" sz="800" b="1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pPr algn="ctr"/>
                      <a:endParaRPr lang="en-GB" sz="200" b="1" noProof="0" dirty="0">
                        <a:solidFill>
                          <a:srgbClr val="294179"/>
                        </a:solidFill>
                        <a:latin typeface="+mn-lt"/>
                      </a:endParaRPr>
                    </a:p>
                  </a:txBody>
                  <a:tcPr anchor="b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800" b="1" i="0" noProof="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GB" sz="800" b="1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800" b="0" i="1" noProof="0" dirty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800" b="1" i="0" noProof="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GB" sz="800" b="1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800" b="0" i="1" noProof="0" dirty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800" b="1" i="0" noProof="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GB" sz="800" b="1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800" b="0" i="1" noProof="0" dirty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16">
                <a:tc rowSpan="2"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bs-Latn-BA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Spol</a:t>
                      </a:r>
                    </a:p>
                  </a:txBody>
                  <a:tcPr marL="36000" marR="9525" marT="9525" marB="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muški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pPr algn="l" fontAlgn="t"/>
                      <a:endParaRPr lang="bs-Latn-BA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ženski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716">
                <a:tc rowSpan="5">
                  <a:txBody>
                    <a:bodyPr/>
                    <a:lstStyle/>
                    <a:p>
                      <a:pPr algn="l" fontAlgn="t"/>
                      <a:r>
                        <a:rPr lang="bs-Latn-BA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Dob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18 - 29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30 - 39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40 - 49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50 - 59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60+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716">
                <a:tc rowSpan="4">
                  <a:txBody>
                    <a:bodyPr/>
                    <a:lstStyle/>
                    <a:p>
                      <a:pPr algn="l" fontAlgn="t"/>
                      <a:r>
                        <a:rPr lang="bs-Latn-BA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Obrazovanje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osnovno i niže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srednje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378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228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visoko i više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 odgovora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716">
                <a:tc rowSpan="6">
                  <a:txBody>
                    <a:bodyPr/>
                    <a:lstStyle/>
                    <a:p>
                      <a:pPr algn="l" fontAlgn="t"/>
                      <a:r>
                        <a:rPr lang="bs-Latn-BA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Radni </a:t>
                      </a:r>
                    </a:p>
                    <a:p>
                      <a:pPr algn="l" fontAlgn="t"/>
                      <a:r>
                        <a:rPr lang="bs-Latn-BA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status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zaposleni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nezaposleni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penzioneri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studenti i školarci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drugo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nz</a:t>
                      </a:r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bs-Latn-BA" sz="9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</a:t>
                      </a:r>
                      <a:endParaRPr lang="bs-Latn-BA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C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C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C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C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C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716">
                <a:tc rowSpan="6">
                  <a:txBody>
                    <a:bodyPr/>
                    <a:lstStyle/>
                    <a:p>
                      <a:pPr algn="l" fontAlgn="t"/>
                      <a:r>
                        <a:rPr lang="bs-Latn-BA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Nacionalnost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Bošnjačka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223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AC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AC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AC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AC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AC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Hrvatska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Srpska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Bosansko i Hercegovačka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ostali (Jevreji, Romi,...)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endParaRPr lang="bs-Latn-BA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nz</a:t>
                      </a:r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bs-Latn-BA" sz="9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</a:t>
                      </a:r>
                      <a:endParaRPr lang="bs-Latn-BA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131020"/>
              </p:ext>
            </p:extLst>
          </p:nvPr>
        </p:nvGraphicFramePr>
        <p:xfrm>
          <a:off x="4658907" y="1202329"/>
          <a:ext cx="3852000" cy="189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18316049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12948728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algn="ctr"/>
                      <a:endParaRPr lang="en-GB" sz="200" b="1" noProof="0" dirty="0">
                        <a:solidFill>
                          <a:srgbClr val="294179"/>
                        </a:solidFill>
                        <a:latin typeface="+mn-lt"/>
                      </a:endParaRPr>
                    </a:p>
                  </a:txBody>
                  <a:tcPr anchor="b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800" b="1" i="0" noProof="0" dirty="0">
                          <a:solidFill>
                            <a:schemeClr val="bg1"/>
                          </a:solidFill>
                          <a:latin typeface="+mn-lt"/>
                        </a:rPr>
                        <a:t>BiH</a:t>
                      </a:r>
                    </a:p>
                  </a:txBody>
                  <a:tcPr marL="0" marR="0" marT="0" marB="3600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800" b="1" i="0" noProof="0" dirty="0">
                          <a:solidFill>
                            <a:schemeClr val="bg1"/>
                          </a:solidFill>
                          <a:latin typeface="+mn-lt"/>
                        </a:rPr>
                        <a:t>FBiH</a:t>
                      </a:r>
                      <a:endParaRPr lang="en-GB" sz="800" b="1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800" b="1" i="0" noProof="0" dirty="0">
                          <a:solidFill>
                            <a:schemeClr val="bg1"/>
                          </a:solidFill>
                          <a:latin typeface="+mn-lt"/>
                        </a:rPr>
                        <a:t>RS</a:t>
                      </a:r>
                      <a:endParaRPr lang="en-GB" sz="800" b="1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pPr algn="ctr"/>
                      <a:endParaRPr lang="en-GB" sz="200" b="1" noProof="0" dirty="0">
                        <a:solidFill>
                          <a:srgbClr val="294179"/>
                        </a:solidFill>
                        <a:latin typeface="+mn-lt"/>
                      </a:endParaRPr>
                    </a:p>
                  </a:txBody>
                  <a:tcPr anchor="b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800" b="1" i="0" noProof="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GB" sz="800" b="1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800" b="0" i="1" noProof="0" dirty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800" b="1" i="0" noProof="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GB" sz="800" b="1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800" b="0" i="1" noProof="0" dirty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800" b="1" i="0" noProof="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GB" sz="800" b="1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800" b="0" i="1" noProof="0" dirty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16">
                <a:tc rowSpan="2">
                  <a:txBody>
                    <a:bodyPr/>
                    <a:lstStyle/>
                    <a:p>
                      <a:pPr algn="l" fontAlgn="t"/>
                      <a:r>
                        <a:rPr lang="bs-Latn-BA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Tip</a:t>
                      </a:r>
                      <a:r>
                        <a:rPr lang="bs-Latn-BA" sz="1000" b="1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naselja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grada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716">
                <a:tc rowSpan="9">
                  <a:txBody>
                    <a:bodyPr/>
                    <a:lstStyle/>
                    <a:p>
                      <a:pPr algn="l" fontAlgn="t"/>
                      <a:r>
                        <a:rPr lang="bs-Latn-BA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Regije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USK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Ze-Do</a:t>
                      </a:r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Bos Pod kanton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Sarajevo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 kanton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TZ + </a:t>
                      </a:r>
                      <a:r>
                        <a:rPr lang="bs-Latn-BA" sz="9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</a:t>
                      </a:r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kanton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Hercegovina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Banjaluka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Doboj + D </a:t>
                      </a:r>
                      <a:r>
                        <a:rPr lang="bs-Latn-BA" sz="9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Brcko</a:t>
                      </a:r>
                      <a:endParaRPr lang="bs-Latn-BA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716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Ostatak RS</a:t>
                      </a:r>
                    </a:p>
                  </a:txBody>
                  <a:tcPr marL="9525" marR="9525" marT="9525" marB="0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C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C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C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C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1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>
                    <a:lnT w="3175" cap="flat" cmpd="sng" algn="ctr">
                      <a:solidFill>
                        <a:srgbClr val="D9D9D9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C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356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 err="1">
                <a:solidFill>
                  <a:schemeClr val="accent2"/>
                </a:solidFill>
              </a:rPr>
              <a:t>Koji</a:t>
            </a:r>
            <a:r>
              <a:rPr lang="sl-SI" i="1" dirty="0">
                <a:solidFill>
                  <a:schemeClr val="accent2"/>
                </a:solidFill>
              </a:rPr>
              <a:t> od navedenih medija je vaš prvi izvor informacija?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8" y="565937"/>
            <a:ext cx="6906071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/>
              <a:t>Prvi izbor medija za informisanje</a:t>
            </a:r>
            <a:endParaRPr lang="sv-SE" dirty="0"/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28609"/>
          <a:stretch/>
        </p:blipFill>
        <p:spPr>
          <a:xfrm>
            <a:off x="578305" y="1123085"/>
            <a:ext cx="7602371" cy="345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97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 err="1">
                <a:solidFill>
                  <a:schemeClr val="accent2"/>
                </a:solidFill>
              </a:rPr>
              <a:t>Zahvaljujući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kojem</a:t>
            </a:r>
            <a:r>
              <a:rPr lang="sl-SI" i="1" dirty="0">
                <a:solidFill>
                  <a:schemeClr val="accent2"/>
                </a:solidFill>
              </a:rPr>
              <a:t> mediju se </a:t>
            </a:r>
            <a:r>
              <a:rPr lang="sl-SI" i="1" dirty="0" err="1">
                <a:solidFill>
                  <a:schemeClr val="accent2"/>
                </a:solidFill>
              </a:rPr>
              <a:t>najkvalitetnije</a:t>
            </a:r>
            <a:r>
              <a:rPr lang="sl-SI" i="1" dirty="0">
                <a:solidFill>
                  <a:schemeClr val="accent2"/>
                </a:solidFill>
              </a:rPr>
              <a:t> informirate?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8" y="565937"/>
            <a:ext cx="6906071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/>
              <a:t>Kvaliteta medija za informisanje</a:t>
            </a:r>
            <a:endParaRPr lang="sv-SE" dirty="0"/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6953" b="28467"/>
          <a:stretch/>
        </p:blipFill>
        <p:spPr>
          <a:xfrm>
            <a:off x="578305" y="1123085"/>
            <a:ext cx="7073779" cy="34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51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>
                <a:solidFill>
                  <a:schemeClr val="accent2"/>
                </a:solidFill>
              </a:rPr>
              <a:t>U </a:t>
            </a:r>
            <a:r>
              <a:rPr lang="sl-SI" i="1" dirty="0" err="1">
                <a:solidFill>
                  <a:schemeClr val="accent2"/>
                </a:solidFill>
              </a:rPr>
              <a:t>kojoj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mjeri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ocjenjujete</a:t>
            </a:r>
            <a:r>
              <a:rPr lang="sl-SI" i="1" dirty="0">
                <a:solidFill>
                  <a:schemeClr val="accent2"/>
                </a:solidFill>
              </a:rPr>
              <a:t> važnost interneta </a:t>
            </a:r>
            <a:r>
              <a:rPr lang="sl-SI" i="1" dirty="0" err="1">
                <a:solidFill>
                  <a:schemeClr val="accent2"/>
                </a:solidFill>
              </a:rPr>
              <a:t>kao</a:t>
            </a:r>
            <a:r>
              <a:rPr lang="sl-SI" i="1" dirty="0">
                <a:solidFill>
                  <a:schemeClr val="accent2"/>
                </a:solidFill>
              </a:rPr>
              <a:t> medija za javnost i </a:t>
            </a:r>
            <a:r>
              <a:rPr lang="sl-SI" i="1" dirty="0" err="1">
                <a:solidFill>
                  <a:schemeClr val="accent2"/>
                </a:solidFill>
              </a:rPr>
              <a:t>građane</a:t>
            </a:r>
            <a:r>
              <a:rPr lang="sl-SI" i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8" y="565937"/>
            <a:ext cx="6906071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/>
              <a:t>Evaluacija važnosti interneta za javnost i građane</a:t>
            </a:r>
            <a:endParaRPr lang="sv-SE" dirty="0"/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9450" b="4246"/>
          <a:stretch/>
        </p:blipFill>
        <p:spPr>
          <a:xfrm>
            <a:off x="1973178" y="1137768"/>
            <a:ext cx="5243045" cy="34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1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chemeClr val="tx1">
                <a:alpha val="5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975908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78" y="4960363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>
                <a:solidFill>
                  <a:schemeClr val="accent2"/>
                </a:solidFill>
              </a:rPr>
              <a:t>U </a:t>
            </a:r>
            <a:r>
              <a:rPr lang="sl-SI" i="1" dirty="0" err="1">
                <a:solidFill>
                  <a:schemeClr val="accent2"/>
                </a:solidFill>
              </a:rPr>
              <a:t>kojoj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mjeri</a:t>
            </a:r>
            <a:r>
              <a:rPr lang="sl-SI" i="1" dirty="0">
                <a:solidFill>
                  <a:schemeClr val="accent2"/>
                </a:solidFill>
              </a:rPr>
              <a:t> se </a:t>
            </a:r>
            <a:r>
              <a:rPr lang="sl-SI" i="1" dirty="0" err="1">
                <a:solidFill>
                  <a:schemeClr val="accent2"/>
                </a:solidFill>
              </a:rPr>
              <a:t>slažete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sa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sljedećim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tvrdnjama</a:t>
            </a:r>
            <a:r>
              <a:rPr lang="sl-SI" i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8" y="565937"/>
            <a:ext cx="6906071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/>
              <a:t>Evaluacija slaganja sa tvrdnjama (1/2)</a:t>
            </a:r>
            <a:endParaRPr lang="sv-SE" dirty="0"/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/>
          <a:srcRect l="46346" t="63963" r="40443" b="16987"/>
          <a:stretch/>
        </p:blipFill>
        <p:spPr>
          <a:xfrm>
            <a:off x="7465401" y="95576"/>
            <a:ext cx="984203" cy="69103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934037" y="1072529"/>
            <a:ext cx="0" cy="3911982"/>
          </a:xfrm>
          <a:prstGeom prst="line">
            <a:avLst/>
          </a:prstGeom>
          <a:ln w="9525">
            <a:solidFill>
              <a:srgbClr val="BFC0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80608" y="1072529"/>
            <a:ext cx="0" cy="3911982"/>
          </a:xfrm>
          <a:prstGeom prst="line">
            <a:avLst/>
          </a:prstGeom>
          <a:ln w="9525">
            <a:solidFill>
              <a:srgbClr val="BFC0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9043" y="3043201"/>
            <a:ext cx="8546073" cy="0"/>
          </a:xfrm>
          <a:prstGeom prst="line">
            <a:avLst/>
          </a:prstGeom>
          <a:ln w="9525">
            <a:solidFill>
              <a:srgbClr val="BFC0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74576" y="1118504"/>
            <a:ext cx="2775005" cy="444649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</a:rPr>
              <a:t>internet je </a:t>
            </a:r>
            <a:r>
              <a:rPr lang="bs-Latn-BA" sz="1000" b="1" dirty="0" err="1">
                <a:solidFill>
                  <a:schemeClr val="tx1"/>
                </a:solidFill>
              </a:rPr>
              <a:t>demokratizirao</a:t>
            </a:r>
            <a:r>
              <a:rPr lang="bs-Latn-BA" sz="1000" b="1" dirty="0">
                <a:solidFill>
                  <a:schemeClr val="tx1"/>
                </a:solidFill>
              </a:rPr>
              <a:t> komunikaciju i omogućio pluralizam mišljenja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0054" y="1118504"/>
            <a:ext cx="2775005" cy="444649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</a:rPr>
              <a:t>posljednjih godina se povećala količina medijskih sadržaja u javnosti, a time i različitih pogleda na društvene i političke prilike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21146" y="1118504"/>
            <a:ext cx="2775005" cy="444649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</a:rPr>
              <a:t>unatoč povećanju broja internet portala i javno dostupnih medijskih sadržaja, ne osjećam se kvalitetnije </a:t>
            </a:r>
            <a:r>
              <a:rPr lang="bs-Latn-BA" sz="1000" b="1" dirty="0" err="1">
                <a:solidFill>
                  <a:schemeClr val="tx1"/>
                </a:solidFill>
              </a:rPr>
              <a:t>informiranim</a:t>
            </a:r>
            <a:r>
              <a:rPr lang="bs-Latn-BA" sz="1000" b="1" dirty="0">
                <a:solidFill>
                  <a:schemeClr val="tx1"/>
                </a:solidFill>
              </a:rPr>
              <a:t>/om, previše je sličnoga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74576" y="3083116"/>
            <a:ext cx="2775005" cy="444649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</a:rPr>
              <a:t>u medijima je previše negativnih informacija i pesimizma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0054" y="3083116"/>
            <a:ext cx="2775005" cy="444649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bosanskohercegovački mediji pridonose jačanju tenzija na nacionalnom, političkom i vjerskom planu te među entitetima u BiH</a:t>
            </a:r>
            <a:endParaRPr lang="bs-Latn-BA" sz="10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21146" y="3083116"/>
            <a:ext cx="2775005" cy="444649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</a:rPr>
              <a:t>novinari bi se više trebali pridržavati etičkih načela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l="13774" t="11054" r="47541" b="49892"/>
          <a:stretch/>
        </p:blipFill>
        <p:spPr>
          <a:xfrm>
            <a:off x="60960" y="1572768"/>
            <a:ext cx="2877312" cy="141427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/>
          <a:srcRect l="13825" t="11573" r="48013" b="49237"/>
          <a:stretch/>
        </p:blipFill>
        <p:spPr>
          <a:xfrm>
            <a:off x="2914650" y="1590674"/>
            <a:ext cx="2838450" cy="14192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/>
          <a:srcRect l="14013" t="11886" r="47824" b="49975"/>
          <a:stretch/>
        </p:blipFill>
        <p:spPr>
          <a:xfrm>
            <a:off x="2933699" y="3581400"/>
            <a:ext cx="2838451" cy="13811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/>
          <a:srcRect l="14002" t="11598" r="47451" b="49737"/>
          <a:stretch/>
        </p:blipFill>
        <p:spPr>
          <a:xfrm>
            <a:off x="5772150" y="3571874"/>
            <a:ext cx="2867026" cy="140017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8"/>
          <a:srcRect l="13886" t="11335" r="47824" b="49738"/>
          <a:stretch/>
        </p:blipFill>
        <p:spPr>
          <a:xfrm>
            <a:off x="66675" y="3562350"/>
            <a:ext cx="2847976" cy="14097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/>
          <a:srcRect l="14002" t="11918" r="47579" b="49418"/>
          <a:stretch/>
        </p:blipFill>
        <p:spPr>
          <a:xfrm>
            <a:off x="5781675" y="1609724"/>
            <a:ext cx="2857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46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chemeClr val="tx1">
                <a:alpha val="5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975908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967575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>
                <a:solidFill>
                  <a:schemeClr val="accent2"/>
                </a:solidFill>
              </a:rPr>
              <a:t>U </a:t>
            </a:r>
            <a:r>
              <a:rPr lang="sl-SI" i="1" dirty="0" err="1">
                <a:solidFill>
                  <a:schemeClr val="accent2"/>
                </a:solidFill>
              </a:rPr>
              <a:t>kojoj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mjeri</a:t>
            </a:r>
            <a:r>
              <a:rPr lang="sl-SI" i="1" dirty="0">
                <a:solidFill>
                  <a:schemeClr val="accent2"/>
                </a:solidFill>
              </a:rPr>
              <a:t> se </a:t>
            </a:r>
            <a:r>
              <a:rPr lang="sl-SI" i="1" dirty="0" err="1">
                <a:solidFill>
                  <a:schemeClr val="accent2"/>
                </a:solidFill>
              </a:rPr>
              <a:t>slažete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sa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sljedećim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tvrdnjama</a:t>
            </a:r>
            <a:r>
              <a:rPr lang="sl-SI" i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8" y="565937"/>
            <a:ext cx="6906071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/>
              <a:t>Evaluacija slaganja sa tvrdnjama (2/2)</a:t>
            </a:r>
            <a:endParaRPr lang="sv-SE" dirty="0"/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372620" y="1072529"/>
            <a:ext cx="0" cy="3911982"/>
          </a:xfrm>
          <a:prstGeom prst="line">
            <a:avLst/>
          </a:prstGeom>
          <a:ln w="9525">
            <a:solidFill>
              <a:srgbClr val="BFC0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8758" y="3018208"/>
            <a:ext cx="8188350" cy="5180"/>
          </a:xfrm>
          <a:prstGeom prst="line">
            <a:avLst/>
          </a:prstGeom>
          <a:ln w="9525">
            <a:solidFill>
              <a:srgbClr val="BFC0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88758" y="1105496"/>
            <a:ext cx="4028860" cy="486992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</a:rPr>
              <a:t>novinari bi trebali izbjegavati korištenje objava pojedinaca, posebno polit</a:t>
            </a:r>
            <a:r>
              <a:rPr lang="en-US" sz="1000" b="1" dirty="0" err="1">
                <a:solidFill>
                  <a:schemeClr val="tx1"/>
                </a:solidFill>
              </a:rPr>
              <a:t>i</a:t>
            </a:r>
            <a:r>
              <a:rPr lang="bs-Latn-BA" sz="1000" b="1" dirty="0">
                <a:solidFill>
                  <a:schemeClr val="tx1"/>
                </a:solidFill>
              </a:rPr>
              <a:t>čara, na društvenim mrežama, te ih koristiti i predstavljati kao </a:t>
            </a:r>
            <a:r>
              <a:rPr lang="bs-Latn-BA" sz="1000" b="1" dirty="0" err="1">
                <a:solidFill>
                  <a:schemeClr val="tx1"/>
                </a:solidFill>
              </a:rPr>
              <a:t>releva</a:t>
            </a:r>
            <a:r>
              <a:rPr lang="en-US" sz="1000" b="1" dirty="0">
                <a:solidFill>
                  <a:schemeClr val="tx1"/>
                </a:solidFill>
              </a:rPr>
              <a:t>n</a:t>
            </a:r>
            <a:r>
              <a:rPr lang="bs-Latn-BA" sz="1000" b="1" dirty="0" err="1">
                <a:solidFill>
                  <a:schemeClr val="tx1"/>
                </a:solidFill>
              </a:rPr>
              <a:t>tne</a:t>
            </a:r>
            <a:r>
              <a:rPr lang="bs-Latn-BA" sz="1000" b="1" dirty="0">
                <a:solidFill>
                  <a:schemeClr val="tx1"/>
                </a:solidFill>
              </a:rPr>
              <a:t> komentare ili „vijesti“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27623" y="1105496"/>
            <a:ext cx="4028860" cy="486992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</a:rPr>
              <a:t>novinarska etika zahtijeva dodatnu provjeru i produbljeniju analizu objava na društvenim mrežama, prije njihovog objavljivanja kao medijskog sadržaja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8758" y="3048501"/>
            <a:ext cx="4028860" cy="486992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</a:rPr>
              <a:t>prije prenošenja vijesti, naročito onih o kontraverznim političkim pitanjima i temama, novinari bi trebali provjeriti njihovu vjerodostojnost i pouzdanost izvora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/>
          <a:srcRect l="46346" t="63963" r="40443" b="16987"/>
          <a:stretch/>
        </p:blipFill>
        <p:spPr>
          <a:xfrm>
            <a:off x="7465401" y="95576"/>
            <a:ext cx="984203" cy="691035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4427623" y="3048501"/>
            <a:ext cx="4028860" cy="486992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</a:rPr>
              <a:t>posebno je opasna pojava prenošenja dezinformacija i lažnih vijesti putem javnih servisa i zvaničnih novinskih agencija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13503" t="11475" r="32071" b="49071"/>
          <a:stretch/>
        </p:blipFill>
        <p:spPr>
          <a:xfrm>
            <a:off x="247650" y="1590675"/>
            <a:ext cx="4048125" cy="1428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14013" t="11475" r="32328" b="49334"/>
          <a:stretch/>
        </p:blipFill>
        <p:spPr>
          <a:xfrm>
            <a:off x="4429125" y="1600200"/>
            <a:ext cx="3990975" cy="14192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l="13502" t="12309" r="32712" b="49290"/>
          <a:stretch/>
        </p:blipFill>
        <p:spPr>
          <a:xfrm>
            <a:off x="247649" y="3533775"/>
            <a:ext cx="4000501" cy="13906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14014" t="12339" r="31815" b="49259"/>
          <a:stretch/>
        </p:blipFill>
        <p:spPr>
          <a:xfrm>
            <a:off x="4410075" y="3543300"/>
            <a:ext cx="40290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59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chemeClr val="tx1">
                <a:alpha val="5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975908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78" y="4958737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>
                <a:solidFill>
                  <a:schemeClr val="accent2"/>
                </a:solidFill>
              </a:rPr>
              <a:t>U </a:t>
            </a:r>
            <a:r>
              <a:rPr lang="sl-SI" i="1" dirty="0" err="1">
                <a:solidFill>
                  <a:schemeClr val="accent2"/>
                </a:solidFill>
              </a:rPr>
              <a:t>kojoj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mjeri</a:t>
            </a:r>
            <a:r>
              <a:rPr lang="sl-SI" i="1" dirty="0">
                <a:solidFill>
                  <a:schemeClr val="accent2"/>
                </a:solidFill>
              </a:rPr>
              <a:t> se </a:t>
            </a:r>
            <a:r>
              <a:rPr lang="sl-SI" i="1" dirty="0" err="1">
                <a:solidFill>
                  <a:schemeClr val="accent2"/>
                </a:solidFill>
              </a:rPr>
              <a:t>slažete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sa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sljedećim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tvrdnjama</a:t>
            </a:r>
            <a:r>
              <a:rPr lang="sl-SI" i="1" dirty="0">
                <a:solidFill>
                  <a:schemeClr val="accent2"/>
                </a:solidFill>
              </a:rPr>
              <a:t> vezanim </a:t>
            </a:r>
            <a:r>
              <a:rPr lang="sl-SI" i="1" dirty="0" err="1">
                <a:solidFill>
                  <a:schemeClr val="accent2"/>
                </a:solidFill>
              </a:rPr>
              <a:t>uz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politički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uticaj</a:t>
            </a:r>
            <a:r>
              <a:rPr lang="sl-SI" i="1" dirty="0">
                <a:solidFill>
                  <a:schemeClr val="accent2"/>
                </a:solidFill>
              </a:rPr>
              <a:t> u </a:t>
            </a:r>
            <a:r>
              <a:rPr lang="sl-SI" i="1" dirty="0" err="1">
                <a:solidFill>
                  <a:schemeClr val="accent2"/>
                </a:solidFill>
              </a:rPr>
              <a:t>medijima</a:t>
            </a:r>
            <a:endParaRPr lang="sl-SI" i="1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8" y="565937"/>
            <a:ext cx="6906071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/>
              <a:t>Evaluacija političkog uticaja u medijima</a:t>
            </a:r>
            <a:endParaRPr lang="sv-SE" dirty="0"/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/>
          <a:srcRect l="46346" t="63963" r="40443" b="16987"/>
          <a:stretch/>
        </p:blipFill>
        <p:spPr>
          <a:xfrm>
            <a:off x="7465401" y="95576"/>
            <a:ext cx="984203" cy="69103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2934037" y="1072529"/>
            <a:ext cx="0" cy="1955991"/>
          </a:xfrm>
          <a:prstGeom prst="line">
            <a:avLst/>
          </a:prstGeom>
          <a:ln w="9525">
            <a:solidFill>
              <a:srgbClr val="BFC0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80608" y="1072529"/>
            <a:ext cx="0" cy="1970672"/>
          </a:xfrm>
          <a:prstGeom prst="line">
            <a:avLst/>
          </a:prstGeom>
          <a:ln w="9525">
            <a:solidFill>
              <a:srgbClr val="BFC0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74576" y="1118504"/>
            <a:ext cx="2775005" cy="444649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</a:rPr>
              <a:t>politički uticaj u javnim medijskim servisima se najviše ogleda u imenovanju direktora i urednika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0054" y="1118504"/>
            <a:ext cx="2775005" cy="444649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</a:rPr>
              <a:t>politički uticaj na javne medijske servise je prilično prisutan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21146" y="1118504"/>
            <a:ext cx="2775005" cy="444649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</a:rPr>
              <a:t>politički uticaj u javnim medijskim servisima se najviše ogleda u kreiranju i uređivanju programa vijesti/centralnih dnevnika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46201" y="3083116"/>
            <a:ext cx="2775005" cy="444649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</a:rPr>
              <a:t>politički uticaj u javnim medijskim servisima se najviše ogleda u zapošljavanju politički podobnih novinara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91679" y="3083116"/>
            <a:ext cx="2775005" cy="444649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politički uticaj u javnim medijskim servisima se najviše ogleda u kreiranju i uređivanju političkih emisija i magazina</a:t>
            </a:r>
            <a:endParaRPr lang="bs-Latn-BA" sz="1000" b="1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89043" y="3043201"/>
            <a:ext cx="8546073" cy="0"/>
          </a:xfrm>
          <a:prstGeom prst="line">
            <a:avLst/>
          </a:prstGeom>
          <a:ln w="9525">
            <a:solidFill>
              <a:srgbClr val="BFC0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l="13985" t="11431" r="47821" b="49774"/>
          <a:stretch/>
        </p:blipFill>
        <p:spPr>
          <a:xfrm>
            <a:off x="76199" y="1590675"/>
            <a:ext cx="2838451" cy="140017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/>
          <a:srcRect l="13729" t="11959" r="47565" b="49245"/>
          <a:stretch/>
        </p:blipFill>
        <p:spPr>
          <a:xfrm>
            <a:off x="2914650" y="1609725"/>
            <a:ext cx="2876550" cy="14001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/>
          <a:srcRect l="13985" t="11733" r="47693" b="49472"/>
          <a:stretch/>
        </p:blipFill>
        <p:spPr>
          <a:xfrm>
            <a:off x="5781674" y="1609725"/>
            <a:ext cx="2847975" cy="14001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/>
          <a:srcRect l="13985" t="11010" r="47437" b="49139"/>
          <a:stretch/>
        </p:blipFill>
        <p:spPr>
          <a:xfrm>
            <a:off x="1647825" y="3562350"/>
            <a:ext cx="2867026" cy="14382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8"/>
          <a:srcRect l="14113" t="11538" r="47949" b="49667"/>
          <a:stretch/>
        </p:blipFill>
        <p:spPr>
          <a:xfrm>
            <a:off x="4514850" y="3581400"/>
            <a:ext cx="2819400" cy="1400175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4505662" y="3035109"/>
            <a:ext cx="0" cy="1955991"/>
          </a:xfrm>
          <a:prstGeom prst="line">
            <a:avLst/>
          </a:prstGeom>
          <a:ln w="9525">
            <a:solidFill>
              <a:srgbClr val="BFC0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571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275778" y="565937"/>
            <a:ext cx="6906071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/>
              <a:t>Evaluacija slaganja sa tvrdnjama</a:t>
            </a:r>
            <a:endParaRPr lang="sv-SE" dirty="0"/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934037" y="1072529"/>
            <a:ext cx="0" cy="3911982"/>
          </a:xfrm>
          <a:prstGeom prst="line">
            <a:avLst/>
          </a:prstGeom>
          <a:ln w="9525">
            <a:solidFill>
              <a:srgbClr val="BFC0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80608" y="1072529"/>
            <a:ext cx="0" cy="3911982"/>
          </a:xfrm>
          <a:prstGeom prst="line">
            <a:avLst/>
          </a:prstGeom>
          <a:ln w="9525">
            <a:solidFill>
              <a:srgbClr val="BFC0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5779" y="4975908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275778" y="4971636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>
                <a:solidFill>
                  <a:schemeClr val="accent2"/>
                </a:solidFill>
              </a:rPr>
              <a:t>U </a:t>
            </a:r>
            <a:r>
              <a:rPr lang="sl-SI" i="1" dirty="0" err="1">
                <a:solidFill>
                  <a:schemeClr val="accent2"/>
                </a:solidFill>
              </a:rPr>
              <a:t>kojoj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mjeri</a:t>
            </a:r>
            <a:r>
              <a:rPr lang="sl-SI" i="1" dirty="0">
                <a:solidFill>
                  <a:schemeClr val="accent2"/>
                </a:solidFill>
              </a:rPr>
              <a:t> se </a:t>
            </a:r>
            <a:r>
              <a:rPr lang="sl-SI" i="1" dirty="0" err="1">
                <a:solidFill>
                  <a:schemeClr val="accent2"/>
                </a:solidFill>
              </a:rPr>
              <a:t>slažete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sa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sljedećim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tvrdnjama</a:t>
            </a:r>
            <a:endParaRPr lang="sl-SI" i="1" dirty="0">
              <a:solidFill>
                <a:schemeClr val="accent2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9043" y="3043201"/>
            <a:ext cx="8546073" cy="0"/>
          </a:xfrm>
          <a:prstGeom prst="line">
            <a:avLst/>
          </a:prstGeom>
          <a:ln w="9525">
            <a:solidFill>
              <a:srgbClr val="BFC0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974576" y="1118504"/>
            <a:ext cx="2775005" cy="444649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</a:rPr>
              <a:t>urednici i direktori javnih medijskih servisa bi se trebali birati na osnovu znanja i iskustva u novinarstvu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0054" y="1118504"/>
            <a:ext cx="2775005" cy="444649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</a:rPr>
              <a:t>novinari javnih medijskih servisa bi se više trebali pridržavati etičkih načela i raditi u interesu javnosti/građana BiH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21146" y="1118504"/>
            <a:ext cx="2775005" cy="444649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</a:rPr>
              <a:t>urednici i direktori javnih medijskih servisa bi se trebali birati na osnovu dokazane profesionalne stručnosti (nagrada i priznanja)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974576" y="3083116"/>
            <a:ext cx="2775005" cy="444649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</a:rPr>
              <a:t>urednici i direktori javnih medijskih servisa bi se trebali birati na osnovu nacionalne pripadnosti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0054" y="3083116"/>
            <a:ext cx="2775005" cy="444649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urednici i direktori javnih medijskih servisa bi se trebali birati na osnovu javnog ugleda</a:t>
            </a:r>
            <a:endParaRPr lang="bs-Latn-BA" sz="10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21146" y="3083116"/>
            <a:ext cx="2775005" cy="444649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</a:rPr>
              <a:t>urednici i direktori javnih medijskih servisa bi se trebali birati na osnovu političke podrške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/>
          <a:srcRect l="46346" t="63963" r="40443" b="16987"/>
          <a:stretch/>
        </p:blipFill>
        <p:spPr>
          <a:xfrm>
            <a:off x="7465401" y="95576"/>
            <a:ext cx="984203" cy="6910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13886" t="11918" r="47824" b="49417"/>
          <a:stretch/>
        </p:blipFill>
        <p:spPr>
          <a:xfrm>
            <a:off x="66675" y="1600200"/>
            <a:ext cx="2847976" cy="1400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14142" t="11622" r="47823" b="49187"/>
          <a:stretch/>
        </p:blipFill>
        <p:spPr>
          <a:xfrm>
            <a:off x="2943225" y="1600200"/>
            <a:ext cx="2828926" cy="14192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l="14014" t="12181" r="47439" b="49417"/>
          <a:stretch/>
        </p:blipFill>
        <p:spPr>
          <a:xfrm>
            <a:off x="5781675" y="1619250"/>
            <a:ext cx="2867025" cy="13906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14051" t="12057" r="47530" b="49541"/>
          <a:stretch/>
        </p:blipFill>
        <p:spPr>
          <a:xfrm>
            <a:off x="85724" y="3590925"/>
            <a:ext cx="2857501" cy="13906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/>
          <a:srcRect l="14142" t="11931" r="47823" b="49931"/>
          <a:stretch/>
        </p:blipFill>
        <p:spPr>
          <a:xfrm>
            <a:off x="2943225" y="3581399"/>
            <a:ext cx="2828926" cy="13811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14131" t="11518" r="47451" b="50344"/>
          <a:stretch/>
        </p:blipFill>
        <p:spPr>
          <a:xfrm>
            <a:off x="5781674" y="3581399"/>
            <a:ext cx="2857501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5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>
                <a:solidFill>
                  <a:schemeClr val="accent2"/>
                </a:solidFill>
              </a:rPr>
              <a:t>Kako vidite </a:t>
            </a:r>
            <a:r>
              <a:rPr lang="sl-SI" i="1" dirty="0" err="1">
                <a:solidFill>
                  <a:schemeClr val="accent2"/>
                </a:solidFill>
              </a:rPr>
              <a:t>finansijski</a:t>
            </a:r>
            <a:r>
              <a:rPr lang="sl-SI" i="1" dirty="0">
                <a:solidFill>
                  <a:schemeClr val="accent2"/>
                </a:solidFill>
              </a:rPr>
              <a:t> </a:t>
            </a:r>
            <a:r>
              <a:rPr lang="sl-SI" i="1" dirty="0" err="1">
                <a:solidFill>
                  <a:schemeClr val="accent2"/>
                </a:solidFill>
              </a:rPr>
              <a:t>opstanak</a:t>
            </a:r>
            <a:r>
              <a:rPr lang="sl-SI" i="1" dirty="0">
                <a:solidFill>
                  <a:schemeClr val="accent2"/>
                </a:solidFill>
              </a:rPr>
              <a:t> Javnih servisa u BiH?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8" y="565937"/>
            <a:ext cx="6906071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/>
              <a:t>Finansijski opstanak Javnih servisa</a:t>
            </a:r>
            <a:endParaRPr lang="sv-SE" dirty="0"/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28409"/>
          <a:stretch/>
        </p:blipFill>
        <p:spPr>
          <a:xfrm>
            <a:off x="578305" y="1123087"/>
            <a:ext cx="7602371" cy="34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27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>
                <a:solidFill>
                  <a:schemeClr val="accent2"/>
                </a:solidFill>
              </a:rPr>
              <a:t>U kojoj mjeri se slažete sa sljedećim tvrdnj</a:t>
            </a:r>
            <a:r>
              <a:rPr lang="en-US" i="1" dirty="0">
                <a:solidFill>
                  <a:schemeClr val="accent2"/>
                </a:solidFill>
              </a:rPr>
              <a:t>ama</a:t>
            </a:r>
            <a:endParaRPr lang="sl-SI" i="1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8" y="565937"/>
            <a:ext cx="6906071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/>
              <a:t>Evaluacija slaganja sa tvrdnjama</a:t>
            </a:r>
            <a:endParaRPr lang="sv-SE" dirty="0"/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6985" b="4150"/>
          <a:stretch/>
        </p:blipFill>
        <p:spPr>
          <a:xfrm>
            <a:off x="1267968" y="1179931"/>
            <a:ext cx="6918239" cy="346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94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7156" y="2208551"/>
            <a:ext cx="4533888" cy="1058400"/>
          </a:xfrm>
        </p:spPr>
        <p:txBody>
          <a:bodyPr>
            <a:normAutofit fontScale="70000" lnSpcReduction="20000"/>
          </a:bodyPr>
          <a:lstStyle/>
          <a:p>
            <a:r>
              <a:rPr lang="sl-SI" sz="2400" dirty="0"/>
              <a:t>Za više informacija</a:t>
            </a:r>
          </a:p>
          <a:p>
            <a:endParaRPr lang="sl-SI" sz="2400" dirty="0"/>
          </a:p>
          <a:p>
            <a:r>
              <a:rPr lang="sl-SI" sz="2400" dirty="0"/>
              <a:t>bozo.skoko@mpr.hr</a:t>
            </a:r>
          </a:p>
          <a:p>
            <a:r>
              <a:rPr lang="en-US" sz="2400" dirty="0" err="1"/>
              <a:t>dzenis.midzic</a:t>
            </a:r>
            <a:r>
              <a:rPr lang="sl-SI" sz="2400" dirty="0"/>
              <a:t>@valicon.net</a:t>
            </a:r>
          </a:p>
          <a:p>
            <a:endParaRPr lang="sl-SI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73930-3212-4110-A2F0-4659DED29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9" b="25125"/>
          <a:stretch>
            <a:fillRect/>
          </a:stretch>
        </p:blipFill>
        <p:spPr bwMode="auto">
          <a:xfrm>
            <a:off x="4356410" y="345302"/>
            <a:ext cx="1289668" cy="37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ouncil of Europe - Platform: protection of journalism and safety ...">
            <a:extLst>
              <a:ext uri="{FF2B5EF4-FFF2-40B4-BE49-F238E27FC236}">
                <a16:creationId xmlns:a16="http://schemas.microsoft.com/office/drawing/2014/main" id="{8E07E984-02CF-477B-BF63-13B01D802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92" y="2208550"/>
            <a:ext cx="4587490" cy="276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1992" y="3514133"/>
            <a:ext cx="8297540" cy="762000"/>
          </a:xfrm>
        </p:spPr>
        <p:txBody>
          <a:bodyPr/>
          <a:lstStyle/>
          <a:p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zaključci</a:t>
            </a:r>
            <a:r>
              <a:rPr lang="bs-Latn-B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E911-5B90-40E7-A3C0-485DF207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9" y="418877"/>
            <a:ext cx="8229600" cy="462166"/>
          </a:xfrm>
        </p:spPr>
        <p:txBody>
          <a:bodyPr/>
          <a:lstStyle/>
          <a:p>
            <a:r>
              <a:rPr lang="en-US" dirty="0"/>
              <a:t>Glavni </a:t>
            </a:r>
            <a:r>
              <a:rPr lang="en-US" dirty="0" err="1"/>
              <a:t>zaključci</a:t>
            </a:r>
            <a:r>
              <a:rPr lang="en-US" dirty="0"/>
              <a:t> (1/</a:t>
            </a:r>
            <a:r>
              <a:rPr lang="hr-HR" dirty="0"/>
              <a:t>3</a:t>
            </a:r>
            <a:r>
              <a:rPr lang="en-US" dirty="0"/>
              <a:t>)</a:t>
            </a: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0706F-981A-4706-B305-C5163F883B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5779" y="1050537"/>
            <a:ext cx="8229600" cy="3775075"/>
          </a:xfrm>
        </p:spPr>
        <p:txBody>
          <a:bodyPr>
            <a:noAutofit/>
          </a:bodyPr>
          <a:lstStyle/>
          <a:p>
            <a:pPr algn="just"/>
            <a:r>
              <a:rPr lang="en-US" sz="1600" dirty="0">
                <a:solidFill>
                  <a:srgbClr val="294179"/>
                </a:solidFill>
              </a:rPr>
              <a:t>U 2020. </a:t>
            </a:r>
            <a:r>
              <a:rPr lang="en-US" sz="1600" dirty="0" err="1">
                <a:solidFill>
                  <a:srgbClr val="294179"/>
                </a:solidFill>
              </a:rPr>
              <a:t>godini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građani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BiH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najviše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vjeruju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medijima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i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vjerskim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institucijama</a:t>
            </a:r>
            <a:r>
              <a:rPr lang="en-US" sz="1600" b="1" dirty="0">
                <a:solidFill>
                  <a:srgbClr val="294179"/>
                </a:solidFill>
              </a:rPr>
              <a:t> (77%)</a:t>
            </a:r>
            <a:r>
              <a:rPr lang="en-US" sz="1600" dirty="0">
                <a:solidFill>
                  <a:srgbClr val="294179"/>
                </a:solidFill>
              </a:rPr>
              <a:t>, a </a:t>
            </a:r>
            <a:r>
              <a:rPr lang="en-US" sz="1600" dirty="0" err="1">
                <a:solidFill>
                  <a:srgbClr val="294179"/>
                </a:solidFill>
              </a:rPr>
              <a:t>zatim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nevladinom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sektoru</a:t>
            </a:r>
            <a:r>
              <a:rPr lang="en-US" sz="1600" dirty="0">
                <a:solidFill>
                  <a:srgbClr val="294179"/>
                </a:solidFill>
              </a:rPr>
              <a:t> (66%), </a:t>
            </a:r>
            <a:r>
              <a:rPr lang="en-US" sz="1600" dirty="0" err="1">
                <a:solidFill>
                  <a:srgbClr val="294179"/>
                </a:solidFill>
              </a:rPr>
              <a:t>međunarodnoj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zajednici</a:t>
            </a:r>
            <a:r>
              <a:rPr lang="en-US" sz="1600" dirty="0">
                <a:solidFill>
                  <a:srgbClr val="294179"/>
                </a:solidFill>
              </a:rPr>
              <a:t> (63%) </a:t>
            </a:r>
            <a:r>
              <a:rPr lang="en-US" sz="1600" dirty="0" err="1">
                <a:solidFill>
                  <a:srgbClr val="294179"/>
                </a:solidFill>
              </a:rPr>
              <a:t>te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institucijama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vlasti</a:t>
            </a:r>
            <a:r>
              <a:rPr lang="en-US" sz="1600" dirty="0">
                <a:solidFill>
                  <a:srgbClr val="294179"/>
                </a:solidFill>
              </a:rPr>
              <a:t> (55%). </a:t>
            </a:r>
            <a:r>
              <a:rPr lang="en-US" sz="1600" b="1" dirty="0" err="1">
                <a:solidFill>
                  <a:srgbClr val="294179"/>
                </a:solidFill>
              </a:rPr>
              <a:t>Političke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stranke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i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političari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nailaze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na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najmanje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povjerenje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dirty="0">
                <a:solidFill>
                  <a:srgbClr val="294179"/>
                </a:solidFill>
              </a:rPr>
              <a:t>od </a:t>
            </a:r>
            <a:r>
              <a:rPr lang="en-US" sz="1600" dirty="0" err="1">
                <a:solidFill>
                  <a:srgbClr val="294179"/>
                </a:solidFill>
              </a:rPr>
              <a:t>strane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građana</a:t>
            </a:r>
            <a:r>
              <a:rPr lang="en-US" sz="1600" dirty="0">
                <a:solidFill>
                  <a:srgbClr val="294179"/>
                </a:solidFill>
              </a:rPr>
              <a:t>. Na </a:t>
            </a:r>
            <a:r>
              <a:rPr lang="en-US" sz="1600" dirty="0" err="1">
                <a:solidFill>
                  <a:srgbClr val="294179"/>
                </a:solidFill>
              </a:rPr>
              <a:t>nivou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entiteta</a:t>
            </a:r>
            <a:r>
              <a:rPr lang="en-US" sz="1600" dirty="0">
                <a:solidFill>
                  <a:srgbClr val="294179"/>
                </a:solidFill>
              </a:rPr>
              <a:t> je </a:t>
            </a:r>
            <a:r>
              <a:rPr lang="en-US" sz="1600" dirty="0" err="1">
                <a:solidFill>
                  <a:srgbClr val="294179"/>
                </a:solidFill>
              </a:rPr>
              <a:t>prisutna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ista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slika</a:t>
            </a:r>
            <a:r>
              <a:rPr lang="en-US" sz="1600" dirty="0">
                <a:solidFill>
                  <a:srgbClr val="294179"/>
                </a:solidFill>
              </a:rPr>
              <a:t>. </a:t>
            </a:r>
            <a:r>
              <a:rPr lang="en-US" sz="1600" dirty="0" err="1">
                <a:solidFill>
                  <a:srgbClr val="294179"/>
                </a:solidFill>
              </a:rPr>
              <a:t>Ipak</a:t>
            </a:r>
            <a:r>
              <a:rPr lang="en-US" sz="1600" dirty="0">
                <a:solidFill>
                  <a:srgbClr val="294179"/>
                </a:solidFill>
              </a:rPr>
              <a:t>, </a:t>
            </a:r>
            <a:r>
              <a:rPr lang="en-US" sz="1600" b="1" dirty="0" err="1">
                <a:solidFill>
                  <a:srgbClr val="294179"/>
                </a:solidFill>
              </a:rPr>
              <a:t>kada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poredimo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sa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prethodnom</a:t>
            </a:r>
            <a:r>
              <a:rPr lang="en-US" sz="1600" b="1" dirty="0">
                <a:solidFill>
                  <a:srgbClr val="294179"/>
                </a:solidFill>
              </a:rPr>
              <a:t> 2019. </a:t>
            </a:r>
            <a:r>
              <a:rPr lang="en-US" sz="1600" b="1" dirty="0" err="1">
                <a:solidFill>
                  <a:srgbClr val="294179"/>
                </a:solidFill>
              </a:rPr>
              <a:t>godinom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sve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institucije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imaju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rast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povjerenja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kod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građana</a:t>
            </a:r>
            <a:r>
              <a:rPr lang="en-US" sz="1600" b="1" dirty="0">
                <a:solidFill>
                  <a:srgbClr val="294179"/>
                </a:solidFill>
              </a:rPr>
              <a:t>. </a:t>
            </a:r>
            <a:r>
              <a:rPr lang="en-US" sz="1600" dirty="0">
                <a:solidFill>
                  <a:srgbClr val="294179"/>
                </a:solidFill>
              </a:rPr>
              <a:t>Pa </a:t>
            </a:r>
            <a:r>
              <a:rPr lang="en-US" sz="1600" dirty="0" err="1">
                <a:solidFill>
                  <a:srgbClr val="294179"/>
                </a:solidFill>
              </a:rPr>
              <a:t>tako</a:t>
            </a:r>
            <a:r>
              <a:rPr lang="en-US" sz="1600" dirty="0">
                <a:solidFill>
                  <a:srgbClr val="294179"/>
                </a:solidFill>
              </a:rPr>
              <a:t>, </a:t>
            </a:r>
            <a:r>
              <a:rPr lang="en-US" sz="1600" dirty="0" err="1">
                <a:solidFill>
                  <a:srgbClr val="294179"/>
                </a:solidFill>
              </a:rPr>
              <a:t>najveći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rast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povjerenja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ostvaruju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nevladin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sektor</a:t>
            </a:r>
            <a:r>
              <a:rPr lang="en-US" sz="1600" dirty="0">
                <a:solidFill>
                  <a:srgbClr val="294179"/>
                </a:solidFill>
              </a:rPr>
              <a:t>, </a:t>
            </a:r>
            <a:r>
              <a:rPr lang="en-US" sz="1600" dirty="0" err="1">
                <a:solidFill>
                  <a:srgbClr val="294179"/>
                </a:solidFill>
              </a:rPr>
              <a:t>mediji</a:t>
            </a:r>
            <a:r>
              <a:rPr lang="en-US" sz="1600" dirty="0">
                <a:solidFill>
                  <a:srgbClr val="294179"/>
                </a:solidFill>
              </a:rPr>
              <a:t>, </a:t>
            </a:r>
            <a:r>
              <a:rPr lang="en-US" sz="1600" dirty="0" err="1">
                <a:solidFill>
                  <a:srgbClr val="294179"/>
                </a:solidFill>
              </a:rPr>
              <a:t>međunarodna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zajednica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te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političke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stranke</a:t>
            </a:r>
            <a:r>
              <a:rPr lang="en-US" sz="1600" dirty="0">
                <a:solidFill>
                  <a:srgbClr val="294179"/>
                </a:solidFill>
              </a:rPr>
              <a:t>. </a:t>
            </a:r>
            <a:r>
              <a:rPr lang="en-US" sz="1600" dirty="0" err="1">
                <a:solidFill>
                  <a:srgbClr val="294179"/>
                </a:solidFill>
              </a:rPr>
              <a:t>Nešto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manji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rast</a:t>
            </a:r>
            <a:r>
              <a:rPr lang="en-US" sz="1600" dirty="0">
                <a:solidFill>
                  <a:srgbClr val="294179"/>
                </a:solidFill>
              </a:rPr>
              <a:t> u </a:t>
            </a:r>
            <a:r>
              <a:rPr lang="en-US" sz="1600" dirty="0" err="1">
                <a:solidFill>
                  <a:srgbClr val="294179"/>
                </a:solidFill>
              </a:rPr>
              <a:t>povjerenju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ostvaruju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vjerske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zajednice</a:t>
            </a:r>
            <a:r>
              <a:rPr lang="en-US" sz="1600" dirty="0">
                <a:solidFill>
                  <a:srgbClr val="294179"/>
                </a:solidFill>
              </a:rPr>
              <a:t>, </a:t>
            </a:r>
            <a:r>
              <a:rPr lang="en-US" sz="1600" dirty="0" err="1">
                <a:solidFill>
                  <a:srgbClr val="294179"/>
                </a:solidFill>
              </a:rPr>
              <a:t>institucije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vlasti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te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političari</a:t>
            </a:r>
            <a:r>
              <a:rPr lang="en-US" sz="1600" dirty="0">
                <a:solidFill>
                  <a:srgbClr val="294179"/>
                </a:solidFill>
              </a:rPr>
              <a:t>.</a:t>
            </a:r>
          </a:p>
          <a:p>
            <a:pPr algn="just"/>
            <a:r>
              <a:rPr lang="en-US" sz="1600" b="1" dirty="0" err="1">
                <a:solidFill>
                  <a:srgbClr val="294179"/>
                </a:solidFill>
              </a:rPr>
              <a:t>Građani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BiH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kao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i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zasebno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entiteta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su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puno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zadovoljniji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radom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medija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i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novinara</a:t>
            </a:r>
            <a:r>
              <a:rPr lang="en-US" sz="1600" b="1" dirty="0">
                <a:solidFill>
                  <a:srgbClr val="294179"/>
                </a:solidFill>
              </a:rPr>
              <a:t> u </a:t>
            </a:r>
            <a:r>
              <a:rPr lang="en-US" sz="1600" b="1" dirty="0" err="1">
                <a:solidFill>
                  <a:srgbClr val="294179"/>
                </a:solidFill>
              </a:rPr>
              <a:t>FBiH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i</a:t>
            </a:r>
            <a:r>
              <a:rPr lang="en-US" sz="1600" b="1" dirty="0">
                <a:solidFill>
                  <a:srgbClr val="294179"/>
                </a:solidFill>
              </a:rPr>
              <a:t> RS </a:t>
            </a:r>
            <a:r>
              <a:rPr lang="en-US" sz="1600" dirty="0">
                <a:solidFill>
                  <a:srgbClr val="294179"/>
                </a:solidFill>
              </a:rPr>
              <a:t>u </a:t>
            </a:r>
            <a:r>
              <a:rPr lang="en-US" sz="1600" dirty="0" err="1">
                <a:solidFill>
                  <a:srgbClr val="294179"/>
                </a:solidFill>
              </a:rPr>
              <a:t>odnosu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na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prethodnu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godinu</a:t>
            </a:r>
            <a:r>
              <a:rPr lang="en-US" sz="1600" dirty="0">
                <a:solidFill>
                  <a:srgbClr val="294179"/>
                </a:solidFill>
              </a:rPr>
              <a:t>.</a:t>
            </a:r>
          </a:p>
          <a:p>
            <a:pPr algn="just"/>
            <a:r>
              <a:rPr lang="bs-Latn-BA" sz="1600" b="1" dirty="0">
                <a:solidFill>
                  <a:srgbClr val="294179"/>
                </a:solidFill>
              </a:rPr>
              <a:t>Najveći dio ispitanika smatra da sloboda medija u </a:t>
            </a:r>
            <a:r>
              <a:rPr lang="bs-Latn-BA" sz="1600" b="1" dirty="0" err="1">
                <a:solidFill>
                  <a:srgbClr val="294179"/>
                </a:solidFill>
              </a:rPr>
              <a:t>FBiH</a:t>
            </a:r>
            <a:r>
              <a:rPr lang="bs-Latn-BA" sz="1600" b="1" dirty="0">
                <a:solidFill>
                  <a:srgbClr val="294179"/>
                </a:solidFill>
              </a:rPr>
              <a:t> uopće nije ili je djelomično prisutna</a:t>
            </a:r>
            <a:r>
              <a:rPr lang="en-US" sz="1600" b="1" dirty="0">
                <a:solidFill>
                  <a:srgbClr val="294179"/>
                </a:solidFill>
              </a:rPr>
              <a:t>. </a:t>
            </a:r>
            <a:r>
              <a:rPr lang="en-US" sz="1600" dirty="0" err="1">
                <a:solidFill>
                  <a:srgbClr val="294179"/>
                </a:solidFill>
              </a:rPr>
              <a:t>Slična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situacija</a:t>
            </a:r>
            <a:r>
              <a:rPr lang="en-US" sz="1600" dirty="0">
                <a:solidFill>
                  <a:srgbClr val="294179"/>
                </a:solidFill>
              </a:rPr>
              <a:t> je </a:t>
            </a:r>
            <a:r>
              <a:rPr lang="en-US" sz="1600" dirty="0" err="1">
                <a:solidFill>
                  <a:srgbClr val="294179"/>
                </a:solidFill>
              </a:rPr>
              <a:t>i</a:t>
            </a:r>
            <a:r>
              <a:rPr lang="en-US" sz="1600" dirty="0">
                <a:solidFill>
                  <a:srgbClr val="294179"/>
                </a:solidFill>
              </a:rPr>
              <a:t> u RS-u </a:t>
            </a:r>
            <a:r>
              <a:rPr lang="en-US" sz="1600" dirty="0" err="1">
                <a:solidFill>
                  <a:srgbClr val="294179"/>
                </a:solidFill>
              </a:rPr>
              <a:t>gdje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većina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građana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smatra</a:t>
            </a:r>
            <a:r>
              <a:rPr lang="en-US" sz="1600" dirty="0">
                <a:solidFill>
                  <a:srgbClr val="294179"/>
                </a:solidFill>
              </a:rPr>
              <a:t> da ne </a:t>
            </a:r>
            <a:r>
              <a:rPr lang="en-US" sz="1600" dirty="0" err="1">
                <a:solidFill>
                  <a:srgbClr val="294179"/>
                </a:solidFill>
              </a:rPr>
              <a:t>postoji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sloboda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medija</a:t>
            </a:r>
            <a:r>
              <a:rPr lang="en-US" sz="1600" dirty="0">
                <a:solidFill>
                  <a:srgbClr val="294179"/>
                </a:solidFill>
              </a:rPr>
              <a:t>.</a:t>
            </a:r>
          </a:p>
          <a:p>
            <a:pPr algn="just"/>
            <a:r>
              <a:rPr lang="en-US" sz="1600" dirty="0">
                <a:solidFill>
                  <a:srgbClr val="294179"/>
                </a:solidFill>
              </a:rPr>
              <a:t>Kao </a:t>
            </a:r>
            <a:r>
              <a:rPr lang="en-US" sz="1600" dirty="0" err="1">
                <a:solidFill>
                  <a:srgbClr val="294179"/>
                </a:solidFill>
              </a:rPr>
              <a:t>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prethodne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godine</a:t>
            </a:r>
            <a:r>
              <a:rPr lang="en-US" sz="1600" dirty="0">
                <a:solidFill>
                  <a:srgbClr val="294179"/>
                </a:solidFill>
              </a:rPr>
              <a:t>, </a:t>
            </a:r>
            <a:r>
              <a:rPr lang="en-US" sz="1600" dirty="0" err="1">
                <a:solidFill>
                  <a:srgbClr val="294179"/>
                </a:solidFill>
              </a:rPr>
              <a:t>više</a:t>
            </a:r>
            <a:r>
              <a:rPr lang="en-US" sz="1600" dirty="0">
                <a:solidFill>
                  <a:srgbClr val="294179"/>
                </a:solidFill>
              </a:rPr>
              <a:t> od </a:t>
            </a:r>
            <a:r>
              <a:rPr lang="en-US" sz="1600" dirty="0" err="1">
                <a:solidFill>
                  <a:srgbClr val="294179"/>
                </a:solidFill>
              </a:rPr>
              <a:t>polovine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građana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BiH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smatra</a:t>
            </a:r>
            <a:r>
              <a:rPr lang="en-US" sz="1600" dirty="0">
                <a:solidFill>
                  <a:srgbClr val="294179"/>
                </a:solidFill>
              </a:rPr>
              <a:t> da je </a:t>
            </a:r>
            <a:r>
              <a:rPr lang="en-US" sz="1600" b="1" dirty="0" err="1">
                <a:solidFill>
                  <a:srgbClr val="294179"/>
                </a:solidFill>
              </a:rPr>
              <a:t>politička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zavisnost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osnovna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prepreka</a:t>
            </a:r>
            <a:r>
              <a:rPr lang="en-US" sz="1600" b="1" dirty="0">
                <a:solidFill>
                  <a:srgbClr val="294179"/>
                </a:solidFill>
              </a:rPr>
              <a:t> u </a:t>
            </a:r>
            <a:r>
              <a:rPr lang="en-US" sz="1600" b="1" dirty="0" err="1">
                <a:solidFill>
                  <a:srgbClr val="294179"/>
                </a:solidFill>
              </a:rPr>
              <a:t>radu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medija</a:t>
            </a:r>
            <a:r>
              <a:rPr lang="en-US" sz="1600" b="1" dirty="0">
                <a:solidFill>
                  <a:srgbClr val="294179"/>
                </a:solidFill>
              </a:rPr>
              <a:t> u </a:t>
            </a:r>
            <a:r>
              <a:rPr lang="en-US" sz="1600" b="1" dirty="0" err="1">
                <a:solidFill>
                  <a:srgbClr val="294179"/>
                </a:solidFill>
              </a:rPr>
              <a:t>BiH</a:t>
            </a:r>
            <a:r>
              <a:rPr lang="en-US" sz="1600" dirty="0">
                <a:solidFill>
                  <a:srgbClr val="294179"/>
                </a:solidFill>
              </a:rPr>
              <a:t>. S </a:t>
            </a:r>
            <a:r>
              <a:rPr lang="en-US" sz="1600" dirty="0" err="1">
                <a:solidFill>
                  <a:srgbClr val="294179"/>
                </a:solidFill>
              </a:rPr>
              <a:t>druge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strane</a:t>
            </a:r>
            <a:r>
              <a:rPr lang="en-US" sz="1600" dirty="0">
                <a:solidFill>
                  <a:srgbClr val="294179"/>
                </a:solidFill>
              </a:rPr>
              <a:t>, </a:t>
            </a:r>
            <a:r>
              <a:rPr lang="en-US" sz="1600" dirty="0" err="1">
                <a:solidFill>
                  <a:srgbClr val="294179"/>
                </a:solidFill>
              </a:rPr>
              <a:t>dolazi</a:t>
            </a:r>
            <a:r>
              <a:rPr lang="en-US" sz="1600" dirty="0">
                <a:solidFill>
                  <a:srgbClr val="294179"/>
                </a:solidFill>
              </a:rPr>
              <a:t> do pada u </a:t>
            </a:r>
            <a:r>
              <a:rPr lang="en-US" sz="1600" dirty="0" err="1">
                <a:solidFill>
                  <a:srgbClr val="294179"/>
                </a:solidFill>
              </a:rPr>
              <a:t>percepciji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građana</a:t>
            </a:r>
            <a:r>
              <a:rPr lang="en-US" sz="1600" dirty="0">
                <a:solidFill>
                  <a:srgbClr val="294179"/>
                </a:solidFill>
              </a:rPr>
              <a:t> da </a:t>
            </a:r>
            <a:r>
              <a:rPr lang="en-US" sz="1600" dirty="0" err="1">
                <a:solidFill>
                  <a:srgbClr val="294179"/>
                </a:solidFill>
              </a:rPr>
              <a:t>su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finansijska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zavisnost</a:t>
            </a:r>
            <a:r>
              <a:rPr lang="en-US" sz="1600" dirty="0">
                <a:solidFill>
                  <a:srgbClr val="294179"/>
                </a:solidFill>
              </a:rPr>
              <a:t>, </a:t>
            </a:r>
            <a:r>
              <a:rPr lang="en-US" sz="1600" dirty="0" err="1">
                <a:solidFill>
                  <a:srgbClr val="294179"/>
                </a:solidFill>
              </a:rPr>
              <a:t>nedovoljna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profesionalnost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te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neadekvatan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zakonski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okvir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dodatne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prepreke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slobodnom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radu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medija</a:t>
            </a:r>
            <a:r>
              <a:rPr lang="en-US" sz="1600" dirty="0">
                <a:solidFill>
                  <a:srgbClr val="294179"/>
                </a:solidFill>
              </a:rPr>
              <a:t> u </a:t>
            </a:r>
            <a:r>
              <a:rPr lang="en-US" sz="1600" dirty="0" err="1">
                <a:solidFill>
                  <a:srgbClr val="294179"/>
                </a:solidFill>
              </a:rPr>
              <a:t>BiH</a:t>
            </a:r>
            <a:r>
              <a:rPr lang="en-US" sz="1600" dirty="0">
                <a:solidFill>
                  <a:srgbClr val="294179"/>
                </a:solidFill>
              </a:rPr>
              <a:t>. </a:t>
            </a:r>
            <a:r>
              <a:rPr lang="en-US" sz="1600" dirty="0" err="1">
                <a:solidFill>
                  <a:srgbClr val="294179"/>
                </a:solidFill>
              </a:rPr>
              <a:t>Slična</a:t>
            </a:r>
            <a:r>
              <a:rPr lang="en-US" sz="1600" dirty="0">
                <a:solidFill>
                  <a:srgbClr val="294179"/>
                </a:solidFill>
              </a:rPr>
              <a:t> je </a:t>
            </a:r>
            <a:r>
              <a:rPr lang="en-US" sz="1600" dirty="0" err="1">
                <a:solidFill>
                  <a:srgbClr val="294179"/>
                </a:solidFill>
              </a:rPr>
              <a:t>situacija</a:t>
            </a:r>
            <a:r>
              <a:rPr lang="en-US" sz="1600" dirty="0">
                <a:solidFill>
                  <a:srgbClr val="294179"/>
                </a:solidFill>
              </a:rPr>
              <a:t> je </a:t>
            </a:r>
            <a:r>
              <a:rPr lang="en-US" sz="1600" dirty="0" err="1">
                <a:solidFill>
                  <a:srgbClr val="294179"/>
                </a:solidFill>
              </a:rPr>
              <a:t>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na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nivou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entiteta</a:t>
            </a:r>
            <a:r>
              <a:rPr lang="en-US" sz="1600" dirty="0">
                <a:solidFill>
                  <a:srgbClr val="294179"/>
                </a:solidFill>
              </a:rPr>
              <a:t>.</a:t>
            </a:r>
          </a:p>
          <a:p>
            <a:pPr algn="just"/>
            <a:endParaRPr lang="bs-Latn-BA" sz="145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95BF4-EB0C-49F8-BE0D-AC040BFF409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4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EBE4-D52D-4793-8265-D99972E1CA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5779" y="983630"/>
            <a:ext cx="8229600" cy="4159870"/>
          </a:xfrm>
        </p:spPr>
        <p:txBody>
          <a:bodyPr>
            <a:noAutofit/>
          </a:bodyPr>
          <a:lstStyle/>
          <a:p>
            <a:pPr algn="just"/>
            <a:r>
              <a:rPr lang="en-US" sz="1600" dirty="0" err="1">
                <a:solidFill>
                  <a:srgbClr val="294179"/>
                </a:solidFill>
              </a:rPr>
              <a:t>Prema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mišljenju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građana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BiH</a:t>
            </a:r>
            <a:r>
              <a:rPr lang="en-US" sz="1600" dirty="0">
                <a:solidFill>
                  <a:srgbClr val="294179"/>
                </a:solidFill>
              </a:rPr>
              <a:t>, </a:t>
            </a:r>
            <a:r>
              <a:rPr lang="en-US" sz="1600" b="1" dirty="0" err="1">
                <a:solidFill>
                  <a:srgbClr val="294179"/>
                </a:solidFill>
              </a:rPr>
              <a:t>političari</a:t>
            </a:r>
            <a:r>
              <a:rPr lang="en-US" sz="1600" b="1" dirty="0">
                <a:solidFill>
                  <a:srgbClr val="294179"/>
                </a:solidFill>
              </a:rPr>
              <a:t> i </a:t>
            </a:r>
            <a:r>
              <a:rPr lang="en-US" sz="1600" b="1" dirty="0" err="1">
                <a:solidFill>
                  <a:srgbClr val="294179"/>
                </a:solidFill>
              </a:rPr>
              <a:t>političke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stranke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imaju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ubjedljivo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najveći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uticaj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na</a:t>
            </a:r>
            <a:r>
              <a:rPr lang="en-US" sz="1600" b="1" dirty="0">
                <a:solidFill>
                  <a:srgbClr val="294179"/>
                </a:solidFill>
              </a:rPr>
              <a:t> rad </a:t>
            </a:r>
            <a:r>
              <a:rPr lang="en-US" sz="1600" b="1" dirty="0" err="1">
                <a:solidFill>
                  <a:srgbClr val="294179"/>
                </a:solidFill>
              </a:rPr>
              <a:t>medija</a:t>
            </a:r>
            <a:r>
              <a:rPr lang="en-US" sz="1600" b="1" dirty="0">
                <a:solidFill>
                  <a:srgbClr val="294179"/>
                </a:solidFill>
              </a:rPr>
              <a:t> u </a:t>
            </a:r>
            <a:r>
              <a:rPr lang="en-US" sz="1600" b="1" dirty="0" err="1">
                <a:solidFill>
                  <a:srgbClr val="294179"/>
                </a:solidFill>
              </a:rPr>
              <a:t>BiH</a:t>
            </a:r>
            <a:r>
              <a:rPr lang="en-US" sz="1600" b="1" dirty="0">
                <a:solidFill>
                  <a:srgbClr val="294179"/>
                </a:solidFill>
              </a:rPr>
              <a:t>. </a:t>
            </a:r>
            <a:r>
              <a:rPr lang="en-US" sz="1600" dirty="0" err="1">
                <a:solidFill>
                  <a:srgbClr val="294179"/>
                </a:solidFill>
              </a:rPr>
              <a:t>Zasebno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gledani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entiteti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također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pokazuju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slične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rezultate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kao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nivo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BiH</a:t>
            </a:r>
            <a:r>
              <a:rPr lang="en-US" sz="1600" dirty="0">
                <a:solidFill>
                  <a:srgbClr val="294179"/>
                </a:solidFill>
              </a:rPr>
              <a:t>. U </a:t>
            </a:r>
            <a:r>
              <a:rPr lang="en-US" sz="1600" dirty="0" err="1">
                <a:solidFill>
                  <a:srgbClr val="294179"/>
                </a:solidFill>
              </a:rPr>
              <a:t>dosta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manjoj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mjeri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građani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smatraju</a:t>
            </a:r>
            <a:r>
              <a:rPr lang="en-US" sz="1600" dirty="0">
                <a:solidFill>
                  <a:srgbClr val="294179"/>
                </a:solidFill>
              </a:rPr>
              <a:t> da </a:t>
            </a:r>
            <a:r>
              <a:rPr lang="en-US" sz="1600" dirty="0" err="1">
                <a:solidFill>
                  <a:srgbClr val="294179"/>
                </a:solidFill>
              </a:rPr>
              <a:t>vlasnici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medija</a:t>
            </a:r>
            <a:r>
              <a:rPr lang="en-US" sz="1600" dirty="0">
                <a:solidFill>
                  <a:srgbClr val="294179"/>
                </a:solidFill>
              </a:rPr>
              <a:t> i </a:t>
            </a:r>
            <a:r>
              <a:rPr lang="en-US" sz="1600" dirty="0" err="1">
                <a:solidFill>
                  <a:srgbClr val="294179"/>
                </a:solidFill>
              </a:rPr>
              <a:t>urednici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te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biznismeni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imaju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utjecaj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na</a:t>
            </a:r>
            <a:r>
              <a:rPr lang="en-US" sz="1600" dirty="0">
                <a:solidFill>
                  <a:srgbClr val="294179"/>
                </a:solidFill>
              </a:rPr>
              <a:t> rad </a:t>
            </a:r>
            <a:r>
              <a:rPr lang="en-US" sz="1600" dirty="0" err="1">
                <a:solidFill>
                  <a:srgbClr val="294179"/>
                </a:solidFill>
              </a:rPr>
              <a:t>medija</a:t>
            </a:r>
            <a:r>
              <a:rPr lang="en-US" sz="1600" dirty="0">
                <a:solidFill>
                  <a:srgbClr val="294179"/>
                </a:solidFill>
              </a:rPr>
              <a:t>.</a:t>
            </a:r>
            <a:endParaRPr lang="bs-Latn-BA" sz="1600" dirty="0">
              <a:solidFill>
                <a:srgbClr val="294179"/>
              </a:solidFill>
            </a:endParaRPr>
          </a:p>
          <a:p>
            <a:pPr algn="just"/>
            <a:r>
              <a:rPr lang="bs-Latn-BA" sz="1600" b="1" dirty="0">
                <a:solidFill>
                  <a:srgbClr val="294179"/>
                </a:solidFill>
              </a:rPr>
              <a:t>Političare i političke stranke ispitanici smatraju glavnim kršiteljima novinarskih prava i medijskih sloboda.</a:t>
            </a:r>
            <a:endParaRPr lang="en-US" sz="1600" b="1" dirty="0">
              <a:solidFill>
                <a:srgbClr val="294179"/>
              </a:solidFill>
            </a:endParaRPr>
          </a:p>
          <a:p>
            <a:pPr algn="just"/>
            <a:r>
              <a:rPr lang="bs-Latn-BA" sz="1600" dirty="0">
                <a:solidFill>
                  <a:srgbClr val="294179"/>
                </a:solidFill>
              </a:rPr>
              <a:t>Najveći dio ispitanika smatra </a:t>
            </a:r>
            <a:r>
              <a:rPr lang="bs-Latn-BA" sz="1600" b="1" dirty="0" err="1">
                <a:solidFill>
                  <a:srgbClr val="294179"/>
                </a:solidFill>
              </a:rPr>
              <a:t>nepr</a:t>
            </a:r>
            <a:r>
              <a:rPr lang="en-US" sz="1600" b="1" dirty="0" err="1">
                <a:solidFill>
                  <a:srgbClr val="294179"/>
                </a:solidFill>
              </a:rPr>
              <a:t>ihvatljivim</a:t>
            </a:r>
            <a:r>
              <a:rPr lang="bs-Latn-BA" sz="1600" b="1" dirty="0">
                <a:solidFill>
                  <a:srgbClr val="294179"/>
                </a:solidFill>
              </a:rPr>
              <a:t> svaku vrstu napada na novinare.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Nema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značajne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razlike</a:t>
            </a:r>
            <a:r>
              <a:rPr lang="en-US" sz="1600" dirty="0">
                <a:solidFill>
                  <a:srgbClr val="294179"/>
                </a:solidFill>
              </a:rPr>
              <a:t> u </a:t>
            </a:r>
            <a:r>
              <a:rPr lang="en-US" sz="1600" dirty="0" err="1">
                <a:solidFill>
                  <a:srgbClr val="294179"/>
                </a:solidFill>
              </a:rPr>
              <a:t>odnosu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na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prethodnu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godinu</a:t>
            </a:r>
            <a:r>
              <a:rPr lang="en-US" sz="1600" dirty="0">
                <a:solidFill>
                  <a:srgbClr val="294179"/>
                </a:solidFill>
              </a:rPr>
              <a:t>.</a:t>
            </a:r>
          </a:p>
          <a:p>
            <a:pPr algn="just"/>
            <a:r>
              <a:rPr lang="en-US" sz="1600" dirty="0" err="1">
                <a:solidFill>
                  <a:srgbClr val="294179"/>
                </a:solidFill>
              </a:rPr>
              <a:t>Većina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ispitanika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smatra</a:t>
            </a:r>
            <a:r>
              <a:rPr lang="en-US" sz="1600" dirty="0">
                <a:solidFill>
                  <a:srgbClr val="294179"/>
                </a:solidFill>
              </a:rPr>
              <a:t> da je </a:t>
            </a:r>
            <a:r>
              <a:rPr lang="en-US" sz="1600" b="1" dirty="0">
                <a:solidFill>
                  <a:srgbClr val="294179"/>
                </a:solidFill>
              </a:rPr>
              <a:t>rad novinara u </a:t>
            </a:r>
            <a:r>
              <a:rPr lang="en-US" sz="1600" b="1" dirty="0" err="1">
                <a:solidFill>
                  <a:srgbClr val="294179"/>
                </a:solidFill>
              </a:rPr>
              <a:t>BiH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politički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motiviran</a:t>
            </a:r>
            <a:r>
              <a:rPr lang="en-US" sz="1600" b="1" dirty="0">
                <a:solidFill>
                  <a:srgbClr val="294179"/>
                </a:solidFill>
              </a:rPr>
              <a:t>, </a:t>
            </a:r>
            <a:r>
              <a:rPr lang="en-US" sz="1600" dirty="0" err="1">
                <a:solidFill>
                  <a:srgbClr val="294179"/>
                </a:solidFill>
              </a:rPr>
              <a:t>ali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ipak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očigledan</a:t>
            </a:r>
            <a:r>
              <a:rPr lang="en-US" sz="1600" dirty="0">
                <a:solidFill>
                  <a:srgbClr val="294179"/>
                </a:solidFill>
              </a:rPr>
              <a:t> je pad </a:t>
            </a:r>
            <a:r>
              <a:rPr lang="en-US" sz="1600" dirty="0" err="1">
                <a:solidFill>
                  <a:srgbClr val="294179"/>
                </a:solidFill>
              </a:rPr>
              <a:t>takvog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mišljenja</a:t>
            </a:r>
            <a:r>
              <a:rPr lang="en-US" sz="1600" dirty="0">
                <a:solidFill>
                  <a:srgbClr val="294179"/>
                </a:solidFill>
              </a:rPr>
              <a:t> u </a:t>
            </a:r>
            <a:r>
              <a:rPr lang="en-US" sz="1600" dirty="0" err="1">
                <a:solidFill>
                  <a:srgbClr val="294179"/>
                </a:solidFill>
              </a:rPr>
              <a:t>odnosu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na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prethodnu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godinu</a:t>
            </a:r>
            <a:r>
              <a:rPr lang="en-US" sz="1600" dirty="0">
                <a:solidFill>
                  <a:srgbClr val="294179"/>
                </a:solidFill>
              </a:rPr>
              <a:t>.</a:t>
            </a:r>
            <a:endParaRPr lang="hr-HR" sz="1600" dirty="0">
              <a:solidFill>
                <a:srgbClr val="294179"/>
              </a:solidFill>
            </a:endParaRPr>
          </a:p>
          <a:p>
            <a:pPr algn="just"/>
            <a:r>
              <a:rPr lang="en-US" sz="1600" dirty="0" err="1">
                <a:solidFill>
                  <a:srgbClr val="294179"/>
                </a:solidFill>
              </a:rPr>
              <a:t>Gotovo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svaki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treći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ispitanik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smatra</a:t>
            </a:r>
            <a:r>
              <a:rPr lang="en-US" sz="1600" dirty="0">
                <a:solidFill>
                  <a:srgbClr val="294179"/>
                </a:solidFill>
              </a:rPr>
              <a:t> da </a:t>
            </a:r>
            <a:r>
              <a:rPr lang="en-US" sz="1600" dirty="0" err="1">
                <a:solidFill>
                  <a:srgbClr val="294179"/>
                </a:solidFill>
              </a:rPr>
              <a:t>su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teme</a:t>
            </a:r>
            <a:r>
              <a:rPr lang="en-US" sz="1600" dirty="0">
                <a:solidFill>
                  <a:srgbClr val="294179"/>
                </a:solidFill>
              </a:rPr>
              <a:t> o </a:t>
            </a:r>
            <a:r>
              <a:rPr lang="en-US" sz="1600" dirty="0" err="1">
                <a:solidFill>
                  <a:srgbClr val="294179"/>
                </a:solidFill>
              </a:rPr>
              <a:t>kojima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bh</a:t>
            </a:r>
            <a:r>
              <a:rPr lang="en-US" sz="1600" dirty="0">
                <a:solidFill>
                  <a:srgbClr val="294179"/>
                </a:solidFill>
              </a:rPr>
              <a:t>. </a:t>
            </a:r>
            <a:r>
              <a:rPr lang="en-US" sz="1600" dirty="0" err="1">
                <a:solidFill>
                  <a:srgbClr val="294179"/>
                </a:solidFill>
              </a:rPr>
              <a:t>novinari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izvještavaju</a:t>
            </a:r>
            <a:r>
              <a:rPr lang="en-US" sz="1600" dirty="0">
                <a:solidFill>
                  <a:srgbClr val="294179"/>
                </a:solidFill>
              </a:rPr>
              <a:t> dobro </a:t>
            </a:r>
            <a:r>
              <a:rPr lang="en-US" sz="1600" dirty="0" err="1">
                <a:solidFill>
                  <a:srgbClr val="294179"/>
                </a:solidFill>
              </a:rPr>
              <a:t>odabrane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te</a:t>
            </a:r>
            <a:r>
              <a:rPr lang="en-US" sz="1600" dirty="0">
                <a:solidFill>
                  <a:srgbClr val="294179"/>
                </a:solidFill>
              </a:rPr>
              <a:t> da </a:t>
            </a:r>
            <a:r>
              <a:rPr lang="en-US" sz="1600" dirty="0" err="1">
                <a:solidFill>
                  <a:srgbClr val="294179"/>
                </a:solidFill>
              </a:rPr>
              <a:t>pokrivaju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glavna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interesovanja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građana</a:t>
            </a:r>
            <a:r>
              <a:rPr lang="en-US" sz="1600" dirty="0">
                <a:solidFill>
                  <a:srgbClr val="294179"/>
                </a:solidFill>
              </a:rPr>
              <a:t>. S </a:t>
            </a:r>
            <a:r>
              <a:rPr lang="en-US" sz="1600" dirty="0" err="1">
                <a:solidFill>
                  <a:srgbClr val="294179"/>
                </a:solidFill>
              </a:rPr>
              <a:t>druge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strane</a:t>
            </a:r>
            <a:r>
              <a:rPr lang="en-US" sz="1600" dirty="0">
                <a:solidFill>
                  <a:srgbClr val="294179"/>
                </a:solidFill>
              </a:rPr>
              <a:t>, </a:t>
            </a:r>
            <a:r>
              <a:rPr lang="en-US" sz="1600" dirty="0" err="1">
                <a:solidFill>
                  <a:srgbClr val="294179"/>
                </a:solidFill>
              </a:rPr>
              <a:t>sve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više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građana</a:t>
            </a:r>
            <a:r>
              <a:rPr lang="en-US" sz="1600" b="1" dirty="0">
                <a:solidFill>
                  <a:srgbClr val="294179"/>
                </a:solidFill>
              </a:rPr>
              <a:t> (58%) </a:t>
            </a:r>
            <a:r>
              <a:rPr lang="en-US" sz="1600" b="1" dirty="0" err="1">
                <a:solidFill>
                  <a:srgbClr val="294179"/>
                </a:solidFill>
              </a:rPr>
              <a:t>smatra</a:t>
            </a:r>
            <a:r>
              <a:rPr lang="en-US" sz="1600" b="1" dirty="0">
                <a:solidFill>
                  <a:srgbClr val="294179"/>
                </a:solidFill>
              </a:rPr>
              <a:t> da </a:t>
            </a:r>
            <a:r>
              <a:rPr lang="en-US" sz="1600" b="1" dirty="0" err="1">
                <a:solidFill>
                  <a:srgbClr val="294179"/>
                </a:solidFill>
              </a:rPr>
              <a:t>postoji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određen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broj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tema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koje</a:t>
            </a:r>
            <a:r>
              <a:rPr lang="en-US" sz="1600" b="1" dirty="0">
                <a:solidFill>
                  <a:srgbClr val="294179"/>
                </a:solidFill>
              </a:rPr>
              <a:t> se ne </a:t>
            </a:r>
            <a:r>
              <a:rPr lang="en-US" sz="1600" b="1" dirty="0" err="1">
                <a:solidFill>
                  <a:srgbClr val="294179"/>
                </a:solidFill>
              </a:rPr>
              <a:t>obrađuju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dok</a:t>
            </a:r>
            <a:r>
              <a:rPr lang="en-US" sz="1600" dirty="0">
                <a:solidFill>
                  <a:srgbClr val="294179"/>
                </a:solidFill>
              </a:rPr>
              <a:t> 14% </a:t>
            </a:r>
            <a:r>
              <a:rPr lang="en-US" sz="1600" dirty="0" err="1">
                <a:solidFill>
                  <a:srgbClr val="294179"/>
                </a:solidFill>
              </a:rPr>
              <a:t>smatra</a:t>
            </a:r>
            <a:r>
              <a:rPr lang="en-US" sz="1600" dirty="0">
                <a:solidFill>
                  <a:srgbClr val="294179"/>
                </a:solidFill>
              </a:rPr>
              <a:t> da </a:t>
            </a:r>
            <a:r>
              <a:rPr lang="en-US" sz="1600" b="1" dirty="0" err="1">
                <a:solidFill>
                  <a:srgbClr val="294179"/>
                </a:solidFill>
              </a:rPr>
              <a:t>bh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novinari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uopšte</a:t>
            </a:r>
            <a:r>
              <a:rPr lang="en-US" sz="1600" b="1" dirty="0">
                <a:solidFill>
                  <a:srgbClr val="294179"/>
                </a:solidFill>
              </a:rPr>
              <a:t> ne </a:t>
            </a:r>
            <a:r>
              <a:rPr lang="en-US" sz="1600" b="1" dirty="0" err="1">
                <a:solidFill>
                  <a:srgbClr val="294179"/>
                </a:solidFill>
              </a:rPr>
              <a:t>obrađuju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teme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koje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najviše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interesuju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građane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dirty="0">
                <a:solidFill>
                  <a:srgbClr val="294179"/>
                </a:solidFill>
              </a:rPr>
              <a:t>(</a:t>
            </a:r>
            <a:r>
              <a:rPr lang="en-US" sz="1600" dirty="0" err="1">
                <a:solidFill>
                  <a:srgbClr val="294179"/>
                </a:solidFill>
              </a:rPr>
              <a:t>prisutan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jasan</a:t>
            </a:r>
            <a:r>
              <a:rPr lang="en-US" sz="1600" dirty="0">
                <a:solidFill>
                  <a:srgbClr val="294179"/>
                </a:solidFill>
              </a:rPr>
              <a:t> pad u </a:t>
            </a:r>
            <a:r>
              <a:rPr lang="en-US" sz="1600" dirty="0" err="1">
                <a:solidFill>
                  <a:srgbClr val="294179"/>
                </a:solidFill>
              </a:rPr>
              <a:t>odnosu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na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prethodnu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godinu</a:t>
            </a:r>
            <a:r>
              <a:rPr lang="en-US" sz="1600" dirty="0">
                <a:solidFill>
                  <a:srgbClr val="294179"/>
                </a:solidFill>
              </a:rPr>
              <a:t>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B1EC3-F8E1-46EF-B27A-774A36BD48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322A52-A8EB-46F2-99B3-D5EAA0546D33}"/>
              </a:ext>
            </a:extLst>
          </p:cNvPr>
          <p:cNvSpPr txBox="1">
            <a:spLocks/>
          </p:cNvSpPr>
          <p:nvPr/>
        </p:nvSpPr>
        <p:spPr>
          <a:xfrm>
            <a:off x="275779" y="418877"/>
            <a:ext cx="8229600" cy="462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Glavni </a:t>
            </a:r>
            <a:r>
              <a:rPr lang="en-US" dirty="0" err="1"/>
              <a:t>zaključci</a:t>
            </a:r>
            <a:r>
              <a:rPr lang="en-US" dirty="0"/>
              <a:t> (2/</a:t>
            </a:r>
            <a:r>
              <a:rPr lang="hr-HR" dirty="0"/>
              <a:t>3</a:t>
            </a:r>
            <a:r>
              <a:rPr lang="en-US" dirty="0"/>
              <a:t>)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5865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EBE4-D52D-4793-8265-D99972E1CA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5779" y="983630"/>
            <a:ext cx="8229600" cy="4159870"/>
          </a:xfrm>
        </p:spPr>
        <p:txBody>
          <a:bodyPr>
            <a:noAutofit/>
          </a:bodyPr>
          <a:lstStyle/>
          <a:p>
            <a:pPr algn="just"/>
            <a:endParaRPr lang="hr-HR" sz="1600" dirty="0">
              <a:solidFill>
                <a:srgbClr val="294179"/>
              </a:solidFill>
            </a:endParaRPr>
          </a:p>
          <a:p>
            <a:pPr algn="just"/>
            <a:r>
              <a:rPr lang="hr-HR" sz="1600" dirty="0">
                <a:solidFill>
                  <a:srgbClr val="294179"/>
                </a:solidFill>
              </a:rPr>
              <a:t>Građani u dobroj mjeri, nažalost, još uvijek smatraju da su napadi na novinare opravdani, ali se trend takvog mišljenja ipak smanjuje od 2018.  </a:t>
            </a:r>
            <a:endParaRPr lang="en-US" sz="1600" dirty="0">
              <a:solidFill>
                <a:srgbClr val="294179"/>
              </a:solidFill>
            </a:endParaRPr>
          </a:p>
          <a:p>
            <a:pPr algn="just"/>
            <a:r>
              <a:rPr lang="en-US" sz="1600" dirty="0" err="1">
                <a:solidFill>
                  <a:srgbClr val="294179"/>
                </a:solidFill>
              </a:rPr>
              <a:t>Građani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BiH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bs-Latn-BA" sz="1600" dirty="0">
                <a:solidFill>
                  <a:srgbClr val="294179"/>
                </a:solidFill>
              </a:rPr>
              <a:t>uglavnom smatraju da </a:t>
            </a:r>
            <a:r>
              <a:rPr lang="en-US" sz="1600" dirty="0" err="1">
                <a:solidFill>
                  <a:srgbClr val="294179"/>
                </a:solidFill>
              </a:rPr>
              <a:t>su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bs-Latn-BA" sz="1600" b="1" dirty="0">
                <a:solidFill>
                  <a:srgbClr val="294179"/>
                </a:solidFill>
              </a:rPr>
              <a:t>svakodnevni život građana</a:t>
            </a:r>
            <a:r>
              <a:rPr lang="en-US" sz="1600" b="1" dirty="0">
                <a:solidFill>
                  <a:srgbClr val="294179"/>
                </a:solidFill>
              </a:rPr>
              <a:t>, </a:t>
            </a:r>
            <a:r>
              <a:rPr lang="en-US" sz="1600" b="1" dirty="0" err="1">
                <a:solidFill>
                  <a:srgbClr val="294179"/>
                </a:solidFill>
              </a:rPr>
              <a:t>zdravstvo</a:t>
            </a:r>
            <a:r>
              <a:rPr lang="en-US" sz="1600" b="1" dirty="0">
                <a:solidFill>
                  <a:srgbClr val="294179"/>
                </a:solidFill>
              </a:rPr>
              <a:t>, </a:t>
            </a:r>
            <a:r>
              <a:rPr lang="en-US" sz="1600" b="1" dirty="0" err="1">
                <a:solidFill>
                  <a:srgbClr val="294179"/>
                </a:solidFill>
              </a:rPr>
              <a:t>ekonomske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teme</a:t>
            </a:r>
            <a:r>
              <a:rPr lang="en-US" sz="1600" b="1" dirty="0">
                <a:solidFill>
                  <a:srgbClr val="294179"/>
                </a:solidFill>
              </a:rPr>
              <a:t>, </a:t>
            </a:r>
            <a:r>
              <a:rPr lang="en-US" sz="1600" b="1" dirty="0" err="1">
                <a:solidFill>
                  <a:srgbClr val="294179"/>
                </a:solidFill>
              </a:rPr>
              <a:t>obrazovanje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te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socijalne</a:t>
            </a:r>
            <a:r>
              <a:rPr lang="bs-Latn-BA" sz="1600" b="1" dirty="0">
                <a:solidFill>
                  <a:srgbClr val="294179"/>
                </a:solidFill>
              </a:rPr>
              <a:t> </a:t>
            </a:r>
            <a:r>
              <a:rPr lang="bs-Latn-BA" sz="1600" b="1" dirty="0" err="1">
                <a:solidFill>
                  <a:srgbClr val="294179"/>
                </a:solidFill>
              </a:rPr>
              <a:t>tem</a:t>
            </a:r>
            <a:r>
              <a:rPr lang="en-US" sz="1600" b="1" dirty="0">
                <a:solidFill>
                  <a:srgbClr val="294179"/>
                </a:solidFill>
              </a:rPr>
              <a:t>e, </a:t>
            </a:r>
            <a:r>
              <a:rPr lang="en-US" sz="1600" b="1" dirty="0" err="1">
                <a:solidFill>
                  <a:srgbClr val="294179"/>
                </a:solidFill>
              </a:rPr>
              <a:t>teme</a:t>
            </a:r>
            <a:r>
              <a:rPr lang="bs-Latn-BA" sz="1600" b="1" dirty="0">
                <a:solidFill>
                  <a:srgbClr val="294179"/>
                </a:solidFill>
              </a:rPr>
              <a:t> </a:t>
            </a:r>
            <a:r>
              <a:rPr lang="bs-Latn-BA" sz="1600" b="1" dirty="0" err="1">
                <a:solidFill>
                  <a:srgbClr val="294179"/>
                </a:solidFill>
              </a:rPr>
              <a:t>koj</a:t>
            </a:r>
            <a:r>
              <a:rPr lang="en-US" sz="1600" b="1" dirty="0">
                <a:solidFill>
                  <a:srgbClr val="294179"/>
                </a:solidFill>
              </a:rPr>
              <a:t>e</a:t>
            </a:r>
            <a:r>
              <a:rPr lang="bs-Latn-BA" sz="1600" b="1" dirty="0">
                <a:solidFill>
                  <a:srgbClr val="294179"/>
                </a:solidFill>
              </a:rPr>
              <a:t> bi novinari trebali obrađivati više nego sad</a:t>
            </a:r>
            <a:r>
              <a:rPr lang="en-US" sz="1600" b="1" dirty="0">
                <a:solidFill>
                  <a:srgbClr val="294179"/>
                </a:solidFill>
              </a:rPr>
              <a:t>a. </a:t>
            </a:r>
            <a:r>
              <a:rPr lang="en-US" sz="1600" dirty="0">
                <a:solidFill>
                  <a:srgbClr val="294179"/>
                </a:solidFill>
              </a:rPr>
              <a:t>S </a:t>
            </a:r>
            <a:r>
              <a:rPr lang="en-US" sz="1600" dirty="0" err="1">
                <a:solidFill>
                  <a:srgbClr val="294179"/>
                </a:solidFill>
              </a:rPr>
              <a:t>druge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strane</a:t>
            </a:r>
            <a:r>
              <a:rPr lang="en-US" sz="1600" dirty="0">
                <a:solidFill>
                  <a:srgbClr val="294179"/>
                </a:solidFill>
              </a:rPr>
              <a:t>, </a:t>
            </a:r>
            <a:r>
              <a:rPr lang="en-US" sz="1600" dirty="0" err="1">
                <a:solidFill>
                  <a:srgbClr val="294179"/>
                </a:solidFill>
              </a:rPr>
              <a:t>korupcija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kriminal</a:t>
            </a:r>
            <a:r>
              <a:rPr lang="en-US" sz="1600" dirty="0">
                <a:solidFill>
                  <a:srgbClr val="294179"/>
                </a:solidFill>
              </a:rPr>
              <a:t>, </a:t>
            </a:r>
            <a:r>
              <a:rPr lang="en-US" sz="1600" dirty="0" err="1">
                <a:solidFill>
                  <a:srgbClr val="294179"/>
                </a:solidFill>
              </a:rPr>
              <a:t>vjerske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teme</a:t>
            </a:r>
            <a:r>
              <a:rPr lang="en-US" sz="1600" dirty="0">
                <a:solidFill>
                  <a:srgbClr val="294179"/>
                </a:solidFill>
              </a:rPr>
              <a:t>, </a:t>
            </a:r>
            <a:r>
              <a:rPr lang="en-US" sz="1600" dirty="0" err="1">
                <a:solidFill>
                  <a:srgbClr val="294179"/>
                </a:solidFill>
              </a:rPr>
              <a:t>teme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revijalnog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karaktera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političke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teme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teme</a:t>
            </a:r>
            <a:r>
              <a:rPr lang="en-US" sz="1600" dirty="0">
                <a:solidFill>
                  <a:srgbClr val="294179"/>
                </a:solidFill>
              </a:rPr>
              <a:t> za </a:t>
            </a:r>
            <a:r>
              <a:rPr lang="en-US" sz="1600" dirty="0" err="1">
                <a:solidFill>
                  <a:srgbClr val="294179"/>
                </a:solidFill>
              </a:rPr>
              <a:t>koje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građani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BiH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smatraju</a:t>
            </a:r>
            <a:r>
              <a:rPr lang="en-US" sz="1600" dirty="0">
                <a:solidFill>
                  <a:srgbClr val="294179"/>
                </a:solidFill>
              </a:rPr>
              <a:t> da ne </a:t>
            </a:r>
            <a:r>
              <a:rPr lang="en-US" sz="1600" dirty="0" err="1">
                <a:solidFill>
                  <a:srgbClr val="294179"/>
                </a:solidFill>
              </a:rPr>
              <a:t>trebaju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biti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na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dnevnom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redu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novinara</a:t>
            </a:r>
            <a:r>
              <a:rPr lang="en-US" sz="1600" dirty="0">
                <a:solidFill>
                  <a:srgbClr val="294179"/>
                </a:solidFill>
              </a:rPr>
              <a:t> u </a:t>
            </a:r>
            <a:r>
              <a:rPr lang="en-US" sz="1600" dirty="0" err="1">
                <a:solidFill>
                  <a:srgbClr val="294179"/>
                </a:solidFill>
              </a:rPr>
              <a:t>BiH</a:t>
            </a:r>
            <a:r>
              <a:rPr lang="en-US" sz="1600" dirty="0">
                <a:solidFill>
                  <a:srgbClr val="294179"/>
                </a:solidFill>
              </a:rPr>
              <a:t>.</a:t>
            </a:r>
            <a:endParaRPr lang="bs-Latn-BA" sz="1600" dirty="0">
              <a:solidFill>
                <a:srgbClr val="294179"/>
              </a:solidFill>
            </a:endParaRPr>
          </a:p>
          <a:p>
            <a:pPr algn="just"/>
            <a:r>
              <a:rPr lang="en-US" sz="1600" dirty="0" err="1">
                <a:solidFill>
                  <a:srgbClr val="294179"/>
                </a:solidFill>
              </a:rPr>
              <a:t>Najveći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dio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građana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BiH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smatra</a:t>
            </a:r>
            <a:r>
              <a:rPr lang="en-US" sz="1600" dirty="0">
                <a:solidFill>
                  <a:srgbClr val="294179"/>
                </a:solidFill>
              </a:rPr>
              <a:t> da bi </a:t>
            </a:r>
            <a:r>
              <a:rPr lang="en-US" sz="1600" b="1" dirty="0">
                <a:solidFill>
                  <a:srgbClr val="294179"/>
                </a:solidFill>
              </a:rPr>
              <a:t>za </a:t>
            </a:r>
            <a:r>
              <a:rPr lang="en-US" sz="1600" b="1" dirty="0" err="1">
                <a:solidFill>
                  <a:srgbClr val="294179"/>
                </a:solidFill>
              </a:rPr>
              <a:t>unapređenje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novinarskog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rada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kriteriji</a:t>
            </a:r>
            <a:r>
              <a:rPr lang="en-US" sz="1600" dirty="0">
                <a:solidFill>
                  <a:srgbClr val="294179"/>
                </a:solidFill>
              </a:rPr>
              <a:t> za </a:t>
            </a:r>
            <a:r>
              <a:rPr lang="en-US" sz="1600" dirty="0" err="1">
                <a:solidFill>
                  <a:srgbClr val="294179"/>
                </a:solidFill>
              </a:rPr>
              <a:t>ulazak</a:t>
            </a:r>
            <a:r>
              <a:rPr lang="en-US" sz="1600" dirty="0">
                <a:solidFill>
                  <a:srgbClr val="294179"/>
                </a:solidFill>
              </a:rPr>
              <a:t> u </a:t>
            </a:r>
            <a:r>
              <a:rPr lang="en-US" sz="1600" dirty="0" err="1">
                <a:solidFill>
                  <a:srgbClr val="294179"/>
                </a:solidFill>
              </a:rPr>
              <a:t>novinarsku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profesiju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trebali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biti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oštriji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kao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i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unapređenje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samog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sistema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obrazovanja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novinara</a:t>
            </a:r>
            <a:r>
              <a:rPr lang="en-US" sz="1600" dirty="0">
                <a:solidFill>
                  <a:srgbClr val="294179"/>
                </a:solidFill>
              </a:rPr>
              <a:t>. </a:t>
            </a:r>
            <a:r>
              <a:rPr lang="en-US" sz="1600" dirty="0" err="1">
                <a:solidFill>
                  <a:srgbClr val="294179"/>
                </a:solidFill>
              </a:rPr>
              <a:t>Također</a:t>
            </a:r>
            <a:r>
              <a:rPr lang="en-US" sz="1600" dirty="0">
                <a:solidFill>
                  <a:srgbClr val="294179"/>
                </a:solidFill>
              </a:rPr>
              <a:t>, </a:t>
            </a:r>
            <a:r>
              <a:rPr lang="en-US" sz="1600" dirty="0" err="1">
                <a:solidFill>
                  <a:srgbClr val="294179"/>
                </a:solidFill>
              </a:rPr>
              <a:t>trećina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smatra</a:t>
            </a:r>
            <a:r>
              <a:rPr lang="en-US" sz="1600" dirty="0">
                <a:solidFill>
                  <a:srgbClr val="294179"/>
                </a:solidFill>
              </a:rPr>
              <a:t> da </a:t>
            </a:r>
            <a:r>
              <a:rPr lang="en-US" sz="1600" b="1" dirty="0">
                <a:solidFill>
                  <a:srgbClr val="294179"/>
                </a:solidFill>
              </a:rPr>
              <a:t>je </a:t>
            </a:r>
            <a:r>
              <a:rPr lang="en-US" sz="1600" b="1" dirty="0" err="1">
                <a:solidFill>
                  <a:srgbClr val="294179"/>
                </a:solidFill>
              </a:rPr>
              <a:t>potrebno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osigurati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bolju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primjenu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zakona</a:t>
            </a:r>
            <a:r>
              <a:rPr lang="en-US" sz="1600" b="1" dirty="0">
                <a:solidFill>
                  <a:srgbClr val="294179"/>
                </a:solidFill>
              </a:rPr>
              <a:t> o </a:t>
            </a:r>
            <a:r>
              <a:rPr lang="en-US" sz="1600" b="1" dirty="0" err="1">
                <a:solidFill>
                  <a:srgbClr val="294179"/>
                </a:solidFill>
              </a:rPr>
              <a:t>zaštiti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prava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novinara</a:t>
            </a:r>
            <a:r>
              <a:rPr lang="en-US" sz="1600" b="1" dirty="0">
                <a:solidFill>
                  <a:srgbClr val="294179"/>
                </a:solidFill>
              </a:rPr>
              <a:t>.</a:t>
            </a:r>
          </a:p>
          <a:p>
            <a:pPr algn="just"/>
            <a:r>
              <a:rPr lang="en-US" sz="1600" dirty="0" err="1">
                <a:solidFill>
                  <a:srgbClr val="294179"/>
                </a:solidFill>
              </a:rPr>
              <a:t>Gotovo</a:t>
            </a:r>
            <a:r>
              <a:rPr lang="en-US" sz="1600" dirty="0">
                <a:solidFill>
                  <a:srgbClr val="294179"/>
                </a:solidFill>
              </a:rPr>
              <a:t> v</a:t>
            </a:r>
            <a:r>
              <a:rPr lang="bs-Latn-BA" sz="1600" dirty="0" err="1">
                <a:solidFill>
                  <a:srgbClr val="294179"/>
                </a:solidFill>
              </a:rPr>
              <a:t>ećina</a:t>
            </a:r>
            <a:r>
              <a:rPr lang="bs-Latn-BA" sz="1600" dirty="0">
                <a:solidFill>
                  <a:srgbClr val="294179"/>
                </a:solidFill>
              </a:rPr>
              <a:t> ispitanika se uglavnom </a:t>
            </a:r>
            <a:r>
              <a:rPr lang="en-US" sz="1600" b="1" dirty="0" err="1">
                <a:solidFill>
                  <a:srgbClr val="294179"/>
                </a:solidFill>
              </a:rPr>
              <a:t>najviše</a:t>
            </a:r>
            <a:r>
              <a:rPr lang="bs-Latn-BA" sz="1600" b="1" dirty="0">
                <a:solidFill>
                  <a:srgbClr val="294179"/>
                </a:solidFill>
              </a:rPr>
              <a:t> informira putem televizije i interneta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te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generalno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smatra</a:t>
            </a:r>
            <a:r>
              <a:rPr lang="en-US" sz="1600" b="1" dirty="0">
                <a:solidFill>
                  <a:srgbClr val="294179"/>
                </a:solidFill>
              </a:rPr>
              <a:t> internet </a:t>
            </a:r>
            <a:r>
              <a:rPr lang="en-US" sz="1600" b="1" dirty="0" err="1">
                <a:solidFill>
                  <a:srgbClr val="294179"/>
                </a:solidFill>
              </a:rPr>
              <a:t>jako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važnim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ili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b="1" dirty="0" err="1">
                <a:solidFill>
                  <a:srgbClr val="294179"/>
                </a:solidFill>
              </a:rPr>
              <a:t>važnim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bs-Latn-BA" sz="1600" b="1" dirty="0">
                <a:solidFill>
                  <a:srgbClr val="294179"/>
                </a:solidFill>
              </a:rPr>
              <a:t>medijem</a:t>
            </a:r>
            <a:r>
              <a:rPr lang="en-US" sz="1600" b="1" dirty="0">
                <a:solidFill>
                  <a:srgbClr val="294179"/>
                </a:solidFill>
              </a:rPr>
              <a:t> </a:t>
            </a:r>
            <a:r>
              <a:rPr lang="en-US" sz="1600" dirty="0">
                <a:solidFill>
                  <a:srgbClr val="294179"/>
                </a:solidFill>
              </a:rPr>
              <a:t>za </a:t>
            </a:r>
            <a:r>
              <a:rPr lang="bs-Latn-BA" sz="1600" dirty="0">
                <a:solidFill>
                  <a:srgbClr val="294179"/>
                </a:solidFill>
              </a:rPr>
              <a:t>informisanje</a:t>
            </a:r>
            <a:r>
              <a:rPr lang="en-US" sz="1600" dirty="0">
                <a:solidFill>
                  <a:srgbClr val="294179"/>
                </a:solidFill>
              </a:rPr>
              <a:t> </a:t>
            </a:r>
            <a:r>
              <a:rPr lang="en-US" sz="1600" dirty="0" err="1">
                <a:solidFill>
                  <a:srgbClr val="294179"/>
                </a:solidFill>
              </a:rPr>
              <a:t>javnosti</a:t>
            </a:r>
            <a:r>
              <a:rPr lang="en-US" sz="1600" dirty="0">
                <a:solidFill>
                  <a:srgbClr val="294179"/>
                </a:solidFill>
              </a:rPr>
              <a:t>.</a:t>
            </a:r>
            <a:endParaRPr lang="hr-HR" sz="1600" dirty="0">
              <a:solidFill>
                <a:srgbClr val="294179"/>
              </a:solidFill>
            </a:endParaRPr>
          </a:p>
          <a:p>
            <a:pPr algn="just"/>
            <a:r>
              <a:rPr lang="hr-HR" sz="1600" dirty="0">
                <a:solidFill>
                  <a:srgbClr val="294179"/>
                </a:solidFill>
              </a:rPr>
              <a:t>Većina građana smatra kako treba </a:t>
            </a:r>
            <a:r>
              <a:rPr lang="hr-HR" sz="1600" b="1">
                <a:solidFill>
                  <a:srgbClr val="294179"/>
                </a:solidFill>
              </a:rPr>
              <a:t>ukinuti pretplatu </a:t>
            </a:r>
            <a:r>
              <a:rPr lang="hr-HR" sz="1600" dirty="0">
                <a:solidFill>
                  <a:srgbClr val="294179"/>
                </a:solidFill>
              </a:rPr>
              <a:t>javnim RTV servisima te osigurati njihovo financiranje iz proračuna. </a:t>
            </a:r>
            <a:endParaRPr lang="en-US" sz="1600" dirty="0">
              <a:solidFill>
                <a:srgbClr val="294179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B1EC3-F8E1-46EF-B27A-774A36BD48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322A52-A8EB-46F2-99B3-D5EAA0546D33}"/>
              </a:ext>
            </a:extLst>
          </p:cNvPr>
          <p:cNvSpPr txBox="1">
            <a:spLocks/>
          </p:cNvSpPr>
          <p:nvPr/>
        </p:nvSpPr>
        <p:spPr>
          <a:xfrm>
            <a:off x="275779" y="418877"/>
            <a:ext cx="8229600" cy="462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Glavni </a:t>
            </a:r>
            <a:r>
              <a:rPr lang="en-US" dirty="0" err="1"/>
              <a:t>zaključci</a:t>
            </a:r>
            <a:r>
              <a:rPr lang="en-US" dirty="0"/>
              <a:t> (</a:t>
            </a:r>
            <a:r>
              <a:rPr lang="hr-HR" dirty="0"/>
              <a:t>3</a:t>
            </a:r>
            <a:r>
              <a:rPr lang="en-US" dirty="0"/>
              <a:t>/</a:t>
            </a:r>
            <a:r>
              <a:rPr lang="hr-HR" dirty="0"/>
              <a:t>3</a:t>
            </a:r>
            <a:r>
              <a:rPr lang="en-US" dirty="0"/>
              <a:t>)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24999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1992" y="3514133"/>
            <a:ext cx="8297540" cy="762000"/>
          </a:xfrm>
        </p:spPr>
        <p:txBody>
          <a:bodyPr/>
          <a:lstStyle/>
          <a:p>
            <a:r>
              <a:rPr lang="en-US" dirty="0" err="1"/>
              <a:t>Medijske</a:t>
            </a:r>
            <a:r>
              <a:rPr lang="en-US" dirty="0"/>
              <a:t> </a:t>
            </a:r>
            <a:r>
              <a:rPr lang="en-US" dirty="0" err="1"/>
              <a:t>slobode</a:t>
            </a:r>
            <a:r>
              <a:rPr lang="en-US" dirty="0"/>
              <a:t> u </a:t>
            </a:r>
            <a:r>
              <a:rPr lang="en-US" dirty="0" err="1"/>
              <a:t>BiH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82271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1078136"/>
            <a:ext cx="820132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01328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5780" y="4666524"/>
            <a:ext cx="7157486" cy="281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i="1" dirty="0">
                <a:solidFill>
                  <a:schemeClr val="accent2"/>
                </a:solidFill>
              </a:rPr>
              <a:t>Koliko imate </a:t>
            </a:r>
            <a:r>
              <a:rPr lang="sl-SI" i="1" dirty="0" err="1">
                <a:solidFill>
                  <a:schemeClr val="accent2"/>
                </a:solidFill>
              </a:rPr>
              <a:t>povjerenja</a:t>
            </a:r>
            <a:r>
              <a:rPr lang="sl-SI" i="1" dirty="0">
                <a:solidFill>
                  <a:schemeClr val="accent2"/>
                </a:solidFill>
              </a:rPr>
              <a:t> u rad </a:t>
            </a:r>
            <a:r>
              <a:rPr lang="sl-SI" i="1" dirty="0" err="1">
                <a:solidFill>
                  <a:schemeClr val="accent2"/>
                </a:solidFill>
              </a:rPr>
              <a:t>sljedećih</a:t>
            </a:r>
            <a:r>
              <a:rPr lang="sl-SI" i="1" dirty="0">
                <a:solidFill>
                  <a:schemeClr val="accent2"/>
                </a:solidFill>
              </a:rPr>
              <a:t> institucija?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779" y="565937"/>
            <a:ext cx="4383128" cy="237784"/>
          </a:xfrm>
          <a:prstGeom prst="rect">
            <a:avLst/>
          </a:prstGeom>
        </p:spPr>
        <p:txBody>
          <a:bodyPr lIns="0" tIns="0" rIns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err="1"/>
              <a:t>Povjerenje</a:t>
            </a:r>
            <a:r>
              <a:rPr lang="sl-SI" dirty="0"/>
              <a:t> u rad institucija 2020.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7920" y="805508"/>
            <a:ext cx="2259330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Osnova: </a:t>
            </a:r>
            <a:r>
              <a:rPr lang="sl-SI" sz="1400" dirty="0" err="1"/>
              <a:t>svi</a:t>
            </a:r>
            <a:r>
              <a:rPr lang="sl-SI" sz="1400" dirty="0"/>
              <a:t> </a:t>
            </a:r>
            <a:r>
              <a:rPr lang="sl-SI" sz="1400" dirty="0" err="1"/>
              <a:t>ispitanici</a:t>
            </a:r>
            <a:r>
              <a:rPr lang="sl-SI" sz="1400" dirty="0"/>
              <a:t> </a:t>
            </a:r>
            <a:r>
              <a:rPr lang="sl-SI" sz="1400" i="1" dirty="0"/>
              <a:t>(n=501)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5780" y="805508"/>
            <a:ext cx="5313859" cy="212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Prikazani </a:t>
            </a:r>
            <a:r>
              <a:rPr lang="sl-SI" dirty="0" err="1"/>
              <a:t>razultati</a:t>
            </a:r>
            <a:r>
              <a:rPr lang="sl-SI" dirty="0"/>
              <a:t> „</a:t>
            </a:r>
            <a:r>
              <a:rPr lang="sl-SI" i="1" dirty="0"/>
              <a:t>u </a:t>
            </a:r>
            <a:r>
              <a:rPr lang="sl-SI" i="1" dirty="0" err="1"/>
              <a:t>potpunosti</a:t>
            </a:r>
            <a:r>
              <a:rPr lang="sl-SI" i="1" dirty="0"/>
              <a:t> </a:t>
            </a:r>
            <a:r>
              <a:rPr lang="sl-SI" i="1" dirty="0" err="1"/>
              <a:t>im</a:t>
            </a:r>
            <a:r>
              <a:rPr lang="sl-SI" i="1" dirty="0"/>
              <a:t> </a:t>
            </a:r>
            <a:r>
              <a:rPr lang="sl-SI" i="1" dirty="0" err="1"/>
              <a:t>vjerujem</a:t>
            </a:r>
            <a:r>
              <a:rPr lang="sl-SI" dirty="0"/>
              <a:t>“ i „</a:t>
            </a:r>
            <a:r>
              <a:rPr lang="sl-SI" i="1" dirty="0" err="1"/>
              <a:t>donekle</a:t>
            </a:r>
            <a:r>
              <a:rPr lang="sl-SI" i="1" dirty="0"/>
              <a:t> </a:t>
            </a:r>
            <a:r>
              <a:rPr lang="sl-SI" i="1" dirty="0" err="1"/>
              <a:t>im</a:t>
            </a:r>
            <a:r>
              <a:rPr lang="sl-SI" i="1" dirty="0"/>
              <a:t> </a:t>
            </a:r>
            <a:r>
              <a:rPr lang="sl-SI" i="1" dirty="0" err="1"/>
              <a:t>vjerujem</a:t>
            </a:r>
            <a:r>
              <a:rPr lang="sl-SI" dirty="0"/>
              <a:t>“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746" b="29217"/>
          <a:stretch/>
        </p:blipFill>
        <p:spPr>
          <a:xfrm>
            <a:off x="938784" y="1137767"/>
            <a:ext cx="7235796" cy="342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3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LICON_COLOURS">
      <a:dk1>
        <a:srgbClr val="294179"/>
      </a:dk1>
      <a:lt1>
        <a:srgbClr val="FFFFFF"/>
      </a:lt1>
      <a:dk2>
        <a:srgbClr val="294179"/>
      </a:dk2>
      <a:lt2>
        <a:srgbClr val="FFFFFF"/>
      </a:lt2>
      <a:accent1>
        <a:srgbClr val="294179"/>
      </a:accent1>
      <a:accent2>
        <a:srgbClr val="606162"/>
      </a:accent2>
      <a:accent3>
        <a:srgbClr val="808183"/>
      </a:accent3>
      <a:accent4>
        <a:srgbClr val="7E285B"/>
      </a:accent4>
      <a:accent5>
        <a:srgbClr val="B38F59"/>
      </a:accent5>
      <a:accent6>
        <a:srgbClr val="649C43"/>
      </a:accent6>
      <a:hlink>
        <a:srgbClr val="808183"/>
      </a:hlink>
      <a:folHlink>
        <a:srgbClr val="8081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9417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 anchor="t">
        <a:no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2621</Words>
  <Application>Microsoft Office PowerPoint</Application>
  <PresentationFormat>Bildschirmpräsentation (16:9)</PresentationFormat>
  <Paragraphs>437</Paragraphs>
  <Slides>39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6" baseType="lpstr">
      <vt:lpstr>Arial</vt:lpstr>
      <vt:lpstr>Calibri</vt:lpstr>
      <vt:lpstr>Futura Bk BT</vt:lpstr>
      <vt:lpstr>Futura Md BT</vt:lpstr>
      <vt:lpstr>Wingdings</vt:lpstr>
      <vt:lpstr>Office Theme</vt:lpstr>
      <vt:lpstr>CorelDRAW</vt:lpstr>
      <vt:lpstr>  Medijske slobode  u BiH 2020.  Usporedni izvještaj  2014. – 2020.</vt:lpstr>
      <vt:lpstr>PowerPoint-Präsentation</vt:lpstr>
      <vt:lpstr>PowerPoint-Präsentation</vt:lpstr>
      <vt:lpstr>PowerPoint-Präsentation</vt:lpstr>
      <vt:lpstr>Glavni zaključci (1/3)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Valicon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Matjaž Robinšak</dc:creator>
  <cp:lastModifiedBy>Fatima Camovic</cp:lastModifiedBy>
  <cp:revision>411</cp:revision>
  <dcterms:created xsi:type="dcterms:W3CDTF">2015-11-05T09:14:32Z</dcterms:created>
  <dcterms:modified xsi:type="dcterms:W3CDTF">2020-04-30T10:20:51Z</dcterms:modified>
</cp:coreProperties>
</file>