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5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7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8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9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0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6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5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6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67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68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9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70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71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12" r:id="rId6"/>
    <p:sldId id="313" r:id="rId7"/>
    <p:sldId id="314" r:id="rId8"/>
    <p:sldId id="316" r:id="rId9"/>
    <p:sldId id="318" r:id="rId10"/>
    <p:sldId id="32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1" r:id="rId21"/>
    <p:sldId id="275" r:id="rId22"/>
    <p:sldId id="272" r:id="rId23"/>
    <p:sldId id="331" r:id="rId24"/>
    <p:sldId id="273" r:id="rId25"/>
    <p:sldId id="277" r:id="rId26"/>
    <p:sldId id="278" r:id="rId27"/>
    <p:sldId id="279" r:id="rId28"/>
    <p:sldId id="280" r:id="rId29"/>
    <p:sldId id="281" r:id="rId30"/>
    <p:sldId id="282" r:id="rId31"/>
    <p:sldId id="329" r:id="rId32"/>
    <p:sldId id="283" r:id="rId33"/>
    <p:sldId id="330" r:id="rId34"/>
    <p:sldId id="286" r:id="rId35"/>
    <p:sldId id="287" r:id="rId36"/>
    <p:sldId id="293" r:id="rId37"/>
    <p:sldId id="294" r:id="rId38"/>
    <p:sldId id="295" r:id="rId39"/>
    <p:sldId id="296" r:id="rId40"/>
    <p:sldId id="327" r:id="rId41"/>
    <p:sldId id="299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djan" initials="S" lastIdx="3" clrIdx="0">
    <p:extLst>
      <p:ext uri="{19B8F6BF-5375-455C-9EA6-DF929625EA0E}">
        <p15:presenceInfo xmlns:p15="http://schemas.microsoft.com/office/powerpoint/2012/main" userId="Srd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2"/>
    <a:srgbClr val="F15A23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Mediji</c:v>
                </c:pt>
                <c:pt idx="1">
                  <c:v>Vjerske zajednice</c:v>
                </c:pt>
                <c:pt idx="2">
                  <c:v>NVO</c:v>
                </c:pt>
                <c:pt idx="3">
                  <c:v>Institucije vlasti općenito</c:v>
                </c:pt>
                <c:pt idx="4">
                  <c:v>Međunarodna zajednica</c:v>
                </c:pt>
                <c:pt idx="5">
                  <c:v>Političke stranke</c:v>
                </c:pt>
                <c:pt idx="6">
                  <c:v>Političari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70.5</c:v>
                </c:pt>
                <c:pt idx="1">
                  <c:v>52.2</c:v>
                </c:pt>
                <c:pt idx="2">
                  <c:v>34.5</c:v>
                </c:pt>
                <c:pt idx="3">
                  <c:v>54.2</c:v>
                </c:pt>
                <c:pt idx="4">
                  <c:v>32.9</c:v>
                </c:pt>
                <c:pt idx="5">
                  <c:v>13.7</c:v>
                </c:pt>
                <c:pt idx="6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C-49E3-863D-B8981702DB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867768"/>
        <c:axId val="-2132858552"/>
      </c:barChart>
      <c:catAx>
        <c:axId val="-2132867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858552"/>
        <c:crosses val="autoZero"/>
        <c:auto val="1"/>
        <c:lblAlgn val="ctr"/>
        <c:lblOffset val="100"/>
        <c:noMultiLvlLbl val="0"/>
      </c:catAx>
      <c:valAx>
        <c:axId val="-2132858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286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1.2</c:v>
                </c:pt>
                <c:pt idx="1">
                  <c:v>10.199999999999999</c:v>
                </c:pt>
                <c:pt idx="2">
                  <c:v>24.3</c:v>
                </c:pt>
                <c:pt idx="3">
                  <c:v>30</c:v>
                </c:pt>
                <c:pt idx="4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2-4262-8B63-78CF1E8CF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7471288"/>
        <c:axId val="-2147473544"/>
      </c:barChart>
      <c:catAx>
        <c:axId val="-2147471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473544"/>
        <c:crosses val="autoZero"/>
        <c:auto val="1"/>
        <c:lblAlgn val="ctr"/>
        <c:lblOffset val="100"/>
        <c:noMultiLvlLbl val="0"/>
      </c:catAx>
      <c:valAx>
        <c:axId val="-2147473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747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23.3</c:v>
                </c:pt>
                <c:pt idx="2">
                  <c:v>35.799999999999997</c:v>
                </c:pt>
                <c:pt idx="3">
                  <c:v>34.6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0-40AE-9D3D-3E2E8AEF4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911512"/>
        <c:axId val="-2147424952"/>
      </c:barChart>
      <c:catAx>
        <c:axId val="-2139911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424952"/>
        <c:crosses val="autoZero"/>
        <c:auto val="1"/>
        <c:lblAlgn val="ctr"/>
        <c:lblOffset val="100"/>
        <c:noMultiLvlLbl val="0"/>
      </c:catAx>
      <c:valAx>
        <c:axId val="-214742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91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</a:t>
            </a:r>
            <a:r>
              <a:rPr lang="x-none"/>
              <a:t>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118296"/>
        <c:axId val="-2139114712"/>
      </c:barChart>
      <c:catAx>
        <c:axId val="-2139118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114712"/>
        <c:crosses val="autoZero"/>
        <c:auto val="1"/>
        <c:lblAlgn val="ctr"/>
        <c:lblOffset val="100"/>
        <c:noMultiLvlLbl val="0"/>
      </c:catAx>
      <c:valAx>
        <c:axId val="-213911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11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24573911560899E-2"/>
          <c:y val="3.2299651890530703E-2"/>
          <c:w val="0.81725161400319701"/>
          <c:h val="0.882986381142836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zadovoljni (BiH)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972212850310999E-2"/>
                  <c:y val="3.527385846017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60-4980-BD90-6433D29EC27F}"/>
                </c:ext>
              </c:extLst>
            </c:dLbl>
            <c:spPr>
              <a:ln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61</c:v>
                </c:pt>
                <c:pt idx="1">
                  <c:v>44</c:v>
                </c:pt>
                <c:pt idx="2">
                  <c:v>54</c:v>
                </c:pt>
                <c:pt idx="3">
                  <c:v>41</c:v>
                </c:pt>
                <c:pt idx="4">
                  <c:v>40</c:v>
                </c:pt>
                <c:pt idx="5">
                  <c:v>25.8</c:v>
                </c:pt>
                <c:pt idx="6">
                  <c:v>37.4</c:v>
                </c:pt>
                <c:pt idx="7">
                  <c:v>9.9</c:v>
                </c:pt>
                <c:pt idx="8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43-44AD-A988-808BD530A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 (BiH)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38</c:v>
                </c:pt>
                <c:pt idx="1">
                  <c:v>48</c:v>
                </c:pt>
                <c:pt idx="2">
                  <c:v>36</c:v>
                </c:pt>
                <c:pt idx="3">
                  <c:v>30</c:v>
                </c:pt>
                <c:pt idx="4">
                  <c:v>34.4</c:v>
                </c:pt>
                <c:pt idx="5">
                  <c:v>52</c:v>
                </c:pt>
                <c:pt idx="6">
                  <c:v>48</c:v>
                </c:pt>
                <c:pt idx="7">
                  <c:v>68.400000000000006</c:v>
                </c:pt>
                <c:pt idx="8">
                  <c:v>78.599999999999994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43-44AD-A988-808BD530A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zadovoljni (FBiH)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7733863870221E-2"/>
                  <c:y val="-5.87897641002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60-4980-BD90-6433D29EC27F}"/>
                </c:ext>
              </c:extLst>
            </c:dLbl>
            <c:dLbl>
              <c:idx val="1"/>
              <c:layout>
                <c:manualLayout>
                  <c:x val="-1.52485330791112E-2"/>
                  <c:y val="-2.6455393845128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32-4A3A-AE77-5E12A3B8C3E4}"/>
                </c:ext>
              </c:extLst>
            </c:dLbl>
            <c:dLbl>
              <c:idx val="3"/>
              <c:layout>
                <c:manualLayout>
                  <c:x val="-1.06736663147203E-7"/>
                  <c:y val="1.7636929230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60-4980-BD90-6433D29EC2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52</c:v>
                </c:pt>
                <c:pt idx="1">
                  <c:v>34</c:v>
                </c:pt>
                <c:pt idx="2">
                  <c:v>45</c:v>
                </c:pt>
                <c:pt idx="3">
                  <c:v>29</c:v>
                </c:pt>
                <c:pt idx="4">
                  <c:v>35</c:v>
                </c:pt>
                <c:pt idx="5">
                  <c:v>16.3</c:v>
                </c:pt>
                <c:pt idx="6">
                  <c:v>42</c:v>
                </c:pt>
                <c:pt idx="7">
                  <c:v>11.8</c:v>
                </c:pt>
                <c:pt idx="8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D43-44AD-A988-808BD530AF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nezadovoljni (FBiH)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4.4092323075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60-4980-BD90-6433D29EC2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48</c:v>
                </c:pt>
                <c:pt idx="1">
                  <c:v>54</c:v>
                </c:pt>
                <c:pt idx="2">
                  <c:v>40</c:v>
                </c:pt>
                <c:pt idx="3">
                  <c:v>29</c:v>
                </c:pt>
                <c:pt idx="4">
                  <c:v>35.299999999999997</c:v>
                </c:pt>
                <c:pt idx="5">
                  <c:v>59.9</c:v>
                </c:pt>
                <c:pt idx="6">
                  <c:v>38.9</c:v>
                </c:pt>
                <c:pt idx="7">
                  <c:v>55.6</c:v>
                </c:pt>
                <c:pt idx="8">
                  <c:v>82.6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D43-44AD-A988-808BD530AF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zadovoljni (RS)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6.466874051031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43-44AD-A988-808BD530AF3B}"/>
                </c:ext>
              </c:extLst>
            </c:dLbl>
            <c:dLbl>
              <c:idx val="1"/>
              <c:layout>
                <c:manualLayout>
                  <c:x val="-1.5248533079111099E-2"/>
                  <c:y val="4.7031811280228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43-44AD-A988-808BD530AF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75</c:v>
                </c:pt>
                <c:pt idx="1">
                  <c:v>60</c:v>
                </c:pt>
                <c:pt idx="2">
                  <c:v>69</c:v>
                </c:pt>
                <c:pt idx="3">
                  <c:v>62</c:v>
                </c:pt>
                <c:pt idx="4">
                  <c:v>53.2</c:v>
                </c:pt>
                <c:pt idx="5">
                  <c:v>45.1</c:v>
                </c:pt>
                <c:pt idx="6">
                  <c:v>28.6</c:v>
                </c:pt>
                <c:pt idx="7">
                  <c:v>6</c:v>
                </c:pt>
                <c:pt idx="8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D43-44AD-A988-808BD530AF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nezadovoljni (RS)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1.4697441025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60-4980-BD90-6433D29EC2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24</c:v>
                </c:pt>
                <c:pt idx="1">
                  <c:v>39</c:v>
                </c:pt>
                <c:pt idx="2">
                  <c:v>29</c:v>
                </c:pt>
                <c:pt idx="3">
                  <c:v>34</c:v>
                </c:pt>
                <c:pt idx="4">
                  <c:v>30</c:v>
                </c:pt>
                <c:pt idx="5">
                  <c:v>35.200000000000003</c:v>
                </c:pt>
                <c:pt idx="6">
                  <c:v>65.8</c:v>
                </c:pt>
                <c:pt idx="7">
                  <c:v>93.4</c:v>
                </c:pt>
                <c:pt idx="8">
                  <c:v>73.2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D43-44AD-A988-808BD530A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242200"/>
        <c:axId val="-2139239448"/>
      </c:lineChart>
      <c:catAx>
        <c:axId val="-213924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239448"/>
        <c:crosses val="autoZero"/>
        <c:auto val="1"/>
        <c:lblAlgn val="ctr"/>
        <c:lblOffset val="100"/>
        <c:noMultiLvlLbl val="0"/>
      </c:catAx>
      <c:valAx>
        <c:axId val="-21392394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-21392422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660728543692997"/>
          <c:y val="0.24884827611746799"/>
          <c:w val="0.16339269506741999"/>
          <c:h val="0.502303149606298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</a:t>
            </a:r>
            <a:r>
              <a:rPr lang="x-none"/>
              <a:t>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3946760"/>
        <c:axId val="-2133943144"/>
      </c:barChart>
      <c:catAx>
        <c:axId val="-2133946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943144"/>
        <c:crosses val="autoZero"/>
        <c:auto val="1"/>
        <c:lblAlgn val="ctr"/>
        <c:lblOffset val="100"/>
        <c:noMultiLvlLbl val="0"/>
      </c:catAx>
      <c:valAx>
        <c:axId val="-2133943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394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75084341416798E-2"/>
          <c:y val="3.3188881364613301E-2"/>
          <c:w val="0.72082488113755605"/>
          <c:h val="0.8919239415780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zadovoljstvo medijima u FBIH (BiH)</c:v>
                </c:pt>
              </c:strCache>
            </c:strRef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8.6347390376377595E-17"/>
                  <c:y val="4.782873650308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22-4EBC-AB05-A7ED3E8B9A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69</c:v>
                </c:pt>
                <c:pt idx="1">
                  <c:v>53</c:v>
                </c:pt>
                <c:pt idx="2">
                  <c:v>65</c:v>
                </c:pt>
                <c:pt idx="3">
                  <c:v>62</c:v>
                </c:pt>
                <c:pt idx="4">
                  <c:v>61</c:v>
                </c:pt>
                <c:pt idx="5">
                  <c:v>53.2</c:v>
                </c:pt>
                <c:pt idx="6">
                  <c:v>52.7</c:v>
                </c:pt>
                <c:pt idx="7">
                  <c:v>55.6</c:v>
                </c:pt>
                <c:pt idx="8">
                  <c:v>56.4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B2-4FAA-BF90-5CF54821E8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zadovoljstvo medijima u RS (BiH)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B22-4EBC-AB05-A7ED3E8B9A9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ACA2-426E-BF14-FAE84CF4A3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61</c:v>
                </c:pt>
                <c:pt idx="1">
                  <c:v>44</c:v>
                </c:pt>
                <c:pt idx="2">
                  <c:v>54</c:v>
                </c:pt>
                <c:pt idx="3">
                  <c:v>41</c:v>
                </c:pt>
                <c:pt idx="4">
                  <c:v>40</c:v>
                </c:pt>
                <c:pt idx="5">
                  <c:v>25.8</c:v>
                </c:pt>
                <c:pt idx="6">
                  <c:v>37.4</c:v>
                </c:pt>
                <c:pt idx="7">
                  <c:v>9.9</c:v>
                </c:pt>
                <c:pt idx="8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B2-4FAA-BF90-5CF54821E8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zadovoljstvo medijima u FBiH (FBiH)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70</c:v>
                </c:pt>
                <c:pt idx="1">
                  <c:v>64</c:v>
                </c:pt>
                <c:pt idx="2">
                  <c:v>73</c:v>
                </c:pt>
                <c:pt idx="3">
                  <c:v>68</c:v>
                </c:pt>
                <c:pt idx="4">
                  <c:v>64</c:v>
                </c:pt>
                <c:pt idx="5">
                  <c:v>59.9</c:v>
                </c:pt>
                <c:pt idx="6">
                  <c:v>69</c:v>
                </c:pt>
                <c:pt idx="7">
                  <c:v>80.7</c:v>
                </c:pt>
                <c:pt idx="8">
                  <c:v>70.3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B2-4FAA-BF90-5CF54821E8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zadovoljstvo medijima u FBIH (RS)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B22-4EBC-AB05-A7ED3E8B9A9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52</c:v>
                </c:pt>
                <c:pt idx="1">
                  <c:v>34</c:v>
                </c:pt>
                <c:pt idx="2">
                  <c:v>45</c:v>
                </c:pt>
                <c:pt idx="3">
                  <c:v>29</c:v>
                </c:pt>
                <c:pt idx="4">
                  <c:v>56</c:v>
                </c:pt>
                <c:pt idx="5">
                  <c:v>16.3</c:v>
                </c:pt>
                <c:pt idx="6">
                  <c:v>23</c:v>
                </c:pt>
                <c:pt idx="7">
                  <c:v>11.8</c:v>
                </c:pt>
                <c:pt idx="8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3B2-4FAA-BF90-5CF54821E8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zadovoljstvo medijima u RS (FBiH)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CB22-4EBC-AB05-A7ED3E8B9A93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69</c:v>
                </c:pt>
                <c:pt idx="1">
                  <c:v>35</c:v>
                </c:pt>
                <c:pt idx="2">
                  <c:v>51</c:v>
                </c:pt>
                <c:pt idx="3">
                  <c:v>53</c:v>
                </c:pt>
                <c:pt idx="4">
                  <c:v>55.7</c:v>
                </c:pt>
                <c:pt idx="5">
                  <c:v>40.700000000000003</c:v>
                </c:pt>
                <c:pt idx="6">
                  <c:v>42</c:v>
                </c:pt>
                <c:pt idx="7">
                  <c:v>4.2</c:v>
                </c:pt>
                <c:pt idx="8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3B2-4FAA-BF90-5CF54821E8F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zadovoljstvo medijima u RS (RS)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CB22-4EBC-AB05-A7ED3E8B9A93}"/>
              </c:ext>
            </c:extLst>
          </c:dPt>
          <c:dLbls>
            <c:dLbl>
              <c:idx val="3"/>
              <c:layout>
                <c:manualLayout>
                  <c:x val="-1.1774780163927199E-3"/>
                  <c:y val="8.9676968490546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A2-426E-BF14-FAE84CF4A3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75</c:v>
                </c:pt>
                <c:pt idx="1">
                  <c:v>60</c:v>
                </c:pt>
                <c:pt idx="2">
                  <c:v>69</c:v>
                </c:pt>
                <c:pt idx="3">
                  <c:v>62</c:v>
                </c:pt>
                <c:pt idx="4">
                  <c:v>53.2</c:v>
                </c:pt>
                <c:pt idx="5">
                  <c:v>45.1</c:v>
                </c:pt>
                <c:pt idx="6">
                  <c:v>28.6</c:v>
                </c:pt>
                <c:pt idx="7">
                  <c:v>6</c:v>
                </c:pt>
                <c:pt idx="8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3B2-4FAA-BF90-5CF54821E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521112"/>
        <c:axId val="-2139518136"/>
      </c:lineChart>
      <c:catAx>
        <c:axId val="-213952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9518136"/>
        <c:crosses val="autoZero"/>
        <c:auto val="1"/>
        <c:lblAlgn val="ctr"/>
        <c:lblOffset val="100"/>
        <c:noMultiLvlLbl val="0"/>
      </c:catAx>
      <c:valAx>
        <c:axId val="-213951813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-21395211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58717997094011"/>
          <c:y val="0.33783354058436599"/>
          <c:w val="0.23180514180655101"/>
          <c:h val="0.39009751979006102"/>
        </c:manualLayout>
      </c:layout>
      <c:overlay val="0"/>
      <c:spPr>
        <a:ln>
          <a:noFill/>
          <a:prstDash val="solid"/>
        </a:ln>
      </c:sp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Djelimično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12.2</c:v>
                </c:pt>
                <c:pt idx="1">
                  <c:v>68.900000000000006</c:v>
                </c:pt>
                <c:pt idx="2">
                  <c:v>9.4</c:v>
                </c:pt>
                <c:pt idx="3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F-4CBC-A5B6-7C6486ABC3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133784"/>
        <c:axId val="-2139603576"/>
      </c:barChart>
      <c:catAx>
        <c:axId val="-2139133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603576"/>
        <c:crosses val="autoZero"/>
        <c:auto val="1"/>
        <c:lblAlgn val="ctr"/>
        <c:lblOffset val="100"/>
        <c:noMultiLvlLbl val="0"/>
      </c:catAx>
      <c:valAx>
        <c:axId val="-2139603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13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Djelimično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</c:v>
                </c:pt>
                <c:pt idx="1">
                  <c:v>82.6</c:v>
                </c:pt>
                <c:pt idx="2">
                  <c:v>2.7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E-41C9-AE0A-9B7711EFB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5531656"/>
        <c:axId val="-2145677992"/>
      </c:barChart>
      <c:catAx>
        <c:axId val="-2145531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677992"/>
        <c:crosses val="autoZero"/>
        <c:auto val="1"/>
        <c:lblAlgn val="ctr"/>
        <c:lblOffset val="100"/>
        <c:noMultiLvlLbl val="0"/>
      </c:catAx>
      <c:valAx>
        <c:axId val="-2145677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553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prisutna</c:v>
                </c:pt>
                <c:pt idx="1">
                  <c:v>Djelimično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39.6</c:v>
                </c:pt>
                <c:pt idx="2">
                  <c:v>23.9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4-4A71-AB4B-31F66718A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473096"/>
        <c:axId val="-2145551624"/>
      </c:barChart>
      <c:catAx>
        <c:axId val="-2139473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551624"/>
        <c:crosses val="autoZero"/>
        <c:auto val="1"/>
        <c:lblAlgn val="ctr"/>
        <c:lblOffset val="100"/>
        <c:noMultiLvlLbl val="0"/>
      </c:catAx>
      <c:valAx>
        <c:axId val="-2145551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47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</a:t>
            </a:r>
            <a:r>
              <a:rPr lang="x-none"/>
              <a:t>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436056"/>
        <c:axId val="-2139432472"/>
      </c:barChart>
      <c:catAx>
        <c:axId val="-2139436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432472"/>
        <c:crosses val="autoZero"/>
        <c:auto val="1"/>
        <c:lblAlgn val="ctr"/>
        <c:lblOffset val="100"/>
        <c:noMultiLvlLbl val="0"/>
      </c:catAx>
      <c:valAx>
        <c:axId val="-2139432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43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834028025244097"/>
          <c:y val="0.162577281812534"/>
          <c:w val="0.49653636467291401"/>
          <c:h val="0.8031828158336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Mediji</c:v>
                </c:pt>
                <c:pt idx="1">
                  <c:v>Vjerske zajednice</c:v>
                </c:pt>
                <c:pt idx="2">
                  <c:v>NVO</c:v>
                </c:pt>
                <c:pt idx="3">
                  <c:v>Međunarodna zajednica</c:v>
                </c:pt>
                <c:pt idx="4">
                  <c:v>Institucije vlasti općenito</c:v>
                </c:pt>
                <c:pt idx="5">
                  <c:v>Političke stranke</c:v>
                </c:pt>
                <c:pt idx="6">
                  <c:v>Političari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85.3</c:v>
                </c:pt>
                <c:pt idx="1">
                  <c:v>45</c:v>
                </c:pt>
                <c:pt idx="2">
                  <c:v>35.4</c:v>
                </c:pt>
                <c:pt idx="3">
                  <c:v>36.299999999999997</c:v>
                </c:pt>
                <c:pt idx="4">
                  <c:v>57.4</c:v>
                </c:pt>
                <c:pt idx="5">
                  <c:v>6</c:v>
                </c:pt>
                <c:pt idx="6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9-45A7-A003-C02DAA1E4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6458632"/>
        <c:axId val="-2146463688"/>
      </c:barChart>
      <c:catAx>
        <c:axId val="-2146458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463688"/>
        <c:crosses val="autoZero"/>
        <c:auto val="1"/>
        <c:lblAlgn val="ctr"/>
        <c:lblOffset val="100"/>
        <c:noMultiLvlLbl val="0"/>
      </c:catAx>
      <c:valAx>
        <c:axId val="-2146463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45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71810919394499E-2"/>
          <c:y val="3.1081643485820799E-2"/>
          <c:w val="0.78939507671037501"/>
          <c:h val="0.912783500246003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 prisutna (BiH)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371492436262996E-3"/>
                  <c:y val="2.239588017557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D7-487D-AC7B-E4D7EBDC529F}"/>
                </c:ext>
              </c:extLst>
            </c:dLbl>
            <c:dLbl>
              <c:idx val="1"/>
              <c:layout>
                <c:manualLayout>
                  <c:x val="1.35668686385273E-2"/>
                  <c:y val="1.679707545722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8-44F0-B3C9-8593A0D943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84</c:v>
                </c:pt>
                <c:pt idx="1">
                  <c:v>80</c:v>
                </c:pt>
                <c:pt idx="2">
                  <c:v>71</c:v>
                </c:pt>
                <c:pt idx="3">
                  <c:v>74.599999999999994</c:v>
                </c:pt>
                <c:pt idx="4">
                  <c:v>80.400000000000006</c:v>
                </c:pt>
                <c:pt idx="5">
                  <c:v>84.2</c:v>
                </c:pt>
                <c:pt idx="6">
                  <c:v>66.5</c:v>
                </c:pt>
                <c:pt idx="7">
                  <c:v>67.2</c:v>
                </c:pt>
                <c:pt idx="8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60-477F-A5F8-44AB67FD0B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 (FBiH)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581728335977899E-2"/>
                  <c:y val="-1.119805030481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7-487D-AC7B-E4D7EBDC529F}"/>
                </c:ext>
              </c:extLst>
            </c:dLbl>
            <c:dLbl>
              <c:idx val="1"/>
              <c:layout>
                <c:manualLayout>
                  <c:x val="1.50742984872526E-3"/>
                  <c:y val="-3.639366349065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8-44F0-B3C9-8593A0D943C8}"/>
                </c:ext>
              </c:extLst>
            </c:dLbl>
            <c:dLbl>
              <c:idx val="3"/>
              <c:layout>
                <c:manualLayout>
                  <c:x val="0"/>
                  <c:y val="3.359415091444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D7-487D-AC7B-E4D7EBDC52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87</c:v>
                </c:pt>
                <c:pt idx="1">
                  <c:v>81</c:v>
                </c:pt>
                <c:pt idx="2">
                  <c:v>77</c:v>
                </c:pt>
                <c:pt idx="3">
                  <c:v>73.3</c:v>
                </c:pt>
                <c:pt idx="4">
                  <c:v>84.2</c:v>
                </c:pt>
                <c:pt idx="5">
                  <c:v>94</c:v>
                </c:pt>
                <c:pt idx="6">
                  <c:v>77.3</c:v>
                </c:pt>
                <c:pt idx="7">
                  <c:v>91.5</c:v>
                </c:pt>
                <c:pt idx="8">
                  <c:v>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60-477F-A5F8-44AB67FD0B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nije prisutna (RS)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371492436262996E-3"/>
                  <c:y val="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78-44F0-B3C9-8593A0D943C8}"/>
                </c:ext>
              </c:extLst>
            </c:dLbl>
            <c:dLbl>
              <c:idx val="1"/>
              <c:layout>
                <c:manualLayout>
                  <c:x val="-2.11040178821537E-2"/>
                  <c:y val="4.199246820899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D-4E4D-BE4D-BBD5A76977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79</c:v>
                </c:pt>
                <c:pt idx="1">
                  <c:v>79</c:v>
                </c:pt>
                <c:pt idx="2">
                  <c:v>62</c:v>
                </c:pt>
                <c:pt idx="3">
                  <c:v>77</c:v>
                </c:pt>
                <c:pt idx="4">
                  <c:v>72.5</c:v>
                </c:pt>
                <c:pt idx="5">
                  <c:v>64.8</c:v>
                </c:pt>
                <c:pt idx="6">
                  <c:v>46.6</c:v>
                </c:pt>
                <c:pt idx="7">
                  <c:v>16.8</c:v>
                </c:pt>
                <c:pt idx="8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660-477F-A5F8-44AB67FD0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357496"/>
        <c:axId val="-2139354440"/>
      </c:lineChart>
      <c:catAx>
        <c:axId val="-213935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354440"/>
        <c:crosses val="autoZero"/>
        <c:auto val="1"/>
        <c:lblAlgn val="ctr"/>
        <c:lblOffset val="100"/>
        <c:noMultiLvlLbl val="0"/>
      </c:catAx>
      <c:valAx>
        <c:axId val="-213935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9357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</a:t>
            </a:r>
            <a:r>
              <a:rPr lang="x-none"/>
              <a:t>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2928536"/>
        <c:axId val="2062940744"/>
      </c:barChart>
      <c:catAx>
        <c:axId val="2062928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940744"/>
        <c:crosses val="autoZero"/>
        <c:auto val="1"/>
        <c:lblAlgn val="ctr"/>
        <c:lblOffset val="100"/>
        <c:noMultiLvlLbl val="0"/>
      </c:catAx>
      <c:valAx>
        <c:axId val="2062940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92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prisutna</c:v>
                </c:pt>
                <c:pt idx="1">
                  <c:v>Djelimično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37.799999999999997</c:v>
                </c:pt>
                <c:pt idx="1">
                  <c:v>31.1</c:v>
                </c:pt>
                <c:pt idx="2">
                  <c:v>5.2</c:v>
                </c:pt>
                <c:pt idx="3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0-4CA3-BCBD-6CD1C989F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311864"/>
        <c:axId val="-2139302488"/>
      </c:barChart>
      <c:catAx>
        <c:axId val="-2139311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302488"/>
        <c:crosses val="autoZero"/>
        <c:auto val="1"/>
        <c:lblAlgn val="ctr"/>
        <c:lblOffset val="100"/>
        <c:noMultiLvlLbl val="0"/>
      </c:catAx>
      <c:valAx>
        <c:axId val="-2139302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31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prisutna</c:v>
                </c:pt>
                <c:pt idx="1">
                  <c:v>Djelimično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44.1</c:v>
                </c:pt>
                <c:pt idx="1">
                  <c:v>19.2</c:v>
                </c:pt>
                <c:pt idx="2">
                  <c:v>0</c:v>
                </c:pt>
                <c:pt idx="3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E-4632-A831-C660BDA45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274872"/>
        <c:axId val="-2139271256"/>
      </c:barChart>
      <c:catAx>
        <c:axId val="-2139274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271256"/>
        <c:crosses val="autoZero"/>
        <c:auto val="1"/>
        <c:lblAlgn val="ctr"/>
        <c:lblOffset val="100"/>
        <c:noMultiLvlLbl val="0"/>
      </c:catAx>
      <c:valAx>
        <c:axId val="-213927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27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prisutna</c:v>
                </c:pt>
                <c:pt idx="1">
                  <c:v>Djelimično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24.5</c:v>
                </c:pt>
                <c:pt idx="1">
                  <c:v>56</c:v>
                </c:pt>
                <c:pt idx="2">
                  <c:v>16.399999999999999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9-44E2-9148-689C5AEE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608392"/>
        <c:axId val="-2139604776"/>
      </c:barChart>
      <c:catAx>
        <c:axId val="-2139608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604776"/>
        <c:crosses val="autoZero"/>
        <c:auto val="1"/>
        <c:lblAlgn val="ctr"/>
        <c:lblOffset val="100"/>
        <c:noMultiLvlLbl val="0"/>
      </c:catAx>
      <c:valAx>
        <c:axId val="-2139604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60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71810919394499E-2"/>
          <c:y val="3.1081643485820799E-2"/>
          <c:w val="0.84969227065938602"/>
          <c:h val="0.912783500246003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 prisutna (BiH)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371492436262996E-3"/>
                  <c:y val="2.239588017557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1-4BC8-9CA2-60FAA1EB71AD}"/>
                </c:ext>
              </c:extLst>
            </c:dLbl>
            <c:dLbl>
              <c:idx val="1"/>
              <c:layout>
                <c:manualLayout>
                  <c:x val="1.35668686385273E-2"/>
                  <c:y val="1.679707545722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5-4B04-BAAF-04400DB0B0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85</c:v>
                </c:pt>
                <c:pt idx="1">
                  <c:v>82</c:v>
                </c:pt>
                <c:pt idx="2">
                  <c:v>70</c:v>
                </c:pt>
                <c:pt idx="3">
                  <c:v>60</c:v>
                </c:pt>
                <c:pt idx="4">
                  <c:v>72.599999999999994</c:v>
                </c:pt>
                <c:pt idx="5">
                  <c:v>71.8</c:v>
                </c:pt>
                <c:pt idx="6">
                  <c:v>68.900000000000006</c:v>
                </c:pt>
                <c:pt idx="7">
                  <c:v>53.5</c:v>
                </c:pt>
                <c:pt idx="8">
                  <c:v>68.900000000000006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AA-48EC-9D09-698D469D45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 (FBiH)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581728335977899E-2"/>
                  <c:y val="-1.119805030481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C1-4BC8-9CA2-60FAA1EB71AD}"/>
                </c:ext>
              </c:extLst>
            </c:dLbl>
            <c:dLbl>
              <c:idx val="1"/>
              <c:layout>
                <c:manualLayout>
                  <c:x val="-1.35668686385273E-2"/>
                  <c:y val="-9.23839150147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5-4B04-BAAF-04400DB0B0AB}"/>
                </c:ext>
              </c:extLst>
            </c:dLbl>
            <c:dLbl>
              <c:idx val="2"/>
              <c:layout>
                <c:manualLayout>
                  <c:x val="-1.50742984872526E-3"/>
                  <c:y val="-2.79951257620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E-44B8-BCF0-6601BC3A4B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85</c:v>
                </c:pt>
                <c:pt idx="1">
                  <c:v>82</c:v>
                </c:pt>
                <c:pt idx="2">
                  <c:v>70</c:v>
                </c:pt>
                <c:pt idx="3">
                  <c:v>48</c:v>
                </c:pt>
                <c:pt idx="4">
                  <c:v>71.8</c:v>
                </c:pt>
                <c:pt idx="5">
                  <c:v>73.8</c:v>
                </c:pt>
                <c:pt idx="6">
                  <c:v>76</c:v>
                </c:pt>
                <c:pt idx="7">
                  <c:v>64</c:v>
                </c:pt>
                <c:pt idx="8">
                  <c:v>63.4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AA-48EC-9D09-698D469D45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nije prisutna (RS)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371492436262996E-3"/>
                  <c:y val="3.91931760668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65-4B04-BAAF-04400DB0B0AB}"/>
                </c:ext>
              </c:extLst>
            </c:dLbl>
            <c:dLbl>
              <c:idx val="1"/>
              <c:layout>
                <c:manualLayout>
                  <c:x val="-2.11040178821537E-2"/>
                  <c:y val="4.199246820899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5E-44B8-BCF0-6601BC3A4B0D}"/>
                </c:ext>
              </c:extLst>
            </c:dLbl>
            <c:dLbl>
              <c:idx val="2"/>
              <c:layout>
                <c:manualLayout>
                  <c:x val="-1.8089158184703202E-2"/>
                  <c:y val="4.4791980785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AD-489C-AC04-193B2B1A5A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89</c:v>
                </c:pt>
                <c:pt idx="1">
                  <c:v>89</c:v>
                </c:pt>
                <c:pt idx="2">
                  <c:v>68</c:v>
                </c:pt>
                <c:pt idx="3">
                  <c:v>84</c:v>
                </c:pt>
                <c:pt idx="4">
                  <c:v>75.099999999999994</c:v>
                </c:pt>
                <c:pt idx="5">
                  <c:v>67.5</c:v>
                </c:pt>
                <c:pt idx="6">
                  <c:v>56.2</c:v>
                </c:pt>
                <c:pt idx="7">
                  <c:v>29.9</c:v>
                </c:pt>
                <c:pt idx="8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AAA-48EC-9D09-698D469D4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9801400"/>
        <c:axId val="-2139798344"/>
      </c:lineChart>
      <c:catAx>
        <c:axId val="-213980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798344"/>
        <c:crosses val="autoZero"/>
        <c:auto val="1"/>
        <c:lblAlgn val="ctr"/>
        <c:lblOffset val="100"/>
        <c:noMultiLvlLbl val="0"/>
      </c:catAx>
      <c:valAx>
        <c:axId val="-2139798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9801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63262405928527"/>
          <c:y val="0.73886328432008419"/>
          <c:w val="0.165068325392983"/>
          <c:h val="0.16428444026462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</a:t>
            </a:r>
            <a:r>
              <a:rPr lang="x-none"/>
              <a:t>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2928536"/>
        <c:axId val="2062940744"/>
      </c:barChart>
      <c:catAx>
        <c:axId val="2062928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940744"/>
        <c:crosses val="autoZero"/>
        <c:auto val="1"/>
        <c:lblAlgn val="ctr"/>
        <c:lblOffset val="100"/>
        <c:noMultiLvlLbl val="0"/>
      </c:catAx>
      <c:valAx>
        <c:axId val="2062940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92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Politička zavisnost</c:v>
                </c:pt>
                <c:pt idx="1">
                  <c:v>Nedovoljna profesionalnost</c:v>
                </c:pt>
                <c:pt idx="2">
                  <c:v>Opšta politička klima u zemlji</c:v>
                </c:pt>
                <c:pt idx="3">
                  <c:v>Neadekvatan zakonski okvir</c:v>
                </c:pt>
                <c:pt idx="4">
                  <c:v>Finasijska zavisnost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66.900000000000006</c:v>
                </c:pt>
                <c:pt idx="1">
                  <c:v>21.9</c:v>
                </c:pt>
                <c:pt idx="2">
                  <c:v>54</c:v>
                </c:pt>
                <c:pt idx="3">
                  <c:v>11.2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0-4CA3-BCBD-6CD1C989F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311864"/>
        <c:axId val="-2139302488"/>
      </c:barChart>
      <c:catAx>
        <c:axId val="-2139311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302488"/>
        <c:crosses val="autoZero"/>
        <c:auto val="1"/>
        <c:lblAlgn val="ctr"/>
        <c:lblOffset val="100"/>
        <c:noMultiLvlLbl val="0"/>
      </c:catAx>
      <c:valAx>
        <c:axId val="-2139302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31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Politička zavisnost</c:v>
                </c:pt>
                <c:pt idx="1">
                  <c:v>Nedovoljna profesionalnost</c:v>
                </c:pt>
                <c:pt idx="2">
                  <c:v>Opšta politička klima u zemlji</c:v>
                </c:pt>
                <c:pt idx="3">
                  <c:v>Neadekvatan zakonski okvir</c:v>
                </c:pt>
                <c:pt idx="4">
                  <c:v>Finasijska zavisnost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72.099999999999994</c:v>
                </c:pt>
                <c:pt idx="1">
                  <c:v>27.6</c:v>
                </c:pt>
                <c:pt idx="2">
                  <c:v>48.3</c:v>
                </c:pt>
                <c:pt idx="3">
                  <c:v>4.2</c:v>
                </c:pt>
                <c:pt idx="4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E-4632-A831-C660BDA45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274872"/>
        <c:axId val="-2139271256"/>
      </c:barChart>
      <c:catAx>
        <c:axId val="-2139274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271256"/>
        <c:crosses val="autoZero"/>
        <c:auto val="1"/>
        <c:lblAlgn val="ctr"/>
        <c:lblOffset val="100"/>
        <c:noMultiLvlLbl val="0"/>
      </c:catAx>
      <c:valAx>
        <c:axId val="-213927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27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Politička zavisnost</c:v>
                </c:pt>
                <c:pt idx="1">
                  <c:v>Nedovoljna profesionalnost</c:v>
                </c:pt>
                <c:pt idx="2">
                  <c:v>Opšta politička klima u zemlji</c:v>
                </c:pt>
                <c:pt idx="3">
                  <c:v>Neadekvatan zakonski okvir</c:v>
                </c:pt>
                <c:pt idx="4">
                  <c:v>Finasijska zavisnost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56.6</c:v>
                </c:pt>
                <c:pt idx="1">
                  <c:v>9.4</c:v>
                </c:pt>
                <c:pt idx="2">
                  <c:v>64.8</c:v>
                </c:pt>
                <c:pt idx="3">
                  <c:v>25.8</c:v>
                </c:pt>
                <c:pt idx="4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9-44E2-9148-689C5AEE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608392"/>
        <c:axId val="-2139604776"/>
      </c:barChart>
      <c:catAx>
        <c:axId val="-2139608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604776"/>
        <c:crosses val="autoZero"/>
        <c:auto val="1"/>
        <c:lblAlgn val="ctr"/>
        <c:lblOffset val="100"/>
        <c:noMultiLvlLbl val="0"/>
      </c:catAx>
      <c:valAx>
        <c:axId val="-2139604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60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614965656684299"/>
          <c:y val="0.17369225839985999"/>
          <c:w val="0.650494343021918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Vjerske zajednice</c:v>
                </c:pt>
                <c:pt idx="1">
                  <c:v>Mediji</c:v>
                </c:pt>
                <c:pt idx="2">
                  <c:v>NVO</c:v>
                </c:pt>
                <c:pt idx="3">
                  <c:v>Institucije vlasti općenito</c:v>
                </c:pt>
                <c:pt idx="4">
                  <c:v>Međunarodna zajednica</c:v>
                </c:pt>
                <c:pt idx="5">
                  <c:v>Političke stranke</c:v>
                </c:pt>
                <c:pt idx="6">
                  <c:v>Političari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66.7</c:v>
                </c:pt>
                <c:pt idx="1">
                  <c:v>38.4</c:v>
                </c:pt>
                <c:pt idx="2">
                  <c:v>32.700000000000003</c:v>
                </c:pt>
                <c:pt idx="3">
                  <c:v>46.5</c:v>
                </c:pt>
                <c:pt idx="4">
                  <c:v>25.8</c:v>
                </c:pt>
                <c:pt idx="5">
                  <c:v>30.2</c:v>
                </c:pt>
                <c:pt idx="6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3-4FB5-ACB2-DE9287D34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4073496"/>
        <c:axId val="-2134069880"/>
      </c:barChart>
      <c:catAx>
        <c:axId val="-2134073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069880"/>
        <c:crosses val="autoZero"/>
        <c:auto val="1"/>
        <c:lblAlgn val="ctr"/>
        <c:lblOffset val="100"/>
        <c:noMultiLvlLbl val="0"/>
      </c:catAx>
      <c:valAx>
        <c:axId val="-2134069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407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113401601656997E-2"/>
          <c:y val="3.3325366777041197E-2"/>
          <c:w val="0.75827496542350903"/>
          <c:h val="0.8901150566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45</c:v>
                </c:pt>
                <c:pt idx="1">
                  <c:v>55</c:v>
                </c:pt>
                <c:pt idx="2">
                  <c:v>53</c:v>
                </c:pt>
                <c:pt idx="3">
                  <c:v>61.9</c:v>
                </c:pt>
                <c:pt idx="4">
                  <c:v>65.2</c:v>
                </c:pt>
                <c:pt idx="5">
                  <c:v>56.5</c:v>
                </c:pt>
                <c:pt idx="6">
                  <c:v>57.7</c:v>
                </c:pt>
                <c:pt idx="7">
                  <c:v>65.8</c:v>
                </c:pt>
                <c:pt idx="8">
                  <c:v>66.900000000000006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64-4E3F-972E-3AA341842D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finansijska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27</c:v>
                </c:pt>
                <c:pt idx="1">
                  <c:v>32</c:v>
                </c:pt>
                <c:pt idx="2">
                  <c:v>23</c:v>
                </c:pt>
                <c:pt idx="3">
                  <c:v>27</c:v>
                </c:pt>
                <c:pt idx="4">
                  <c:v>31.8</c:v>
                </c:pt>
                <c:pt idx="5">
                  <c:v>35.299999999999997</c:v>
                </c:pt>
                <c:pt idx="6">
                  <c:v>23.3</c:v>
                </c:pt>
                <c:pt idx="7">
                  <c:v>32.799999999999997</c:v>
                </c:pt>
                <c:pt idx="8">
                  <c:v>30.7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64-4E3F-972E-3AA341842D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opšta politička klima u zemlji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12</c:v>
                </c:pt>
                <c:pt idx="1">
                  <c:v>31</c:v>
                </c:pt>
                <c:pt idx="2">
                  <c:v>35</c:v>
                </c:pt>
                <c:pt idx="3">
                  <c:v>44</c:v>
                </c:pt>
                <c:pt idx="4">
                  <c:v>41.2</c:v>
                </c:pt>
                <c:pt idx="5">
                  <c:v>31.3</c:v>
                </c:pt>
                <c:pt idx="6">
                  <c:v>32</c:v>
                </c:pt>
                <c:pt idx="7">
                  <c:v>47.5</c:v>
                </c:pt>
                <c:pt idx="8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64-4E3F-972E-3AA341842D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nedovoljna profesionalnost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12</c:v>
                </c:pt>
                <c:pt idx="1">
                  <c:v>32</c:v>
                </c:pt>
                <c:pt idx="2">
                  <c:v>20</c:v>
                </c:pt>
                <c:pt idx="3">
                  <c:v>17.100000000000001</c:v>
                </c:pt>
                <c:pt idx="4">
                  <c:v>23</c:v>
                </c:pt>
                <c:pt idx="5">
                  <c:v>21</c:v>
                </c:pt>
                <c:pt idx="6">
                  <c:v>20</c:v>
                </c:pt>
                <c:pt idx="7">
                  <c:v>20.2</c:v>
                </c:pt>
                <c:pt idx="8">
                  <c:v>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64-4E3F-972E-3AA341842D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neadekvatan zakonski okvir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4</c:v>
                </c:pt>
                <c:pt idx="1">
                  <c:v>21</c:v>
                </c:pt>
                <c:pt idx="2">
                  <c:v>12</c:v>
                </c:pt>
                <c:pt idx="3">
                  <c:v>15.9</c:v>
                </c:pt>
                <c:pt idx="4">
                  <c:v>11.2</c:v>
                </c:pt>
                <c:pt idx="5">
                  <c:v>18.3</c:v>
                </c:pt>
                <c:pt idx="6">
                  <c:v>8.9</c:v>
                </c:pt>
                <c:pt idx="7">
                  <c:v>6.1</c:v>
                </c:pt>
                <c:pt idx="8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64-4E3F-972E-3AA341842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846072"/>
        <c:axId val="2135440200"/>
      </c:lineChart>
      <c:catAx>
        <c:axId val="213584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440200"/>
        <c:crosses val="autoZero"/>
        <c:auto val="1"/>
        <c:lblAlgn val="ctr"/>
        <c:lblOffset val="100"/>
        <c:noMultiLvlLbl val="0"/>
      </c:catAx>
      <c:valAx>
        <c:axId val="2135440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5846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113401601656997E-2"/>
          <c:y val="3.3325366777041197E-2"/>
          <c:w val="0.74365833697887396"/>
          <c:h val="0.8901150566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44</c:v>
                </c:pt>
                <c:pt idx="1">
                  <c:v>58</c:v>
                </c:pt>
                <c:pt idx="2">
                  <c:v>55</c:v>
                </c:pt>
                <c:pt idx="3">
                  <c:v>59</c:v>
                </c:pt>
                <c:pt idx="4">
                  <c:v>62.5</c:v>
                </c:pt>
                <c:pt idx="5">
                  <c:v>69</c:v>
                </c:pt>
                <c:pt idx="6">
                  <c:v>59.7</c:v>
                </c:pt>
                <c:pt idx="7">
                  <c:v>71</c:v>
                </c:pt>
                <c:pt idx="8">
                  <c:v>72.099999999999994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43-485B-9DDD-907E5E93E7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finansijska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</c:v>
                </c:pt>
                <c:pt idx="1">
                  <c:v>32</c:v>
                </c:pt>
                <c:pt idx="2">
                  <c:v>36</c:v>
                </c:pt>
                <c:pt idx="3">
                  <c:v>26</c:v>
                </c:pt>
                <c:pt idx="4">
                  <c:v>30.4</c:v>
                </c:pt>
                <c:pt idx="5">
                  <c:v>40.700000000000003</c:v>
                </c:pt>
                <c:pt idx="6">
                  <c:v>23.6</c:v>
                </c:pt>
                <c:pt idx="7">
                  <c:v>45.6</c:v>
                </c:pt>
                <c:pt idx="8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43-485B-9DDD-907E5E93E7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opšta politička klima u zemlji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10</c:v>
                </c:pt>
                <c:pt idx="1">
                  <c:v>30</c:v>
                </c:pt>
                <c:pt idx="2">
                  <c:v>36</c:v>
                </c:pt>
                <c:pt idx="3">
                  <c:v>40</c:v>
                </c:pt>
                <c:pt idx="4">
                  <c:v>44.4</c:v>
                </c:pt>
                <c:pt idx="5">
                  <c:v>36.1</c:v>
                </c:pt>
                <c:pt idx="6">
                  <c:v>28.8</c:v>
                </c:pt>
                <c:pt idx="7">
                  <c:v>40.799999999999997</c:v>
                </c:pt>
                <c:pt idx="8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43-485B-9DDD-907E5E93E7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nedovoljna profesionalnost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"/>
                  <c:y val="3.4135984412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EF-4B52-98EA-22BAA489E8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30</c:v>
                </c:pt>
                <c:pt idx="2">
                  <c:v>21</c:v>
                </c:pt>
                <c:pt idx="3">
                  <c:v>19</c:v>
                </c:pt>
                <c:pt idx="4">
                  <c:v>23.1</c:v>
                </c:pt>
                <c:pt idx="5">
                  <c:v>22</c:v>
                </c:pt>
                <c:pt idx="6">
                  <c:v>19.3</c:v>
                </c:pt>
                <c:pt idx="7">
                  <c:v>28.7</c:v>
                </c:pt>
                <c:pt idx="8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43-485B-9DDD-907E5E93E72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neadekvatan zakonski okvir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4</c:v>
                </c:pt>
                <c:pt idx="1">
                  <c:v>20</c:v>
                </c:pt>
                <c:pt idx="2">
                  <c:v>9</c:v>
                </c:pt>
                <c:pt idx="3">
                  <c:v>20</c:v>
                </c:pt>
                <c:pt idx="4">
                  <c:v>11.9</c:v>
                </c:pt>
                <c:pt idx="5">
                  <c:v>16.600000000000001</c:v>
                </c:pt>
                <c:pt idx="6">
                  <c:v>7.7</c:v>
                </c:pt>
                <c:pt idx="7">
                  <c:v>7.3</c:v>
                </c:pt>
                <c:pt idx="8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43-485B-9DDD-907E5E93E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6500328"/>
        <c:axId val="-2136686616"/>
      </c:lineChart>
      <c:catAx>
        <c:axId val="-213650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686616"/>
        <c:crosses val="autoZero"/>
        <c:auto val="1"/>
        <c:lblAlgn val="ctr"/>
        <c:lblOffset val="100"/>
        <c:noMultiLvlLbl val="0"/>
      </c:catAx>
      <c:valAx>
        <c:axId val="-2136686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6500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113401601656997E-2"/>
          <c:y val="3.3871691852089297E-2"/>
          <c:w val="0.76028795305139196"/>
          <c:h val="0.888313639103851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47</c:v>
                </c:pt>
                <c:pt idx="1">
                  <c:v>48</c:v>
                </c:pt>
                <c:pt idx="2">
                  <c:v>51</c:v>
                </c:pt>
                <c:pt idx="3">
                  <c:v>67</c:v>
                </c:pt>
                <c:pt idx="4">
                  <c:v>70</c:v>
                </c:pt>
                <c:pt idx="5">
                  <c:v>32.1</c:v>
                </c:pt>
                <c:pt idx="6">
                  <c:v>52.2</c:v>
                </c:pt>
                <c:pt idx="7">
                  <c:v>54.5</c:v>
                </c:pt>
                <c:pt idx="8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47-483C-9C72-7EEA4031A3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finansijska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23</c:v>
                </c:pt>
                <c:pt idx="1">
                  <c:v>30</c:v>
                </c:pt>
                <c:pt idx="2">
                  <c:v>31</c:v>
                </c:pt>
                <c:pt idx="3">
                  <c:v>29</c:v>
                </c:pt>
                <c:pt idx="4">
                  <c:v>28.7</c:v>
                </c:pt>
                <c:pt idx="5">
                  <c:v>23.5</c:v>
                </c:pt>
                <c:pt idx="6">
                  <c:v>23</c:v>
                </c:pt>
                <c:pt idx="7">
                  <c:v>7.8</c:v>
                </c:pt>
                <c:pt idx="8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47-483C-9C72-7EEA4031A3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opšta politička klima u zemlji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36</c:v>
                </c:pt>
                <c:pt idx="2">
                  <c:v>32</c:v>
                </c:pt>
                <c:pt idx="3">
                  <c:v>51</c:v>
                </c:pt>
                <c:pt idx="4">
                  <c:v>35</c:v>
                </c:pt>
                <c:pt idx="5">
                  <c:v>21</c:v>
                </c:pt>
                <c:pt idx="6">
                  <c:v>37.6</c:v>
                </c:pt>
                <c:pt idx="7">
                  <c:v>59.9</c:v>
                </c:pt>
                <c:pt idx="8">
                  <c:v>64.8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47-483C-9C72-7EEA4031A3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nedovoljna profesionalnost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11</c:v>
                </c:pt>
                <c:pt idx="1">
                  <c:v>35</c:v>
                </c:pt>
                <c:pt idx="2">
                  <c:v>19</c:v>
                </c:pt>
                <c:pt idx="3">
                  <c:v>14</c:v>
                </c:pt>
                <c:pt idx="4">
                  <c:v>22.5</c:v>
                </c:pt>
                <c:pt idx="5">
                  <c:v>17.3</c:v>
                </c:pt>
                <c:pt idx="6">
                  <c:v>21.3</c:v>
                </c:pt>
                <c:pt idx="7">
                  <c:v>3.6</c:v>
                </c:pt>
                <c:pt idx="8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47-483C-9C72-7EEA4031A3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neadekvatan zakonski okvir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5</c:v>
                </c:pt>
                <c:pt idx="1">
                  <c:v>22</c:v>
                </c:pt>
                <c:pt idx="2">
                  <c:v>16</c:v>
                </c:pt>
                <c:pt idx="3">
                  <c:v>8</c:v>
                </c:pt>
                <c:pt idx="4">
                  <c:v>7.5</c:v>
                </c:pt>
                <c:pt idx="5">
                  <c:v>21.6</c:v>
                </c:pt>
                <c:pt idx="6">
                  <c:v>11.2</c:v>
                </c:pt>
                <c:pt idx="7">
                  <c:v>3.6</c:v>
                </c:pt>
                <c:pt idx="8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47-483C-9C72-7EEA4031A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5425080"/>
        <c:axId val="2074019352"/>
      </c:lineChart>
      <c:catAx>
        <c:axId val="-214542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4019352"/>
        <c:crosses val="autoZero"/>
        <c:auto val="1"/>
        <c:lblAlgn val="ctr"/>
        <c:lblOffset val="100"/>
        <c:noMultiLvlLbl val="0"/>
      </c:catAx>
      <c:valAx>
        <c:axId val="2074019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42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99132394633099"/>
          <c:y val="0.42702586779975299"/>
          <c:w val="0.20500867605366899"/>
          <c:h val="0.27894783093317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</a:t>
            </a:r>
            <a:r>
              <a:rPr lang="sr-Latn-BA" dirty="0"/>
              <a:t>2</a:t>
            </a:r>
            <a:r>
              <a:rPr lang="x-none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Uticajni biznismeni i poslovni ljudi</c:v>
                </c:pt>
                <c:pt idx="4">
                  <c:v>Ne zna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74.099999999999994</c:v>
                </c:pt>
                <c:pt idx="1">
                  <c:v>14.3</c:v>
                </c:pt>
                <c:pt idx="2">
                  <c:v>7.8</c:v>
                </c:pt>
                <c:pt idx="3">
                  <c:v>2.6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634-A724-53323446E4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0369624"/>
        <c:axId val="-2140381896"/>
      </c:barChart>
      <c:catAx>
        <c:axId val="-2140369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381896"/>
        <c:crosses val="autoZero"/>
        <c:auto val="1"/>
        <c:lblAlgn val="ctr"/>
        <c:lblOffset val="100"/>
        <c:noMultiLvlLbl val="0"/>
      </c:catAx>
      <c:valAx>
        <c:axId val="-2140381896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-214036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</a:t>
            </a:r>
            <a:r>
              <a:rPr lang="sr-Latn-BA" dirty="0"/>
              <a:t>2</a:t>
            </a:r>
            <a:r>
              <a:rPr lang="x-none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Uticajni biznismeni i poslovni ljudi</c:v>
                </c:pt>
                <c:pt idx="4">
                  <c:v>Ne zna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77.2</c:v>
                </c:pt>
                <c:pt idx="1">
                  <c:v>18.600000000000001</c:v>
                </c:pt>
                <c:pt idx="2">
                  <c:v>1.5</c:v>
                </c:pt>
                <c:pt idx="3">
                  <c:v>1.8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7-434C-94CF-F2200558F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0927896"/>
        <c:axId val="2073899384"/>
      </c:barChart>
      <c:catAx>
        <c:axId val="-2130927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899384"/>
        <c:crosses val="autoZero"/>
        <c:auto val="1"/>
        <c:lblAlgn val="ctr"/>
        <c:lblOffset val="100"/>
        <c:noMultiLvlLbl val="0"/>
      </c:catAx>
      <c:valAx>
        <c:axId val="20738993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213092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</a:t>
            </a:r>
            <a:r>
              <a:rPr lang="sr-Latn-BA" dirty="0"/>
              <a:t>0</a:t>
            </a:r>
            <a:r>
              <a:rPr lang="x-none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Uticajni biznismeni i poslovni ljudi</c:v>
                </c:pt>
                <c:pt idx="4">
                  <c:v>Ne zna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67.900000000000006</c:v>
                </c:pt>
                <c:pt idx="1">
                  <c:v>4.4000000000000004</c:v>
                </c:pt>
                <c:pt idx="2">
                  <c:v>21.4</c:v>
                </c:pt>
                <c:pt idx="3">
                  <c:v>4.4000000000000004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3-4B77-8E6E-BB0301D71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1385640"/>
        <c:axId val="-2121382152"/>
      </c:barChart>
      <c:catAx>
        <c:axId val="-2121385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382152"/>
        <c:crosses val="autoZero"/>
        <c:auto val="1"/>
        <c:lblAlgn val="ctr"/>
        <c:lblOffset val="100"/>
        <c:noMultiLvlLbl val="0"/>
      </c:catAx>
      <c:valAx>
        <c:axId val="-21213821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212138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32487087343822E-2"/>
          <c:y val="5.4372359259547656E-2"/>
          <c:w val="0.69035356382667201"/>
          <c:h val="0.8743455778995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političari i političke stranke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75</c:v>
                </c:pt>
                <c:pt idx="1">
                  <c:v>64</c:v>
                </c:pt>
                <c:pt idx="2">
                  <c:v>64</c:v>
                </c:pt>
                <c:pt idx="3">
                  <c:v>61</c:v>
                </c:pt>
                <c:pt idx="4">
                  <c:v>63.8</c:v>
                </c:pt>
                <c:pt idx="5">
                  <c:v>50.2</c:v>
                </c:pt>
                <c:pt idx="6">
                  <c:v>58.9</c:v>
                </c:pt>
                <c:pt idx="7">
                  <c:v>63.5</c:v>
                </c:pt>
                <c:pt idx="8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48-4136-96A8-BE2B1E288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uticajni biznismeni i poslovni ljudi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06013104033008E-16"/>
                  <c:y val="-3.903480552265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5-4CB5-91FD-56FF6CF98C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6.2</c:v>
                </c:pt>
                <c:pt idx="5">
                  <c:v>13.9</c:v>
                </c:pt>
                <c:pt idx="6">
                  <c:v>7.4</c:v>
                </c:pt>
                <c:pt idx="7">
                  <c:v>0.2</c:v>
                </c:pt>
                <c:pt idx="8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48-4136-96A8-BE2B1E288E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vlasnici medija i urednici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15</c:v>
                </c:pt>
                <c:pt idx="4">
                  <c:v>21.4</c:v>
                </c:pt>
                <c:pt idx="5">
                  <c:v>18.8</c:v>
                </c:pt>
                <c:pt idx="6">
                  <c:v>19</c:v>
                </c:pt>
                <c:pt idx="7">
                  <c:v>20.399999999999999</c:v>
                </c:pt>
                <c:pt idx="8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48-4136-96A8-BE2B1E288E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OHR i međunarodna zajednica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06013104033008E-16"/>
                  <c:y val="2.927610414199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5-4CB5-91FD-56FF6CF98C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2.8</c:v>
                </c:pt>
                <c:pt idx="5">
                  <c:v>3.4</c:v>
                </c:pt>
                <c:pt idx="6">
                  <c:v>6</c:v>
                </c:pt>
                <c:pt idx="7">
                  <c:v>14.5</c:v>
                </c:pt>
                <c:pt idx="8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48-4136-96A8-BE2B1E288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0494312"/>
        <c:axId val="-2133173000"/>
      </c:lineChart>
      <c:catAx>
        <c:axId val="-212049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3173000"/>
        <c:crosses val="autoZero"/>
        <c:auto val="1"/>
        <c:lblAlgn val="ctr"/>
        <c:lblOffset val="100"/>
        <c:noMultiLvlLbl val="0"/>
      </c:catAx>
      <c:valAx>
        <c:axId val="-2133173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0494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044223618533102E-2"/>
          <c:y val="5.4372359259547698E-2"/>
          <c:w val="0.69035356382667201"/>
          <c:h val="0.8743455778995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političari i političke stranke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76</c:v>
                </c:pt>
                <c:pt idx="1">
                  <c:v>65</c:v>
                </c:pt>
                <c:pt idx="2">
                  <c:v>67</c:v>
                </c:pt>
                <c:pt idx="3">
                  <c:v>56.6</c:v>
                </c:pt>
                <c:pt idx="4">
                  <c:v>62.3</c:v>
                </c:pt>
                <c:pt idx="5">
                  <c:v>58.4</c:v>
                </c:pt>
                <c:pt idx="6">
                  <c:v>54.6</c:v>
                </c:pt>
                <c:pt idx="7">
                  <c:v>67.7</c:v>
                </c:pt>
                <c:pt idx="8">
                  <c:v>77.2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F9-400E-AF12-7C0B34119C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uticajni biznismeni i poslovni ljudi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7.7</c:v>
                </c:pt>
                <c:pt idx="4">
                  <c:v>5.2</c:v>
                </c:pt>
                <c:pt idx="5">
                  <c:v>13.3</c:v>
                </c:pt>
                <c:pt idx="6">
                  <c:v>9.1999999999999993</c:v>
                </c:pt>
                <c:pt idx="7">
                  <c:v>0</c:v>
                </c:pt>
                <c:pt idx="8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F9-400E-AF12-7C0B34119C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vlasnici medija i urednici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21</c:v>
                </c:pt>
                <c:pt idx="2">
                  <c:v>16</c:v>
                </c:pt>
                <c:pt idx="3">
                  <c:v>16</c:v>
                </c:pt>
                <c:pt idx="4">
                  <c:v>24.9</c:v>
                </c:pt>
                <c:pt idx="5">
                  <c:v>24.4</c:v>
                </c:pt>
                <c:pt idx="6">
                  <c:v>21.5</c:v>
                </c:pt>
                <c:pt idx="7">
                  <c:v>29.9</c:v>
                </c:pt>
                <c:pt idx="8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F9-400E-AF12-7C0B34119C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OHR i međunarodna zajednica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11.7</c:v>
                </c:pt>
                <c:pt idx="4">
                  <c:v>2.1</c:v>
                </c:pt>
                <c:pt idx="5">
                  <c:v>0.9</c:v>
                </c:pt>
                <c:pt idx="6">
                  <c:v>3.1</c:v>
                </c:pt>
                <c:pt idx="7">
                  <c:v>0.3</c:v>
                </c:pt>
                <c:pt idx="8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F9-400E-AF12-7C0B34119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074216"/>
        <c:axId val="-2136078072"/>
      </c:lineChart>
      <c:catAx>
        <c:axId val="-214207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078072"/>
        <c:crosses val="autoZero"/>
        <c:auto val="1"/>
        <c:lblAlgn val="ctr"/>
        <c:lblOffset val="100"/>
        <c:noMultiLvlLbl val="0"/>
      </c:catAx>
      <c:valAx>
        <c:axId val="-2136078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2074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044223618533102E-2"/>
          <c:y val="5.4372359259547698E-2"/>
          <c:w val="0.72557342089556198"/>
          <c:h val="0.874345577899538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političari i političke stranke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74</c:v>
                </c:pt>
                <c:pt idx="1">
                  <c:v>62</c:v>
                </c:pt>
                <c:pt idx="2">
                  <c:v>58</c:v>
                </c:pt>
                <c:pt idx="3">
                  <c:v>68.900000000000006</c:v>
                </c:pt>
                <c:pt idx="4">
                  <c:v>66.900000000000006</c:v>
                </c:pt>
                <c:pt idx="5">
                  <c:v>34.6</c:v>
                </c:pt>
                <c:pt idx="6">
                  <c:v>65.2</c:v>
                </c:pt>
                <c:pt idx="7">
                  <c:v>55.1</c:v>
                </c:pt>
                <c:pt idx="8">
                  <c:v>67.900000000000006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0-44B8-B26F-3397690319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uticajni biznismeni i poslovni ljudi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4</c:v>
                </c:pt>
                <c:pt idx="4">
                  <c:v>8.8000000000000007</c:v>
                </c:pt>
                <c:pt idx="5">
                  <c:v>14.2</c:v>
                </c:pt>
                <c:pt idx="6">
                  <c:v>3.9</c:v>
                </c:pt>
                <c:pt idx="8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50-44B8-B26F-3397690319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vlasnici medija i urednici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18</c:v>
                </c:pt>
                <c:pt idx="3">
                  <c:v>12.4</c:v>
                </c:pt>
                <c:pt idx="4">
                  <c:v>13.1</c:v>
                </c:pt>
                <c:pt idx="5">
                  <c:v>6.8</c:v>
                </c:pt>
                <c:pt idx="6">
                  <c:v>15.2</c:v>
                </c:pt>
                <c:pt idx="7">
                  <c:v>1.2</c:v>
                </c:pt>
                <c:pt idx="8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50-44B8-B26F-3397690319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OHR i međunarodna zajednica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5902149305814801E-2"/>
                  <c:y val="1.951740276132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7A-49B7-901A-C198FC8BDF38}"/>
                </c:ext>
              </c:extLst>
            </c:dLbl>
            <c:dLbl>
              <c:idx val="4"/>
              <c:layout>
                <c:manualLayout>
                  <c:x val="-5.7825997475691397E-3"/>
                  <c:y val="-2.927610414199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1C-447F-B37C-465D49D22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10</c:v>
                </c:pt>
                <c:pt idx="3">
                  <c:v>4.5</c:v>
                </c:pt>
                <c:pt idx="4">
                  <c:v>4.4000000000000004</c:v>
                </c:pt>
                <c:pt idx="5">
                  <c:v>8</c:v>
                </c:pt>
                <c:pt idx="6">
                  <c:v>11.8</c:v>
                </c:pt>
                <c:pt idx="7">
                  <c:v>43.7</c:v>
                </c:pt>
                <c:pt idx="8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50-44B8-B26F-339769031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2515528"/>
        <c:axId val="-2136525320"/>
      </c:lineChart>
      <c:catAx>
        <c:axId val="206251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525320"/>
        <c:crosses val="autoZero"/>
        <c:auto val="1"/>
        <c:lblAlgn val="ctr"/>
        <c:lblOffset val="100"/>
        <c:noMultiLvlLbl val="0"/>
      </c:catAx>
      <c:valAx>
        <c:axId val="-2136525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62515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Uopšte nije uticala</c:v>
                </c:pt>
                <c:pt idx="1">
                  <c:v>Potpuno je uticala i zamrlo je kritičko novinarstvo u ovom entitetu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8.4</c:v>
                </c:pt>
                <c:pt idx="1">
                  <c:v>68.3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C-42B6-B79A-050E9E7E32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2398712"/>
        <c:axId val="-2120354408"/>
      </c:barChart>
      <c:catAx>
        <c:axId val="2062398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354408"/>
        <c:crosses val="autoZero"/>
        <c:auto val="1"/>
        <c:lblAlgn val="ctr"/>
        <c:lblOffset val="100"/>
        <c:noMultiLvlLbl val="0"/>
      </c:catAx>
      <c:valAx>
        <c:axId val="-2120354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39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35745863625497E-2"/>
          <c:y val="4.4057617797775298E-2"/>
          <c:w val="0.78370483693128701"/>
          <c:h val="0.856531058617672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Mediji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spPr>
              <a:ln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77</c:v>
                </c:pt>
                <c:pt idx="1">
                  <c:v>74</c:v>
                </c:pt>
                <c:pt idx="2">
                  <c:v>77</c:v>
                </c:pt>
                <c:pt idx="3">
                  <c:v>76</c:v>
                </c:pt>
                <c:pt idx="4">
                  <c:v>80</c:v>
                </c:pt>
                <c:pt idx="5">
                  <c:v>67</c:v>
                </c:pt>
                <c:pt idx="6">
                  <c:v>61.8</c:v>
                </c:pt>
                <c:pt idx="7">
                  <c:v>66.8</c:v>
                </c:pt>
                <c:pt idx="8">
                  <c:v>70.5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4D-4B55-83CB-4968EFE114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Nevladin sektor</c:v>
                </c:pt>
              </c:strCache>
            </c:strRef>
          </c:tx>
          <c:spPr>
            <a:ln>
              <a:prstDash val="lgDashDot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43389668537281E-3"/>
                  <c:y val="2.93948820501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9-4C30-9ECB-661CFFE249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69</c:v>
                </c:pt>
                <c:pt idx="1">
                  <c:v>44</c:v>
                </c:pt>
                <c:pt idx="2">
                  <c:v>66</c:v>
                </c:pt>
                <c:pt idx="3">
                  <c:v>45</c:v>
                </c:pt>
                <c:pt idx="4">
                  <c:v>57</c:v>
                </c:pt>
                <c:pt idx="5">
                  <c:v>43</c:v>
                </c:pt>
                <c:pt idx="6">
                  <c:v>44.4</c:v>
                </c:pt>
                <c:pt idx="7">
                  <c:v>17.3</c:v>
                </c:pt>
                <c:pt idx="8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4D-4B55-83CB-4968EFE114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Međunarodna zajednica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7.1694834268640397E-3"/>
                  <c:y val="3.23343702551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9-4C30-9ECB-661CFFE249B0}"/>
                </c:ext>
              </c:extLst>
            </c:dLbl>
            <c:dLbl>
              <c:idx val="3"/>
              <c:layout>
                <c:manualLayout>
                  <c:x val="-1.05151208878268E-16"/>
                  <c:y val="2.057641743509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9-4C30-9ECB-661CFFE249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55</c:v>
                </c:pt>
                <c:pt idx="1">
                  <c:v>48</c:v>
                </c:pt>
                <c:pt idx="2">
                  <c:v>63</c:v>
                </c:pt>
                <c:pt idx="3">
                  <c:v>37</c:v>
                </c:pt>
                <c:pt idx="4">
                  <c:v>45</c:v>
                </c:pt>
                <c:pt idx="5">
                  <c:v>45</c:v>
                </c:pt>
                <c:pt idx="6">
                  <c:v>45.8</c:v>
                </c:pt>
                <c:pt idx="7">
                  <c:v>32</c:v>
                </c:pt>
                <c:pt idx="8">
                  <c:v>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4D-4B55-83CB-4968EFE114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Institucije vlasti općenito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7355867414913397E-3"/>
                  <c:y val="-4.4092323075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9-4C30-9ECB-661CFFE249B0}"/>
                </c:ext>
              </c:extLst>
            </c:dLbl>
            <c:dLbl>
              <c:idx val="3"/>
              <c:layout>
                <c:manualLayout>
                  <c:x val="-1.43389668537281E-3"/>
                  <c:y val="-5.87897641002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9-4C30-9ECB-661CFFE249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34</c:v>
                </c:pt>
                <c:pt idx="1">
                  <c:v>49</c:v>
                </c:pt>
                <c:pt idx="2">
                  <c:v>55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43.1</c:v>
                </c:pt>
                <c:pt idx="7">
                  <c:v>45.8</c:v>
                </c:pt>
                <c:pt idx="8">
                  <c:v>54.2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94D-4B55-83CB-4968EFE114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Vjerske zajednice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72</c:v>
                </c:pt>
                <c:pt idx="1">
                  <c:v>74</c:v>
                </c:pt>
                <c:pt idx="2">
                  <c:v>77</c:v>
                </c:pt>
                <c:pt idx="3">
                  <c:v>76</c:v>
                </c:pt>
                <c:pt idx="4">
                  <c:v>70</c:v>
                </c:pt>
                <c:pt idx="5">
                  <c:v>53</c:v>
                </c:pt>
                <c:pt idx="6">
                  <c:v>56.7</c:v>
                </c:pt>
                <c:pt idx="7">
                  <c:v>52.1</c:v>
                </c:pt>
                <c:pt idx="8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94D-4B55-83CB-4968EFE114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Političke stranke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1.8640656909846599E-2"/>
                  <c:y val="-2.93948820501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9-4C30-9ECB-661CFFE249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19</c:v>
                </c:pt>
                <c:pt idx="1">
                  <c:v>27</c:v>
                </c:pt>
                <c:pt idx="2">
                  <c:v>39</c:v>
                </c:pt>
                <c:pt idx="3">
                  <c:v>27</c:v>
                </c:pt>
                <c:pt idx="4">
                  <c:v>22</c:v>
                </c:pt>
                <c:pt idx="5">
                  <c:v>17</c:v>
                </c:pt>
                <c:pt idx="6">
                  <c:v>16.600000000000001</c:v>
                </c:pt>
                <c:pt idx="7">
                  <c:v>10</c:v>
                </c:pt>
                <c:pt idx="8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94D-4B55-83CB-4968EFE114D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Političari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7.1694834268640397E-3"/>
                  <c:y val="2.93948820501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9-4C30-9ECB-661CFFE249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Sheet1!$H$2:$H$10</c:f>
              <c:numCache>
                <c:formatCode>General</c:formatCode>
                <c:ptCount val="9"/>
                <c:pt idx="0">
                  <c:v>15</c:v>
                </c:pt>
                <c:pt idx="1">
                  <c:v>26</c:v>
                </c:pt>
                <c:pt idx="2">
                  <c:v>34</c:v>
                </c:pt>
                <c:pt idx="3">
                  <c:v>25</c:v>
                </c:pt>
                <c:pt idx="4">
                  <c:v>18</c:v>
                </c:pt>
                <c:pt idx="5">
                  <c:v>16</c:v>
                </c:pt>
                <c:pt idx="6">
                  <c:v>16.600000000000001</c:v>
                </c:pt>
                <c:pt idx="7">
                  <c:v>7.3</c:v>
                </c:pt>
                <c:pt idx="8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94D-4B55-83CB-4968EFE1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6922280"/>
        <c:axId val="-2146928216"/>
      </c:lineChart>
      <c:catAx>
        <c:axId val="-214692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928216"/>
        <c:crosses val="autoZero"/>
        <c:auto val="1"/>
        <c:lblAlgn val="ctr"/>
        <c:lblOffset val="100"/>
        <c:noMultiLvlLbl val="0"/>
      </c:catAx>
      <c:valAx>
        <c:axId val="-214692821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-214692228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553284052449495"/>
          <c:y val="0.10187386586675599"/>
          <c:w val="0.16339269506741999"/>
          <c:h val="0.502303149606298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Uopšte nije uticala</c:v>
                </c:pt>
                <c:pt idx="1">
                  <c:v>Potpuno je uticala i zamrlo je kritičko novinarstvo u ovom entitetu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</c:v>
                </c:pt>
                <c:pt idx="1">
                  <c:v>69.7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9-4338-AD97-3BB9D4518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5427736"/>
        <c:axId val="2135827080"/>
      </c:barChart>
      <c:catAx>
        <c:axId val="2135427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27080"/>
        <c:crosses val="autoZero"/>
        <c:auto val="1"/>
        <c:lblAlgn val="ctr"/>
        <c:lblOffset val="100"/>
        <c:noMultiLvlLbl val="0"/>
      </c:catAx>
      <c:valAx>
        <c:axId val="2135827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542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Uopšte nije uticala</c:v>
                </c:pt>
                <c:pt idx="1">
                  <c:v>Potpuno je uticala i zamrlo je kritičko novinarstvo u ovom entitetu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25.8</c:v>
                </c:pt>
                <c:pt idx="1">
                  <c:v>65.400000000000006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E-437C-924D-9F7DC02B2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2554152"/>
        <c:axId val="-2136914072"/>
      </c:barChart>
      <c:catAx>
        <c:axId val="2072554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914072"/>
        <c:crosses val="autoZero"/>
        <c:auto val="1"/>
        <c:lblAlgn val="ctr"/>
        <c:lblOffset val="100"/>
        <c:noMultiLvlLbl val="0"/>
      </c:catAx>
      <c:valAx>
        <c:axId val="-213691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255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Oglašivači i sponzori</c:v>
                </c:pt>
                <c:pt idx="5">
                  <c:v>Nevladin sektor</c:v>
                </c:pt>
                <c:pt idx="6">
                  <c:v>Ne zna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72.3</c:v>
                </c:pt>
                <c:pt idx="1">
                  <c:v>13.9</c:v>
                </c:pt>
                <c:pt idx="2">
                  <c:v>7.8</c:v>
                </c:pt>
                <c:pt idx="3">
                  <c:v>3</c:v>
                </c:pt>
                <c:pt idx="4">
                  <c:v>0.4</c:v>
                </c:pt>
                <c:pt idx="5">
                  <c:v>0.4</c:v>
                </c:pt>
                <c:pt idx="6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9-4498-88EF-B0B10B4BDA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2098984"/>
        <c:axId val="-2140312808"/>
      </c:barChart>
      <c:catAx>
        <c:axId val="-2122098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312808"/>
        <c:crosses val="autoZero"/>
        <c:auto val="1"/>
        <c:lblAlgn val="ctr"/>
        <c:lblOffset val="100"/>
        <c:noMultiLvlLbl val="0"/>
      </c:catAx>
      <c:valAx>
        <c:axId val="-214031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209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Oglašivači i sponzori</c:v>
                </c:pt>
                <c:pt idx="5">
                  <c:v>Nevladin sektor</c:v>
                </c:pt>
                <c:pt idx="6">
                  <c:v>Ne zna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76.599999999999994</c:v>
                </c:pt>
                <c:pt idx="1">
                  <c:v>17.399999999999999</c:v>
                </c:pt>
                <c:pt idx="2">
                  <c:v>1.8</c:v>
                </c:pt>
                <c:pt idx="3">
                  <c:v>2.4</c:v>
                </c:pt>
                <c:pt idx="4">
                  <c:v>0.6</c:v>
                </c:pt>
                <c:pt idx="5">
                  <c:v>0</c:v>
                </c:pt>
                <c:pt idx="6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3-4E60-A335-6DB3E34A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2298280"/>
        <c:axId val="-2122294664"/>
      </c:barChart>
      <c:catAx>
        <c:axId val="-2122298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294664"/>
        <c:crosses val="autoZero"/>
        <c:auto val="1"/>
        <c:lblAlgn val="ctr"/>
        <c:lblOffset val="100"/>
        <c:noMultiLvlLbl val="0"/>
      </c:catAx>
      <c:valAx>
        <c:axId val="-2122294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229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Oglašivači i sponzori</c:v>
                </c:pt>
                <c:pt idx="5">
                  <c:v>Nevladin sektor</c:v>
                </c:pt>
                <c:pt idx="6">
                  <c:v>Ne zna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63.5</c:v>
                </c:pt>
                <c:pt idx="1">
                  <c:v>6.3</c:v>
                </c:pt>
                <c:pt idx="2">
                  <c:v>20.8</c:v>
                </c:pt>
                <c:pt idx="3">
                  <c:v>4.4000000000000004</c:v>
                </c:pt>
                <c:pt idx="5">
                  <c:v>0.6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8-4529-97F1-C3392A6D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511432"/>
        <c:axId val="-2136462824"/>
      </c:barChart>
      <c:catAx>
        <c:axId val="-2132511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462824"/>
        <c:crosses val="autoZero"/>
        <c:auto val="1"/>
        <c:lblAlgn val="ctr"/>
        <c:lblOffset val="100"/>
        <c:noMultiLvlLbl val="0"/>
      </c:catAx>
      <c:valAx>
        <c:axId val="-2136462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51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Neopravdano</c:v>
                </c:pt>
                <c:pt idx="1">
                  <c:v>Opravdano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94.8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2-45EB-A8AA-A3AAA83A0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525272"/>
        <c:axId val="-2132606808"/>
      </c:barChart>
      <c:catAx>
        <c:axId val="-2132525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606808"/>
        <c:crosses val="autoZero"/>
        <c:auto val="1"/>
        <c:lblAlgn val="ctr"/>
        <c:lblOffset val="100"/>
        <c:noMultiLvlLbl val="0"/>
      </c:catAx>
      <c:valAx>
        <c:axId val="-2132606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252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Neopravdano</c:v>
                </c:pt>
                <c:pt idx="1">
                  <c:v>Opravdano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95.8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5-4643-B351-52D6F218D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791672"/>
        <c:axId val="-2132788120"/>
      </c:barChart>
      <c:catAx>
        <c:axId val="-2132791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788120"/>
        <c:crosses val="autoZero"/>
        <c:auto val="1"/>
        <c:lblAlgn val="ctr"/>
        <c:lblOffset val="100"/>
        <c:noMultiLvlLbl val="0"/>
      </c:catAx>
      <c:valAx>
        <c:axId val="-2132788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9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Neopravdano</c:v>
                </c:pt>
                <c:pt idx="1">
                  <c:v>Opravdano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92.4</c:v>
                </c:pt>
                <c:pt idx="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431B-8E4F-3960EA708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827704"/>
        <c:axId val="-2120824152"/>
      </c:barChart>
      <c:catAx>
        <c:axId val="-2120827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824152"/>
        <c:crosses val="autoZero"/>
        <c:auto val="1"/>
        <c:lblAlgn val="ctr"/>
        <c:lblOffset val="100"/>
        <c:noMultiLvlLbl val="0"/>
      </c:catAx>
      <c:valAx>
        <c:axId val="-2120824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82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slažem se</c:v>
                </c:pt>
                <c:pt idx="1">
                  <c:v>Uglavnom se ne slažem</c:v>
                </c:pt>
                <c:pt idx="2">
                  <c:v>Ne zna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79.400000000000006</c:v>
                </c:pt>
                <c:pt idx="1">
                  <c:v>10.199999999999999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2-45EB-A8AA-A3AAA83A0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525272"/>
        <c:axId val="-2132606808"/>
      </c:barChart>
      <c:catAx>
        <c:axId val="-2132525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606808"/>
        <c:crosses val="autoZero"/>
        <c:auto val="1"/>
        <c:lblAlgn val="ctr"/>
        <c:lblOffset val="100"/>
        <c:noMultiLvlLbl val="0"/>
      </c:catAx>
      <c:valAx>
        <c:axId val="-21326068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-213252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Slažem se </c:v>
                </c:pt>
                <c:pt idx="1">
                  <c:v>Ne slažem se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11.1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5-4643-B351-52D6F218D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791672"/>
        <c:axId val="-2132788120"/>
      </c:barChart>
      <c:catAx>
        <c:axId val="-2132791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788120"/>
        <c:crosses val="autoZero"/>
        <c:auto val="1"/>
        <c:lblAlgn val="ctr"/>
        <c:lblOffset val="100"/>
        <c:noMultiLvlLbl val="0"/>
      </c:catAx>
      <c:valAx>
        <c:axId val="-2132788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9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49</c:v>
                </c:pt>
                <c:pt idx="2">
                  <c:v>22.9</c:v>
                </c:pt>
                <c:pt idx="3">
                  <c:v>17.3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1-4D44-BA3A-7DF237C1B8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6941080"/>
        <c:axId val="-2146950344"/>
      </c:barChart>
      <c:catAx>
        <c:axId val="-2146941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950344"/>
        <c:crosses val="autoZero"/>
        <c:auto val="1"/>
        <c:lblAlgn val="ctr"/>
        <c:lblOffset val="100"/>
        <c:noMultiLvlLbl val="0"/>
      </c:catAx>
      <c:valAx>
        <c:axId val="-2146950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94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Slažem se </c:v>
                </c:pt>
                <c:pt idx="1">
                  <c:v>Ne slažem se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88.6</c:v>
                </c:pt>
                <c:pt idx="1">
                  <c:v>7.6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431B-8E4F-3960EA708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827704"/>
        <c:axId val="-2120824152"/>
      </c:barChart>
      <c:catAx>
        <c:axId val="-2120827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824152"/>
        <c:crosses val="autoZero"/>
        <c:auto val="1"/>
        <c:lblAlgn val="ctr"/>
        <c:lblOffset val="100"/>
        <c:noMultiLvlLbl val="0"/>
      </c:catAx>
      <c:valAx>
        <c:axId val="-2120824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82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4784696731097E-2"/>
          <c:y val="3.6609498031496102E-2"/>
          <c:w val="0.72599386139719602"/>
          <c:h val="0.879286171259841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politički motivisan (BiH)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A-4304-94BF-8BB68E3430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72</c:v>
                </c:pt>
                <c:pt idx="1">
                  <c:v>86</c:v>
                </c:pt>
                <c:pt idx="2">
                  <c:v>72</c:v>
                </c:pt>
                <c:pt idx="3">
                  <c:v>70</c:v>
                </c:pt>
                <c:pt idx="4">
                  <c:v>72.400000000000006</c:v>
                </c:pt>
                <c:pt idx="5">
                  <c:v>58.3</c:v>
                </c:pt>
                <c:pt idx="6">
                  <c:v>73.400000000000006</c:v>
                </c:pt>
                <c:pt idx="7">
                  <c:v>82.4</c:v>
                </c:pt>
                <c:pt idx="8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99-41AB-858B-E740648EF6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politički motivisan (BiH)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28</c:v>
                </c:pt>
                <c:pt idx="1">
                  <c:v>12</c:v>
                </c:pt>
                <c:pt idx="2">
                  <c:v>22</c:v>
                </c:pt>
                <c:pt idx="3">
                  <c:v>19</c:v>
                </c:pt>
                <c:pt idx="4">
                  <c:v>16.8</c:v>
                </c:pt>
                <c:pt idx="5">
                  <c:v>20.7</c:v>
                </c:pt>
                <c:pt idx="6">
                  <c:v>12.6</c:v>
                </c:pt>
                <c:pt idx="7">
                  <c:v>5.0999999999999996</c:v>
                </c:pt>
                <c:pt idx="8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99-41AB-858B-E740648EF6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politički motivisan (FBiH)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1744800510003999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A-4304-94BF-8BB68E3430B3}"/>
                </c:ext>
              </c:extLst>
            </c:dLbl>
            <c:dLbl>
              <c:idx val="2"/>
              <c:layout>
                <c:manualLayout>
                  <c:x val="-3.62413341833401E-2"/>
                  <c:y val="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8-43A0-9013-F0E5440BF3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73</c:v>
                </c:pt>
                <c:pt idx="1">
                  <c:v>87</c:v>
                </c:pt>
                <c:pt idx="2">
                  <c:v>71</c:v>
                </c:pt>
                <c:pt idx="3">
                  <c:v>62</c:v>
                </c:pt>
                <c:pt idx="4">
                  <c:v>66.599999999999994</c:v>
                </c:pt>
                <c:pt idx="5">
                  <c:v>72.599999999999994</c:v>
                </c:pt>
                <c:pt idx="6">
                  <c:v>70.5</c:v>
                </c:pt>
                <c:pt idx="7">
                  <c:v>74</c:v>
                </c:pt>
                <c:pt idx="8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99-41AB-858B-E740648EF6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politički motivisan (FBiH)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27</c:v>
                </c:pt>
                <c:pt idx="1">
                  <c:v>12</c:v>
                </c:pt>
                <c:pt idx="2">
                  <c:v>20</c:v>
                </c:pt>
                <c:pt idx="3">
                  <c:v>24</c:v>
                </c:pt>
                <c:pt idx="4">
                  <c:v>20.100000000000001</c:v>
                </c:pt>
                <c:pt idx="5">
                  <c:v>19.3</c:v>
                </c:pt>
                <c:pt idx="6">
                  <c:v>12.9</c:v>
                </c:pt>
                <c:pt idx="7">
                  <c:v>6.6</c:v>
                </c:pt>
                <c:pt idx="8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99-41AB-858B-E740648EF6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politički motivisan (RS)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4.3489601020008104E-3"/>
                  <c:y val="-1.250024606299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A-4304-94BF-8BB68E3430B3}"/>
                </c:ext>
              </c:extLst>
            </c:dLbl>
            <c:dLbl>
              <c:idx val="2"/>
              <c:layout>
                <c:manualLayout>
                  <c:x val="5.7986134693344101E-3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28-43A0-9013-F0E5440BF3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70</c:v>
                </c:pt>
                <c:pt idx="1">
                  <c:v>86</c:v>
                </c:pt>
                <c:pt idx="2">
                  <c:v>71</c:v>
                </c:pt>
                <c:pt idx="3">
                  <c:v>85</c:v>
                </c:pt>
                <c:pt idx="4">
                  <c:v>83.8</c:v>
                </c:pt>
                <c:pt idx="5">
                  <c:v>27.8</c:v>
                </c:pt>
                <c:pt idx="6">
                  <c:v>80.400000000000006</c:v>
                </c:pt>
                <c:pt idx="7">
                  <c:v>96.4</c:v>
                </c:pt>
                <c:pt idx="8">
                  <c:v>88.6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C99-41AB-858B-E740648EF6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nije politički motivisan (RS)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31</c:v>
                </c:pt>
                <c:pt idx="1">
                  <c:v>12</c:v>
                </c:pt>
                <c:pt idx="2">
                  <c:v>25</c:v>
                </c:pt>
                <c:pt idx="3">
                  <c:v>10</c:v>
                </c:pt>
                <c:pt idx="4">
                  <c:v>10.1</c:v>
                </c:pt>
                <c:pt idx="5">
                  <c:v>23.4</c:v>
                </c:pt>
                <c:pt idx="6">
                  <c:v>11.2</c:v>
                </c:pt>
                <c:pt idx="7">
                  <c:v>0.6</c:v>
                </c:pt>
                <c:pt idx="8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99-41AB-858B-E740648EF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2608136"/>
        <c:axId val="-2132612776"/>
      </c:lineChart>
      <c:catAx>
        <c:axId val="-213260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2612776"/>
        <c:crosses val="autoZero"/>
        <c:auto val="1"/>
        <c:lblAlgn val="ctr"/>
        <c:lblOffset val="100"/>
        <c:noMultiLvlLbl val="0"/>
      </c:catAx>
      <c:valAx>
        <c:axId val="-2132612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2608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kriterijumi za ulazak u novinarsku profesiju trebali bi biti pooštreni</c:v>
                </c:pt>
                <c:pt idx="1">
                  <c:v>treba unaprijediti sistem obrazovanja novinara</c:v>
                </c:pt>
                <c:pt idx="2">
                  <c:v>potrebno je poboljšati uslove rada novinara</c:v>
                </c:pt>
                <c:pt idx="3">
                  <c:v>potrebno je osigurati bolju primjenu zakona o zaštiti prava novinara</c:v>
                </c:pt>
                <c:pt idx="4">
                  <c:v>novinari trebaju da imaju bolji materijalni i finansijski položaj za rad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61.8</c:v>
                </c:pt>
                <c:pt idx="1">
                  <c:v>58.2</c:v>
                </c:pt>
                <c:pt idx="2">
                  <c:v>46</c:v>
                </c:pt>
                <c:pt idx="3">
                  <c:v>52.4</c:v>
                </c:pt>
                <c:pt idx="4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D-4558-A5A9-7336A704B5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002648"/>
        <c:axId val="-2132428008"/>
      </c:barChart>
      <c:catAx>
        <c:axId val="-2132002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428008"/>
        <c:crosses val="autoZero"/>
        <c:auto val="1"/>
        <c:lblAlgn val="ctr"/>
        <c:lblOffset val="100"/>
        <c:noMultiLvlLbl val="0"/>
      </c:catAx>
      <c:valAx>
        <c:axId val="-2132428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200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kriterijumi za ulazak u novinarsku profesiju trebali bi biti pooštreni</c:v>
                </c:pt>
                <c:pt idx="1">
                  <c:v>treba unaprijediti sistem obrazovanja novinara</c:v>
                </c:pt>
                <c:pt idx="2">
                  <c:v>potrebno je poboljšati uslove rada novinara</c:v>
                </c:pt>
                <c:pt idx="3">
                  <c:v>potrebno je osigurati bolju primjenu zakona o zaštiti prava novinara</c:v>
                </c:pt>
                <c:pt idx="4">
                  <c:v>novinari trebaju da imaju bolji materijalni i finansijski položaj za rad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79.3</c:v>
                </c:pt>
                <c:pt idx="1">
                  <c:v>65.5</c:v>
                </c:pt>
                <c:pt idx="2">
                  <c:v>44.1</c:v>
                </c:pt>
                <c:pt idx="3">
                  <c:v>51.1</c:v>
                </c:pt>
                <c:pt idx="4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0-4155-9767-1FA118E9F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92584"/>
        <c:axId val="-2140169016"/>
      </c:barChart>
      <c:catAx>
        <c:axId val="-2134892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140169016"/>
        <c:crosses val="autoZero"/>
        <c:auto val="1"/>
        <c:lblAlgn val="ctr"/>
        <c:lblOffset val="100"/>
        <c:noMultiLvlLbl val="0"/>
      </c:catAx>
      <c:valAx>
        <c:axId val="-2140169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489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kriterijumi za ulazak u novinarsku profesiju trebali bi biti pooštreni</c:v>
                </c:pt>
                <c:pt idx="1">
                  <c:v>treba unaprijediti sistem obrazovanja novinara</c:v>
                </c:pt>
                <c:pt idx="2">
                  <c:v>potrebno je poboljšati uslove rada novinara</c:v>
                </c:pt>
                <c:pt idx="3">
                  <c:v>potrebno je osigurati bolju primjenu zakona o zaštiti prava novinara</c:v>
                </c:pt>
                <c:pt idx="4">
                  <c:v>novinari trebaju da imaju bolji materijalni i finansijski položaj za rad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22.6</c:v>
                </c:pt>
                <c:pt idx="1">
                  <c:v>42.8</c:v>
                </c:pt>
                <c:pt idx="2">
                  <c:v>61.7</c:v>
                </c:pt>
                <c:pt idx="3">
                  <c:v>54.1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8-4E39-BE49-F037ECA01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366168"/>
        <c:axId val="-2135363192"/>
      </c:barChart>
      <c:catAx>
        <c:axId val="-21353661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135363192"/>
        <c:crosses val="autoZero"/>
        <c:auto val="1"/>
        <c:lblAlgn val="ctr"/>
        <c:lblOffset val="100"/>
        <c:noMultiLvlLbl val="0"/>
      </c:catAx>
      <c:valAx>
        <c:axId val="-2135363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536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radio </c:v>
                </c:pt>
                <c:pt idx="3">
                  <c:v>društvene mreže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26.7</c:v>
                </c:pt>
                <c:pt idx="1">
                  <c:v>37.299999999999997</c:v>
                </c:pt>
                <c:pt idx="2">
                  <c:v>5</c:v>
                </c:pt>
                <c:pt idx="3">
                  <c:v>30.5</c:v>
                </c:pt>
                <c:pt idx="4">
                  <c:v>0.4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A-4206-B6E3-446F06B827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0886568"/>
        <c:axId val="-2120877240"/>
      </c:barChart>
      <c:catAx>
        <c:axId val="-2120886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877240"/>
        <c:crosses val="autoZero"/>
        <c:auto val="1"/>
        <c:lblAlgn val="ctr"/>
        <c:lblOffset val="100"/>
        <c:noMultiLvlLbl val="0"/>
      </c:catAx>
      <c:valAx>
        <c:axId val="-2120877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088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1494516482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D9-4DBB-87EA-BBE4D97DE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radio </c:v>
                </c:pt>
                <c:pt idx="3">
                  <c:v>dnevne novine</c:v>
                </c:pt>
                <c:pt idx="4">
                  <c:v>društvene mreže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31.5</c:v>
                </c:pt>
                <c:pt idx="1">
                  <c:v>33.9</c:v>
                </c:pt>
                <c:pt idx="2">
                  <c:v>7</c:v>
                </c:pt>
                <c:pt idx="3">
                  <c:v>0.3</c:v>
                </c:pt>
                <c:pt idx="4">
                  <c:v>27.3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9-4DBB-87EA-BBE4D97DE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9224152"/>
        <c:axId val="-2119220536"/>
      </c:barChart>
      <c:catAx>
        <c:axId val="-2119224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20536"/>
        <c:crosses val="autoZero"/>
        <c:auto val="1"/>
        <c:lblAlgn val="ctr"/>
        <c:lblOffset val="100"/>
        <c:noMultiLvlLbl val="0"/>
      </c:catAx>
      <c:valAx>
        <c:axId val="-2119220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922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društvene mreže</c:v>
                </c:pt>
                <c:pt idx="3">
                  <c:v>radio 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15.7</c:v>
                </c:pt>
                <c:pt idx="1">
                  <c:v>45.9</c:v>
                </c:pt>
                <c:pt idx="2">
                  <c:v>35.799999999999997</c:v>
                </c:pt>
                <c:pt idx="3">
                  <c:v>1.3</c:v>
                </c:pt>
                <c:pt idx="4">
                  <c:v>0.6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8-4E09-ADCE-6EE741A5E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5378040"/>
        <c:axId val="-2135374440"/>
      </c:barChart>
      <c:catAx>
        <c:axId val="-2135378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374440"/>
        <c:crosses val="autoZero"/>
        <c:auto val="1"/>
        <c:lblAlgn val="ctr"/>
        <c:lblOffset val="100"/>
        <c:noMultiLvlLbl val="0"/>
      </c:catAx>
      <c:valAx>
        <c:axId val="-2135374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537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dnevne novine</c:v>
                </c:pt>
                <c:pt idx="3">
                  <c:v>radio </c:v>
                </c:pt>
                <c:pt idx="4">
                  <c:v>društvene mreže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45.8</c:v>
                </c:pt>
                <c:pt idx="1">
                  <c:v>48.5</c:v>
                </c:pt>
                <c:pt idx="3">
                  <c:v>1.5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4-4205-9925-F045738A1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957704"/>
        <c:axId val="-2120954088"/>
      </c:barChart>
      <c:catAx>
        <c:axId val="-2120957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954088"/>
        <c:crosses val="autoZero"/>
        <c:auto val="1"/>
        <c:lblAlgn val="ctr"/>
        <c:lblOffset val="100"/>
        <c:noMultiLvlLbl val="0"/>
      </c:catAx>
      <c:valAx>
        <c:axId val="-2120954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95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društvene mreže</c:v>
                </c:pt>
                <c:pt idx="3">
                  <c:v>radio 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35.9</c:v>
                </c:pt>
                <c:pt idx="1">
                  <c:v>48.3</c:v>
                </c:pt>
                <c:pt idx="2">
                  <c:v>13.8</c:v>
                </c:pt>
                <c:pt idx="3">
                  <c:v>1.2</c:v>
                </c:pt>
                <c:pt idx="4">
                  <c:v>0.6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D-4C38-94CC-890543E33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0924152"/>
        <c:axId val="-2120914792"/>
      </c:barChart>
      <c:catAx>
        <c:axId val="-2120924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914792"/>
        <c:crosses val="autoZero"/>
        <c:auto val="1"/>
        <c:lblAlgn val="ctr"/>
        <c:lblOffset val="100"/>
        <c:noMultiLvlLbl val="0"/>
      </c:catAx>
      <c:valAx>
        <c:axId val="-2120914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092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/>
            </a:pPr>
            <a:r>
              <a:rPr lang="x-none" dirty="0"/>
              <a:t>(N=332)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3.9</c:v>
                </c:pt>
                <c:pt idx="1">
                  <c:v>65.2</c:v>
                </c:pt>
                <c:pt idx="2">
                  <c:v>23.1</c:v>
                </c:pt>
                <c:pt idx="3">
                  <c:v>6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2-4072-B04D-9D7A72495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6971784"/>
        <c:axId val="-2146993336"/>
      </c:barChart>
      <c:catAx>
        <c:axId val="-2146971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993336"/>
        <c:crosses val="autoZero"/>
        <c:auto val="1"/>
        <c:lblAlgn val="ctr"/>
        <c:lblOffset val="100"/>
        <c:noMultiLvlLbl val="0"/>
      </c:catAx>
      <c:valAx>
        <c:axId val="-2146993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97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radio </c:v>
                </c:pt>
                <c:pt idx="3">
                  <c:v>društvene mreže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14.5</c:v>
                </c:pt>
                <c:pt idx="1">
                  <c:v>47.8</c:v>
                </c:pt>
                <c:pt idx="2">
                  <c:v>0.6</c:v>
                </c:pt>
                <c:pt idx="3">
                  <c:v>34.6</c:v>
                </c:pt>
                <c:pt idx="4">
                  <c:v>1.9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0-466A-86F4-F2D246BAD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252840"/>
        <c:axId val="-2120249224"/>
      </c:barChart>
      <c:catAx>
        <c:axId val="-2120252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249224"/>
        <c:crosses val="autoZero"/>
        <c:auto val="1"/>
        <c:lblAlgn val="ctr"/>
        <c:lblOffset val="100"/>
        <c:noMultiLvlLbl val="0"/>
      </c:catAx>
      <c:valAx>
        <c:axId val="-2120249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25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jako važan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502)</c:v>
                </c:pt>
                <c:pt idx="1">
                  <c:v>FBiH (N= 332)</c:v>
                </c:pt>
                <c:pt idx="2">
                  <c:v>RS (N= 160)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69.7</c:v>
                </c:pt>
                <c:pt idx="1">
                  <c:v>67.5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3-4F28-8FFE-CF1DCC7017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važan je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502)</c:v>
                </c:pt>
                <c:pt idx="1">
                  <c:v>FBiH (N= 332)</c:v>
                </c:pt>
                <c:pt idx="2">
                  <c:v>RS (N= 160)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21.7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3-4F28-8FFE-CF1DCC7017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niti, niti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502)</c:v>
                </c:pt>
                <c:pt idx="1">
                  <c:v>FBiH (N= 332)</c:v>
                </c:pt>
                <c:pt idx="2">
                  <c:v>RS (N= 160)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8.6</c:v>
                </c:pt>
                <c:pt idx="1">
                  <c:v>9.6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3-4F28-8FFE-CF1DCC7017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važan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502)</c:v>
                </c:pt>
                <c:pt idx="1">
                  <c:v>FBiH (N= 332)</c:v>
                </c:pt>
                <c:pt idx="2">
                  <c:v>RS (N= 160)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1.2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E3-4F28-8FFE-CF1DCC7017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opšte nije važan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502)</c:v>
                </c:pt>
                <c:pt idx="1">
                  <c:v>FBiH (N= 332)</c:v>
                </c:pt>
                <c:pt idx="2">
                  <c:v>RS (N= 160)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0.4</c:v>
                </c:pt>
                <c:pt idx="1">
                  <c:v>0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E3-4F28-8FFE-CF1DCC701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21059096"/>
        <c:axId val="-2121055480"/>
      </c:barChart>
      <c:catAx>
        <c:axId val="-2121059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055480"/>
        <c:crosses val="autoZero"/>
        <c:auto val="1"/>
        <c:lblAlgn val="ctr"/>
        <c:lblOffset val="100"/>
        <c:noMultiLvlLbl val="0"/>
      </c:catAx>
      <c:valAx>
        <c:axId val="-2121055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105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17.399999999999999</c:v>
                </c:pt>
                <c:pt idx="1">
                  <c:v>24.2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7-4E4B-B738-3A4F4FA15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38.4</c:v>
                </c:pt>
                <c:pt idx="1">
                  <c:v>42</c:v>
                </c:pt>
                <c:pt idx="2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7-4E4B-B738-3A4F4FA157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9633238733071743E-2"/>
                  <c:y val="-6.3505166658357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B6-4B36-8D9C-FCD0B2603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</c:v>
                </c:pt>
                <c:pt idx="1">
                  <c:v>27.8</c:v>
                </c:pt>
                <c:pt idx="2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7-4E4B-B738-3A4F4FA157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882841652537601E-2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D6-4531-BB58-4948C7E01E38}"/>
                </c:ext>
              </c:extLst>
            </c:dLbl>
            <c:dLbl>
              <c:idx val="1"/>
              <c:layout>
                <c:manualLayout>
                  <c:x val="-3.203597831355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D6-4531-BB58-4948C7E0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57-4E4B-B738-3A4F4FA157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531366610148497E-3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D6-4531-BB58-4948C7E01E38}"/>
                </c:ext>
              </c:extLst>
            </c:dLbl>
            <c:dLbl>
              <c:idx val="1"/>
              <c:layout>
                <c:manualLayout>
                  <c:x val="4.57656833050750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D6-4531-BB58-4948C7E0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7-4E4B-B738-3A4F4FA15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298888"/>
        <c:axId val="2138295720"/>
      </c:barChart>
      <c:catAx>
        <c:axId val="2138298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95720"/>
        <c:crosses val="autoZero"/>
        <c:auto val="1"/>
        <c:lblAlgn val="ctr"/>
        <c:lblOffset val="100"/>
        <c:noMultiLvlLbl val="0"/>
      </c:catAx>
      <c:valAx>
        <c:axId val="2138295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29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27.8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6-41F9-A0B7-125B5C777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40.299999999999997</c:v>
                </c:pt>
                <c:pt idx="1">
                  <c:v>42.3</c:v>
                </c:pt>
                <c:pt idx="2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6-41F9-A0B7-125B5C7778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91881996609032E-2"/>
                  <c:y val="6.927916393686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F9-406D-AA7C-C71946340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31.1</c:v>
                </c:pt>
                <c:pt idx="1">
                  <c:v>24.2</c:v>
                </c:pt>
                <c:pt idx="2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6-41F9-A0B7-125B5C7778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5.7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6-41F9-A0B7-125B5C7778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89476249268974E-2"/>
                  <c:y val="-1.27010333316715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F9-406D-AA7C-C71946340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66-41F9-A0B7-125B5C7778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220344"/>
        <c:axId val="2138217608"/>
      </c:barChart>
      <c:catAx>
        <c:axId val="2138220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17608"/>
        <c:crosses val="autoZero"/>
        <c:auto val="1"/>
        <c:lblAlgn val="ctr"/>
        <c:lblOffset val="100"/>
        <c:noMultiLvlLbl val="0"/>
      </c:catAx>
      <c:valAx>
        <c:axId val="2138217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22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19.7</c:v>
                </c:pt>
                <c:pt idx="1">
                  <c:v>27.7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1-4BD6-9A45-45A12AF52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41.6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1-4BD6-9A45-45A12AF529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30.7</c:v>
                </c:pt>
                <c:pt idx="1">
                  <c:v>24.3</c:v>
                </c:pt>
                <c:pt idx="2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1-4BD6-9A45-45A12AF529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6.1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B1-4BD6-9A45-45A12AF529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1.2</c:v>
                </c:pt>
                <c:pt idx="1">
                  <c:v>0.3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B1-4BD6-9A45-45A12AF52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128424"/>
        <c:axId val="2138124840"/>
      </c:barChart>
      <c:catAx>
        <c:axId val="2138128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124840"/>
        <c:crosses val="autoZero"/>
        <c:auto val="1"/>
        <c:lblAlgn val="ctr"/>
        <c:lblOffset val="100"/>
        <c:noMultiLvlLbl val="0"/>
      </c:catAx>
      <c:valAx>
        <c:axId val="21381248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12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35.799999999999997</c:v>
                </c:pt>
                <c:pt idx="1">
                  <c:v>45.5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8-49D7-897B-AE5C3EC7E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39.5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8-49D7-897B-AE5C3EC7E9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23.8</c:v>
                </c:pt>
                <c:pt idx="1">
                  <c:v>13.9</c:v>
                </c:pt>
                <c:pt idx="2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8-49D7-897B-AE5C3EC7E9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0.9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8-49D7-897B-AE5C3EC7E9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48-49D7-897B-AE5C3EC7E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727480"/>
        <c:axId val="-2118723896"/>
      </c:barChart>
      <c:catAx>
        <c:axId val="-2118727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723896"/>
        <c:crosses val="autoZero"/>
        <c:auto val="1"/>
        <c:lblAlgn val="ctr"/>
        <c:lblOffset val="100"/>
        <c:noMultiLvlLbl val="0"/>
      </c:catAx>
      <c:valAx>
        <c:axId val="-2118723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72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40.700000000000003</c:v>
                </c:pt>
                <c:pt idx="1">
                  <c:v>52.4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8-4F30-8443-19B3050C9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34.9</c:v>
                </c:pt>
                <c:pt idx="1">
                  <c:v>36.1</c:v>
                </c:pt>
                <c:pt idx="2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8-4F30-8443-19B3050C93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20.8</c:v>
                </c:pt>
                <c:pt idx="1">
                  <c:v>10.199999999999999</c:v>
                </c:pt>
                <c:pt idx="2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8-4F30-8443-19B3050C93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3.2</c:v>
                </c:pt>
                <c:pt idx="1">
                  <c:v>0.9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A8-4F30-8443-19B3050C93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0.4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A8-4F30-8443-19B3050C93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650968"/>
        <c:axId val="-2118647384"/>
      </c:barChart>
      <c:catAx>
        <c:axId val="-2118650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647384"/>
        <c:crosses val="autoZero"/>
        <c:auto val="1"/>
        <c:lblAlgn val="ctr"/>
        <c:lblOffset val="100"/>
        <c:noMultiLvlLbl val="0"/>
      </c:catAx>
      <c:valAx>
        <c:axId val="-21186473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65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2781332706772397E-3"/>
          <c:y val="1.3855832787373517E-2"/>
          <c:w val="0.88672551556345724"/>
          <c:h val="0.12527691209128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41.6</c:v>
                </c:pt>
                <c:pt idx="1">
                  <c:v>53.5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4-41B9-9000-F786C0C822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</c:v>
                </c:pt>
                <c:pt idx="1">
                  <c:v>35.299999999999997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4-41B9-9000-F786C0C822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20.2</c:v>
                </c:pt>
                <c:pt idx="1">
                  <c:v>10</c:v>
                </c:pt>
                <c:pt idx="2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34-41B9-9000-F786C0C822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2.4</c:v>
                </c:pt>
                <c:pt idx="1">
                  <c:v>0.9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34-41B9-9000-F786C0C822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0.8</c:v>
                </c:pt>
                <c:pt idx="1">
                  <c:v>0.3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4-41B9-9000-F786C0C822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128424"/>
        <c:axId val="2138124840"/>
      </c:barChart>
      <c:catAx>
        <c:axId val="2138128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124840"/>
        <c:crosses val="autoZero"/>
        <c:auto val="1"/>
        <c:lblAlgn val="ctr"/>
        <c:lblOffset val="100"/>
        <c:noMultiLvlLbl val="0"/>
      </c:catAx>
      <c:valAx>
        <c:axId val="21381248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12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21.6</c:v>
                </c:pt>
                <c:pt idx="1">
                  <c:v>28.4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7-4E4B-B738-3A4F4FA15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34.700000000000003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7-4E4B-B738-3A4F4FA157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34.5</c:v>
                </c:pt>
                <c:pt idx="1">
                  <c:v>27.5</c:v>
                </c:pt>
                <c:pt idx="2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7-4E4B-B738-3A4F4FA157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882841652537601E-2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D6-4531-BB58-4948C7E01E38}"/>
                </c:ext>
              </c:extLst>
            </c:dLbl>
            <c:dLbl>
              <c:idx val="1"/>
              <c:layout>
                <c:manualLayout>
                  <c:x val="-3.203597831355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D6-4531-BB58-4948C7E0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9.4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57-4E4B-B738-3A4F4FA157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531366610148497E-3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D6-4531-BB58-4948C7E01E38}"/>
                </c:ext>
              </c:extLst>
            </c:dLbl>
            <c:dLbl>
              <c:idx val="1"/>
              <c:layout>
                <c:manualLayout>
                  <c:x val="4.57656833050750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D6-4531-BB58-4948C7E0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7-4E4B-B738-3A4F4FA15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298888"/>
        <c:axId val="2138295720"/>
      </c:barChart>
      <c:catAx>
        <c:axId val="2138298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95720"/>
        <c:crosses val="autoZero"/>
        <c:auto val="1"/>
        <c:lblAlgn val="ctr"/>
        <c:lblOffset val="100"/>
        <c:noMultiLvlLbl val="0"/>
      </c:catAx>
      <c:valAx>
        <c:axId val="2138295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29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22.7</c:v>
                </c:pt>
                <c:pt idx="1">
                  <c:v>29.9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6-41F9-A0B7-125B5C777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34.700000000000003</c:v>
                </c:pt>
                <c:pt idx="1">
                  <c:v>36.299999999999997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6-41F9-A0B7-125B5C7778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33.1</c:v>
                </c:pt>
                <c:pt idx="1">
                  <c:v>24.5</c:v>
                </c:pt>
                <c:pt idx="2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6-41F9-A0B7-125B5C7778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8.5</c:v>
                </c:pt>
                <c:pt idx="1">
                  <c:v>9.4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6-41F9-A0B7-125B5C7778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66-41F9-A0B7-125B5C7778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220344"/>
        <c:axId val="2138217608"/>
      </c:barChart>
      <c:catAx>
        <c:axId val="2138220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17608"/>
        <c:crosses val="autoZero"/>
        <c:auto val="1"/>
        <c:lblAlgn val="ctr"/>
        <c:lblOffset val="100"/>
        <c:noMultiLvlLbl val="0"/>
      </c:catAx>
      <c:valAx>
        <c:axId val="2138217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22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/>
            </a:pPr>
            <a:r>
              <a:rPr lang="x-none" dirty="0"/>
              <a:t>(N=160)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993438229085703"/>
          <c:y val="0.17369225839985999"/>
          <c:w val="0.48339802521941999"/>
          <c:h val="0.73570818520164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</c:v>
                </c:pt>
                <c:pt idx="1">
                  <c:v>14.5</c:v>
                </c:pt>
                <c:pt idx="2">
                  <c:v>22.6</c:v>
                </c:pt>
                <c:pt idx="3">
                  <c:v>40.9</c:v>
                </c:pt>
                <c:pt idx="4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4-4FE3-A376-876278056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4017624"/>
        <c:axId val="-2134014008"/>
      </c:barChart>
      <c:catAx>
        <c:axId val="-2134017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014008"/>
        <c:crosses val="autoZero"/>
        <c:auto val="1"/>
        <c:lblAlgn val="ctr"/>
        <c:lblOffset val="100"/>
        <c:noMultiLvlLbl val="0"/>
      </c:catAx>
      <c:valAx>
        <c:axId val="-2134014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401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299"/>
          <c:y val="0.194556076028155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24.1</c:v>
                </c:pt>
                <c:pt idx="1">
                  <c:v>31.2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1-4BD6-9A45-45A12AF52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37.5</c:v>
                </c:pt>
                <c:pt idx="1">
                  <c:v>39.4</c:v>
                </c:pt>
                <c:pt idx="2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1-4BD6-9A45-45A12AF529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29.9</c:v>
                </c:pt>
                <c:pt idx="1">
                  <c:v>21.2</c:v>
                </c:pt>
                <c:pt idx="2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1-4BD6-9A45-45A12AF529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</c:v>
                </c:pt>
                <c:pt idx="1">
                  <c:v>8.1999999999999993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B1-4BD6-9A45-45A12AF529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B1-4BD6-9A45-45A12AF52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128424"/>
        <c:axId val="2138124840"/>
      </c:barChart>
      <c:catAx>
        <c:axId val="2138128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124840"/>
        <c:crosses val="autoZero"/>
        <c:auto val="1"/>
        <c:lblAlgn val="ctr"/>
        <c:lblOffset val="100"/>
        <c:noMultiLvlLbl val="0"/>
      </c:catAx>
      <c:valAx>
        <c:axId val="21381248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12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6404943414514"/>
          <c:y val="0.1807002432407811"/>
          <c:w val="0.79709369893027204"/>
          <c:h val="0.72923684364129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41.6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8-4F30-8443-19B3050C9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37.1</c:v>
                </c:pt>
                <c:pt idx="1">
                  <c:v>40.1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8-4F30-8443-19B3050C93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23.3</c:v>
                </c:pt>
                <c:pt idx="1">
                  <c:v>13</c:v>
                </c:pt>
                <c:pt idx="2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8-4F30-8443-19B3050C93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5.6</c:v>
                </c:pt>
                <c:pt idx="1">
                  <c:v>5.4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A8-4F30-8443-19B3050C93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A8-4F30-8443-19B3050C93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650968"/>
        <c:axId val="-2118647384"/>
      </c:barChart>
      <c:catAx>
        <c:axId val="-2118650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647384"/>
        <c:crosses val="autoZero"/>
        <c:auto val="1"/>
        <c:lblAlgn val="ctr"/>
        <c:lblOffset val="100"/>
        <c:noMultiLvlLbl val="0"/>
      </c:catAx>
      <c:valAx>
        <c:axId val="-21186473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65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10391874590530138"/>
          <c:w val="0.89999981982014443"/>
          <c:h val="0.12527691209128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24573911560899E-2"/>
          <c:y val="3.2299651890530703E-2"/>
          <c:w val="0.81725161400319701"/>
          <c:h val="0.882986381142836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zadovoljni (BiH)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972212850310999E-2"/>
                  <c:y val="3.527385846017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4-441D-BE2A-1648FBCF02CF}"/>
                </c:ext>
              </c:extLst>
            </c:dLbl>
            <c:spPr>
              <a:ln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69</c:v>
                </c:pt>
                <c:pt idx="1">
                  <c:v>53</c:v>
                </c:pt>
                <c:pt idx="2">
                  <c:v>65</c:v>
                </c:pt>
                <c:pt idx="3">
                  <c:v>62</c:v>
                </c:pt>
                <c:pt idx="4">
                  <c:v>60.6</c:v>
                </c:pt>
                <c:pt idx="5">
                  <c:v>53.2</c:v>
                </c:pt>
                <c:pt idx="6">
                  <c:v>52.7</c:v>
                </c:pt>
                <c:pt idx="7">
                  <c:v>55.6</c:v>
                </c:pt>
                <c:pt idx="8">
                  <c:v>56.4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06-4164-A2F3-A4CCCD9BE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 (BiH)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29</c:v>
                </c:pt>
                <c:pt idx="1">
                  <c:v>44</c:v>
                </c:pt>
                <c:pt idx="2">
                  <c:v>33</c:v>
                </c:pt>
                <c:pt idx="3">
                  <c:v>30</c:v>
                </c:pt>
                <c:pt idx="4">
                  <c:v>30.6</c:v>
                </c:pt>
                <c:pt idx="5">
                  <c:v>38.1</c:v>
                </c:pt>
                <c:pt idx="6">
                  <c:v>37.6</c:v>
                </c:pt>
                <c:pt idx="7">
                  <c:v>43</c:v>
                </c:pt>
                <c:pt idx="8">
                  <c:v>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06-4164-A2F3-A4CCCD9BE5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zadovoljni (FBiH)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7733863870221E-2"/>
                  <c:y val="-5.87897641002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4-441D-BE2A-1648FBCF02CF}"/>
                </c:ext>
              </c:extLst>
            </c:dLbl>
            <c:dLbl>
              <c:idx val="1"/>
              <c:layout>
                <c:manualLayout>
                  <c:x val="-1.52485330791112E-2"/>
                  <c:y val="-2.6455393845128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5C-4001-88DC-5B0239B7D3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70</c:v>
                </c:pt>
                <c:pt idx="1">
                  <c:v>64</c:v>
                </c:pt>
                <c:pt idx="2">
                  <c:v>73</c:v>
                </c:pt>
                <c:pt idx="3">
                  <c:v>68</c:v>
                </c:pt>
                <c:pt idx="4">
                  <c:v>64.099999999999994</c:v>
                </c:pt>
                <c:pt idx="5">
                  <c:v>59.9</c:v>
                </c:pt>
                <c:pt idx="6">
                  <c:v>69</c:v>
                </c:pt>
                <c:pt idx="7">
                  <c:v>80.7</c:v>
                </c:pt>
                <c:pt idx="8">
                  <c:v>70.3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C06-4164-A2F3-A4CCCD9BE5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nezadovoljni (FBiH)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96850297131585E-16"/>
                  <c:y val="4.7031811280228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E4-441D-BE2A-1648FBCF02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30</c:v>
                </c:pt>
                <c:pt idx="1">
                  <c:v>35</c:v>
                </c:pt>
                <c:pt idx="2">
                  <c:v>27</c:v>
                </c:pt>
                <c:pt idx="3">
                  <c:v>29</c:v>
                </c:pt>
                <c:pt idx="4">
                  <c:v>29.8</c:v>
                </c:pt>
                <c:pt idx="5">
                  <c:v>37.6</c:v>
                </c:pt>
                <c:pt idx="6">
                  <c:v>27.6</c:v>
                </c:pt>
                <c:pt idx="7">
                  <c:v>17.5</c:v>
                </c:pt>
                <c:pt idx="8">
                  <c:v>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C06-4164-A2F3-A4CCCD9BE5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zadovoljni (RS)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6.466874051031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06-4164-A2F3-A4CCCD9BE5D4}"/>
                </c:ext>
              </c:extLst>
            </c:dLbl>
            <c:dLbl>
              <c:idx val="1"/>
              <c:layout>
                <c:manualLayout>
                  <c:x val="-1.5248533079111099E-2"/>
                  <c:y val="4.7031811280228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06-4164-A2F3-A4CCCD9BE5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69</c:v>
                </c:pt>
                <c:pt idx="1">
                  <c:v>35</c:v>
                </c:pt>
                <c:pt idx="2">
                  <c:v>51</c:v>
                </c:pt>
                <c:pt idx="3">
                  <c:v>53</c:v>
                </c:pt>
                <c:pt idx="4">
                  <c:v>55.7</c:v>
                </c:pt>
                <c:pt idx="5">
                  <c:v>40.700000000000003</c:v>
                </c:pt>
                <c:pt idx="6">
                  <c:v>23</c:v>
                </c:pt>
                <c:pt idx="7">
                  <c:v>4.2</c:v>
                </c:pt>
                <c:pt idx="8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C06-4164-A2F3-A4CCCD9BE5D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nezadovoljni (RS)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96850297131585E-16"/>
                  <c:y val="-3.527385846017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E4-441D-BE2A-1648FBCF02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43</c:v>
                </c:pt>
                <c:pt idx="3">
                  <c:v>32</c:v>
                </c:pt>
                <c:pt idx="4">
                  <c:v>30.1</c:v>
                </c:pt>
                <c:pt idx="5">
                  <c:v>38.299999999999997</c:v>
                </c:pt>
                <c:pt idx="6">
                  <c:v>56.2</c:v>
                </c:pt>
                <c:pt idx="7">
                  <c:v>95.2</c:v>
                </c:pt>
                <c:pt idx="8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C06-4164-A2F3-A4CCCD9BE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7364648"/>
        <c:axId val="-2147409256"/>
      </c:lineChart>
      <c:catAx>
        <c:axId val="-2147364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7409256"/>
        <c:crosses val="autoZero"/>
        <c:auto val="1"/>
        <c:lblAlgn val="ctr"/>
        <c:lblOffset val="100"/>
        <c:noMultiLvlLbl val="0"/>
      </c:catAx>
      <c:valAx>
        <c:axId val="-21474092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-214736464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660728543692997"/>
          <c:y val="0.24884827611746799"/>
          <c:w val="0.16339269506741999"/>
          <c:h val="0.502303149606298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/>
            </a:pPr>
            <a:r>
              <a:rPr lang="x-none" dirty="0"/>
              <a:t>(N=502)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1.6</c:v>
                </c:pt>
                <c:pt idx="1">
                  <c:v>14.5</c:v>
                </c:pt>
                <c:pt idx="2">
                  <c:v>27.7</c:v>
                </c:pt>
                <c:pt idx="3">
                  <c:v>31.7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3-4311-9AE4-9CF54C9EE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4002840"/>
        <c:axId val="-2133993464"/>
      </c:barChart>
      <c:catAx>
        <c:axId val="-2134002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993464"/>
        <c:crosses val="autoZero"/>
        <c:auto val="1"/>
        <c:lblAlgn val="ctr"/>
        <c:lblOffset val="100"/>
        <c:noMultiLvlLbl val="0"/>
      </c:catAx>
      <c:valAx>
        <c:axId val="-2133993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400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6315-9710-4D18-94DF-4E766B6A77F9}" type="datetimeFigureOut">
              <a:rPr lang="x-none" smtClean="0"/>
              <a:t>6/19/2026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87ED-7EA5-46E6-9A3D-85342D2D0D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043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60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96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856F-B1B8-43B7-99B8-F2CCA429B93A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82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125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763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369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8FE2-4399-480B-95F2-8C867B41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821EC-4760-4C48-985C-993AB380B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AFA0-BB38-4AEF-95D4-B6903F61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09EC-CCDF-4337-85F1-1B042CD6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8C5E-35A8-47E1-AC6B-161DBDDC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46E9-3180-48C4-942C-04D183F4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6867B-4CEC-4421-8F16-C076BC9C9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1258-D0C3-4872-8C2C-3D69305A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BC82-5F1F-4AF1-AFBC-8F4BAB5C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A1D8-D045-4A81-ACA1-A0E993C7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A4562-8632-49E8-9DE7-8EE0C98AF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AD181-74C6-45F1-987C-C3CBC3E0D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017D-CF53-47CB-AE8C-8C6EA2F3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692C-0F57-4F0A-A502-0E7B426E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9915-C632-49A0-9BBE-45EC5A54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080A-494D-4751-8AD2-B93CC6FB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41B1-AA65-49B9-A31B-232E3DEE1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3D96A-21E9-47D4-8593-DB5B38D0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B6B1-2D58-4A61-A479-75F1457F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3339-F9D2-4FC7-89B4-571B8219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050F-2DAD-48F5-9270-5CB881B2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B9EA-9FD7-460F-9F9D-2693D0050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7CDA-504A-45C6-AAC3-5ADE5B3A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7F8E-5B7A-4F1F-BBC9-B035CF8C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625AE-E689-4817-B78D-F63E88B1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FB35-3989-43A4-A589-95DE6FE2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A7E1-9583-4819-A62E-0130980F7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F56FE-5D5D-452C-AB32-FDA1E0C9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39BEF-A513-48B4-96FE-885B7664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199F3-508E-4158-A1EB-824CA87B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7D5C6-B8AF-47B0-8C66-F3B79D5F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216D-B5F1-42AB-B7B7-A0D9A771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B48B-6448-43E8-BED0-42F87DF1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6A5BC-D6EE-4BF2-9EF8-0DE240978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5E8D4-A6C5-46CD-A553-D73E604E6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6DE29-F0AC-481D-89B8-AC1F573CC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060AC-4772-4402-8E21-91E86432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4EE4F-A6A2-4906-B9E1-35163FF5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8FD0A-7EE6-4948-972F-07602170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5B9D-170E-4918-9A5B-A7E3BB71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D9040-B768-4E07-A67E-F1A48B08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F30BE-98FA-43E8-B54B-481B2D4A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F7D38-6E32-4DF0-A9B7-E4C9CB00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40C2D-666D-405E-96A6-3E158624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DDB31-53B1-495A-B96B-6343C84E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9FB2B-4233-46C0-A833-E4061A74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88FB-0B6B-479E-B653-03097261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A65C-768A-4F65-A3A4-F87E13666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55287-B562-4C0C-A151-63C04BFF8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1EF5B-BDB6-4B41-A0AE-D8B4BF1D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A6944-C26E-49BE-A7AE-32FA7BD1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BE289-BD9D-4DEB-8A8D-F7F5A376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9C6A-E6CF-4138-B29D-041213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465EB-B545-471D-A07B-5DFC367B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6FDA-BD95-4855-8539-D00C19E5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92B98-AB37-49A8-BAE3-ED38C7B8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61329-28CA-4508-AB83-D1D3EFD9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6FB23-1A46-4F90-87C5-B943E492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1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03F99-9A7D-4744-8C1B-64277DE3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88524-F394-4F05-AC03-8073124B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92C6-78B6-46BE-B44E-3CF6FF19B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67BE-89B8-43C1-8A48-59A73B02ED8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E705F-B667-496A-BF28-ACCDE4EA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F13E-7DB0-40E0-8852-D0675E7D0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9F52-4EE4-4996-8AE7-ECF377BF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3" y="1019777"/>
            <a:ext cx="10600387" cy="142264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5000" b="1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Medijske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slobode</a:t>
            </a:r>
            <a:r>
              <a:rPr lang="hr-HR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BiH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2026.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0" dirty="0" err="1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Usporedni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0" dirty="0" err="1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bs-Latn-BA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2026.</a:t>
            </a:r>
            <a:endParaRPr lang="en-US" sz="4200" b="1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CE7B-41C8-4707-BAE9-510747A2AA73}"/>
              </a:ext>
            </a:extLst>
          </p:cNvPr>
          <p:cNvSpPr txBox="1"/>
          <p:nvPr/>
        </p:nvSpPr>
        <p:spPr>
          <a:xfrm>
            <a:off x="674253" y="283699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</a:t>
            </a:r>
            <a:endParaRPr lang="en-US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bs-Latn-BA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2026. </a:t>
            </a:r>
            <a:r>
              <a:rPr lang="en-US" dirty="0" err="1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endParaRPr lang="hr-BA" dirty="0" err="1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004B92-684A-4607-970F-C09091F7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0567" y="3444040"/>
            <a:ext cx="6594073" cy="1968055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E0BA8B2D-7C8C-40D7-A008-5D28ADE308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0340" y="5694680"/>
            <a:ext cx="1264920" cy="85979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2DAAD-4913-F6E5-6CA0-B18F06BDE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05" y="5962259"/>
            <a:ext cx="2257260" cy="4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77779" y="6479524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6/6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78B47-6107-456B-81FC-D9B413421E81}"/>
              </a:ext>
            </a:extLst>
          </p:cNvPr>
          <p:cNvSpPr txBox="1"/>
          <p:nvPr/>
        </p:nvSpPr>
        <p:spPr>
          <a:xfrm>
            <a:off x="896566" y="561289"/>
            <a:ext cx="10398868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bs-Latn-BA" sz="1800" kern="0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5AAA7-6161-4E35-AE02-0F99E91E8EF1}"/>
              </a:ext>
            </a:extLst>
          </p:cNvPr>
          <p:cNvSpPr txBox="1"/>
          <p:nvPr/>
        </p:nvSpPr>
        <p:spPr>
          <a:xfrm>
            <a:off x="877779" y="449931"/>
            <a:ext cx="10763236" cy="586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četvrtine stanovnika BiH (76.6%) slaže se s tvrdnjom da bi </a:t>
            </a:r>
            <a:r>
              <a:rPr lang="bs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bs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ržavne institucije i pravosuđe, trebali više i efikasnije raditi na kažnjavanju napadača na novinarke, bez obzira je li riječ o političarima, osobama na javnim funkcijama ili običnim građanima</a:t>
            </a:r>
            <a:r>
              <a:rPr lang="bs-Latn-B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Ispitanici iz Federacije BiH se više slažu s ovom tvrdnjom (88.8%) u odnosu na stanovnike RS (50.4%).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Nešto više od polovine ispitanika u BiH (55.3%) smatra da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osljednju godina 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javnosti i kroz medijske sadržaje se negativno izvještava o političarkama i ženama na javnim funkcijama uz korištenje uvredljivog govora, širenja mržnje i stereotipa na rodnoj osnovi, čime se ruši njihov politički ugled i žensko dostojanstvo. 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Ispitanici iz Federacije BiH se više slažu s ovom tvrdnjom (63.1%) u odnosu na stanovnike RS (37.3%).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 od polovine ispitanika u BiH (57.4%) smatra da informacije o ženama – političarkama i na javnim funkcijama u medijskim objavama, a naročito u komentarima na društvenim mrežama, nisu jednako objektivne, profesionalne i podržavajuće kao kad se piše o muškarcima na političkim i javnim funkcijama. Sa ovom  tvrdnjom se slaže 66.2% stanovnika Federacije BiH i 38.7% stanovnika RS.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Najveći procenat ispitanika iz BiH (61.6%) smatra da </a:t>
            </a: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omentari na medijske natpise i na društvenim mrežma sadrže mnogo više uvredljiv jezik, ponižavajuće i diskriminirajuće ocjene prema ženama u političkom i javnom životu.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Ispitanici iz Federacije BiH se više slažu s ovom tvrdnjom (70.6%) u odnosu na stanovnike RS (41.5%).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s-Latn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Najveći procenat ispitanika u BiH (70.8%) mišljenja je da bi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ediji trebali u većoj mjeri poštovati prava žena, rodnu ravnoprvanost i odredbe Kodeksa novinarske etike prilikom izvještavanja o ženama u politici i javnom životu. 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Ispitanici iz Federacije BiH se više slažu s ovom tvrdnjom (81.7%) u odnosu na stanovnike RS (46.8%).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9F52-4EE4-4996-8AE7-ECF377BF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3" y="23258"/>
            <a:ext cx="10600387" cy="14226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r-HR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Medijske slobode u BiH</a:t>
            </a:r>
            <a:endParaRPr lang="en-US" sz="4200" b="1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004B92-684A-4607-970F-C09091F7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4120" y="2691550"/>
            <a:ext cx="9115331" cy="27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Povjerenje u rad institucija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059F4-F22A-443F-88C5-E0A18F9E7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431436"/>
              </p:ext>
            </p:extLst>
          </p:nvPr>
        </p:nvGraphicFramePr>
        <p:xfrm>
          <a:off x="563670" y="1125912"/>
          <a:ext cx="3047664" cy="408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49B9E0-56D0-4277-A4ED-14D523565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670387"/>
              </p:ext>
            </p:extLst>
          </p:nvPr>
        </p:nvGraphicFramePr>
        <p:xfrm>
          <a:off x="4180950" y="1112057"/>
          <a:ext cx="3359043" cy="40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F7E0A70-08D4-4B8F-B538-1E58735E4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684791"/>
              </p:ext>
            </p:extLst>
          </p:nvPr>
        </p:nvGraphicFramePr>
        <p:xfrm>
          <a:off x="8312727" y="1153618"/>
          <a:ext cx="3434431" cy="426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762000" y="5400842"/>
            <a:ext cx="11002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 potpunosti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donekle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		                                                 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9" y="49370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Koliko imate povjerenja u rad sljedećih institucija?</a:t>
            </a:r>
          </a:p>
        </p:txBody>
      </p:sp>
    </p:spTree>
    <p:extLst>
      <p:ext uri="{BB962C8B-B14F-4D97-AF65-F5344CB8AC3E}">
        <p14:creationId xmlns:p14="http://schemas.microsoft.com/office/powerpoint/2010/main" val="202293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482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Povjerenje u rad institucija (2018. - 2026.)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 potpunosti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donekle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		                                                 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9" y="49370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Koliko imate povjerenja u rad sljedećih institucija?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3064505-6A8A-4D06-B440-BF3842A65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195434"/>
              </p:ext>
            </p:extLst>
          </p:nvPr>
        </p:nvGraphicFramePr>
        <p:xfrm>
          <a:off x="1092543" y="1095733"/>
          <a:ext cx="10231816" cy="460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19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77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Federaciji BiH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8857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Federaciji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847198-7567-48D5-9276-43DC2973A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051575"/>
              </p:ext>
            </p:extLst>
          </p:nvPr>
        </p:nvGraphicFramePr>
        <p:xfrm>
          <a:off x="1140051" y="1137033"/>
          <a:ext cx="3116402" cy="41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775FE9-C036-43B8-A350-015C5CCA6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005565"/>
              </p:ext>
            </p:extLst>
          </p:nvPr>
        </p:nvGraphicFramePr>
        <p:xfrm>
          <a:off x="4254864" y="1137033"/>
          <a:ext cx="3486543" cy="41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EEA2C6-628C-4D8C-AB0E-8EBFACD12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17588"/>
              </p:ext>
            </p:extLst>
          </p:nvPr>
        </p:nvGraphicFramePr>
        <p:xfrm>
          <a:off x="7935549" y="1139433"/>
          <a:ext cx="3380937" cy="449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01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48138" y="6345382"/>
            <a:ext cx="77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Federaciji BiH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3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nezadovoljni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nezadovoljan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		   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9009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Federaciji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2634885-457D-4F6E-B6C6-EF6831343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138388"/>
              </p:ext>
            </p:extLst>
          </p:nvPr>
        </p:nvGraphicFramePr>
        <p:xfrm>
          <a:off x="471056" y="1080655"/>
          <a:ext cx="11319162" cy="450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17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77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Republici Srpskoj BiH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9" y="493705"/>
            <a:ext cx="9549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Republici Srpskoj?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7F69BD-0FC0-4E64-959A-79FED0CC9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242077"/>
              </p:ext>
            </p:extLst>
          </p:nvPr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0D4D9C-FAC6-4216-98FD-6931892D7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102009"/>
              </p:ext>
            </p:extLst>
          </p:nvPr>
        </p:nvGraphicFramePr>
        <p:xfrm>
          <a:off x="4452656" y="1050516"/>
          <a:ext cx="3286687" cy="428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3CC11CD-D756-4533-8CA2-9C534C77D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863888"/>
              </p:ext>
            </p:extLst>
          </p:nvPr>
        </p:nvGraphicFramePr>
        <p:xfrm>
          <a:off x="8002718" y="1050516"/>
          <a:ext cx="3187135" cy="45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023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Republici Srpskoj BiH (2018. - 2026.)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nezadovoljni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nezadovoljan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sl-SI" sz="1200" dirty="0"/>
              <a:t>	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Republici Srpskoj?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91971C-2914-4DDE-A3C8-5D19C0CCF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563931"/>
              </p:ext>
            </p:extLst>
          </p:nvPr>
        </p:nvGraphicFramePr>
        <p:xfrm>
          <a:off x="838198" y="1268760"/>
          <a:ext cx="1064721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014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FBiH/RS (2018. - 2026.)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sl-SI" sz="1200" dirty="0"/>
              <a:t>	                                      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Federaciji BiH?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Republici Srpskoj?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E980FB-3E2B-4998-A83C-3E4595D6A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15832"/>
              </p:ext>
            </p:extLst>
          </p:nvPr>
        </p:nvGraphicFramePr>
        <p:xfrm>
          <a:off x="568037" y="1304764"/>
          <a:ext cx="1119447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77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Prisutnost slobode medija u Federaciji BiH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25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Federaciji BiH?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je sloboda medija u Federaciji BiH prisutna?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240671-B71F-4265-AE26-84978995B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56976"/>
              </p:ext>
            </p:extLst>
          </p:nvPr>
        </p:nvGraphicFramePr>
        <p:xfrm>
          <a:off x="1045847" y="1365389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108295-5FCE-40E5-BC91-5BD4BD9E9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642615"/>
              </p:ext>
            </p:extLst>
          </p:nvPr>
        </p:nvGraphicFramePr>
        <p:xfrm>
          <a:off x="4427840" y="1412776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A3941C0-6B7D-4E58-8575-2862C487B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857757"/>
              </p:ext>
            </p:extLst>
          </p:nvPr>
        </p:nvGraphicFramePr>
        <p:xfrm>
          <a:off x="8217313" y="1404888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696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 i parametri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0CA9F9-69D3-483F-8BEB-AA468292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03448"/>
              </p:ext>
            </p:extLst>
          </p:nvPr>
        </p:nvGraphicFramePr>
        <p:xfrm>
          <a:off x="720290" y="617047"/>
          <a:ext cx="10751419" cy="4887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401">
                <a:tc>
                  <a:txBody>
                    <a:bodyPr/>
                    <a:lstStyle/>
                    <a:p>
                      <a:pPr algn="just"/>
                      <a:r>
                        <a:rPr lang="hr-HR" sz="1600" noProof="0" dirty="0">
                          <a:latin typeface="Arial"/>
                          <a:cs typeface="Arial"/>
                        </a:rPr>
                        <a:t>Naziv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 err="1">
                          <a:latin typeface="Arial"/>
                          <a:cs typeface="Arial"/>
                        </a:rPr>
                        <a:t>Medijske</a:t>
                      </a:r>
                      <a:r>
                        <a:rPr lang="en-US" sz="160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noProof="0" dirty="0" err="1">
                          <a:latin typeface="Arial"/>
                          <a:cs typeface="Arial"/>
                        </a:rPr>
                        <a:t>slobode</a:t>
                      </a:r>
                      <a:endParaRPr lang="hr-HR" sz="1600" noProof="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461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Metoda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prikupljanja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podataka</a:t>
                      </a:r>
                      <a:endParaRPr lang="hr-HR" sz="16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Telefonsko anketiranje -</a:t>
                      </a:r>
                      <a:r>
                        <a:rPr lang="hr-HR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CATI </a:t>
                      </a: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(kompjuterski potpomognuto telefonsko anketiranje)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735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Uzorak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lvl="1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Veličina uzorka: </a:t>
                      </a:r>
                      <a:r>
                        <a:rPr lang="hr-HR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</a:t>
                      </a:r>
                      <a:r>
                        <a:rPr lang="bs-Latn-BA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502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bs-Latn-BA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s-Latn-BA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FBiH</a:t>
                      </a:r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bs-Latn-BA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332, RS</a:t>
                      </a:r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bs-Latn-BA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160, Brčko 10</a:t>
                      </a:r>
                      <a:r>
                        <a:rPr lang="hr-HR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(standardna</a:t>
                      </a:r>
                      <a:r>
                        <a:rPr lang="hr-HR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greška uzorka </a:t>
                      </a:r>
                      <a:r>
                        <a:rPr lang="hr-HR" sz="1600" b="0" kern="12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je ± </a:t>
                      </a:r>
                      <a:r>
                        <a:rPr lang="bs-Latn-BA" sz="1600" b="0" kern="12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hr-HR" sz="1600" b="0" kern="12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,4). </a:t>
                      </a:r>
                    </a:p>
                    <a:p>
                      <a:pPr marL="0" marR="0" lvl="1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Opšta populacija metoda</a:t>
                      </a:r>
                      <a:r>
                        <a:rPr lang="pl-PL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slučajnog odabira fiksnih telefona domaćinstava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reprezentativan uzorak </a:t>
                      </a:r>
                      <a:r>
                        <a:rPr lang="pl-PL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stariji</a:t>
                      </a:r>
                      <a:r>
                        <a:rPr lang="pl-PL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od 18 godina</a:t>
                      </a:r>
                      <a:r>
                        <a:rPr lang="pl-PL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pl-PL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tehnika zadnjeg rođendana</a:t>
                      </a:r>
                      <a:endParaRPr lang="pl-PL" sz="1600" b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26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Upitnik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Trajanje upitnika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oko</a:t>
                      </a:r>
                      <a:r>
                        <a:rPr lang="hr-HR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s-Latn-BA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lang="hr-HR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minuta</a:t>
                      </a:r>
                      <a:endParaRPr lang="hr-HR" sz="1600" baseline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86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Vrijeme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provedbe</a:t>
                      </a:r>
                      <a:endParaRPr lang="hr-HR" sz="16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Početak anketiranja: </a:t>
                      </a:r>
                      <a:r>
                        <a:rPr lang="bs-Latn-BA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22.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bs-Latn-BA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.2026. 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Kraj anketiranja: 07.04.2026.</a:t>
                      </a:r>
                      <a:endParaRPr lang="hr-HR" sz="16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43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Prisutnost sloboda medija u Federaciji BiH (2018. - 2026.)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53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uopšte nije prisutna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djelimično je prisutna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1200" dirty="0"/>
              <a:t>	     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Federaciji BiH?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je sloboda medija u Federaciji BiH prisutna?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72DADEB-3897-46C3-A988-63543B3DC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074732"/>
              </p:ext>
            </p:extLst>
          </p:nvPr>
        </p:nvGraphicFramePr>
        <p:xfrm>
          <a:off x="1703512" y="1156866"/>
          <a:ext cx="9116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693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Prisutnost slobode medija u Republici Srpskoj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Republici Srpskoj?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je sloboda medija u Republici Srpskoj prisutna?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6AA3B3-3FD7-4E6F-8762-00EC78F78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802515"/>
              </p:ext>
            </p:extLst>
          </p:nvPr>
        </p:nvGraphicFramePr>
        <p:xfrm>
          <a:off x="1401617" y="1308973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DD5A7C-DE48-41E6-B13F-10408119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629727"/>
              </p:ext>
            </p:extLst>
          </p:nvPr>
        </p:nvGraphicFramePr>
        <p:xfrm>
          <a:off x="4412178" y="1369639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82B076-AE8E-4401-83C3-E8DF247FB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645056"/>
              </p:ext>
            </p:extLst>
          </p:nvPr>
        </p:nvGraphicFramePr>
        <p:xfrm>
          <a:off x="7751455" y="1308973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9258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Prisutnost slobode medija u Republici Srpskoj (2018. - 2026.)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059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uopšte nije prisutna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djelimično je prisutna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1200" dirty="0"/>
              <a:t>	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Republici Srpskoj?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je sloboda medija u Republici Srpskoj prisutna?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53702DA-4CED-48EB-A262-37CB55225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979337"/>
              </p:ext>
            </p:extLst>
          </p:nvPr>
        </p:nvGraphicFramePr>
        <p:xfrm>
          <a:off x="1609725" y="1373715"/>
          <a:ext cx="9266094" cy="419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16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 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6AA3B3-3FD7-4E6F-8762-00EC78F78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840840"/>
              </p:ext>
            </p:extLst>
          </p:nvPr>
        </p:nvGraphicFramePr>
        <p:xfrm>
          <a:off x="1401617" y="1308973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DD5A7C-DE48-41E6-B13F-10408119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015279"/>
              </p:ext>
            </p:extLst>
          </p:nvPr>
        </p:nvGraphicFramePr>
        <p:xfrm>
          <a:off x="4412178" y="1369639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982B076-AE8E-4401-83C3-E8DF247FB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017849"/>
              </p:ext>
            </p:extLst>
          </p:nvPr>
        </p:nvGraphicFramePr>
        <p:xfrm>
          <a:off x="7751455" y="1308973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B907E21-42A0-4E65-AB2A-768B91F24F4D}"/>
              </a:ext>
            </a:extLst>
          </p:cNvPr>
          <p:cNvSpPr txBox="1"/>
          <p:nvPr/>
        </p:nvSpPr>
        <p:spPr>
          <a:xfrm>
            <a:off x="942974" y="6352520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4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56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 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1CC56A-8CD8-462A-B184-0D31F1AA6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946960"/>
              </p:ext>
            </p:extLst>
          </p:nvPr>
        </p:nvGraphicFramePr>
        <p:xfrm>
          <a:off x="838199" y="1217846"/>
          <a:ext cx="10924713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ED30E6-3B8E-4B47-BCA7-145078FC348C}"/>
              </a:ext>
            </a:extLst>
          </p:cNvPr>
          <p:cNvSpPr txBox="1"/>
          <p:nvPr/>
        </p:nvSpPr>
        <p:spPr>
          <a:xfrm>
            <a:off x="448691" y="1228329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(BiH)</a:t>
            </a:r>
          </a:p>
        </p:txBody>
      </p:sp>
    </p:spTree>
    <p:extLst>
      <p:ext uri="{BB962C8B-B14F-4D97-AF65-F5344CB8AC3E}">
        <p14:creationId xmlns:p14="http://schemas.microsoft.com/office/powerpoint/2010/main" val="254482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97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(n=332)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 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D30E6-3B8E-4B47-BCA7-145078FC348C}"/>
              </a:ext>
            </a:extLst>
          </p:cNvPr>
          <p:cNvSpPr txBox="1"/>
          <p:nvPr/>
        </p:nvSpPr>
        <p:spPr>
          <a:xfrm>
            <a:off x="448691" y="1228329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BiH)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9255AC-103B-4BF0-9D27-1DA21CD2A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854402"/>
              </p:ext>
            </p:extLst>
          </p:nvPr>
        </p:nvGraphicFramePr>
        <p:xfrm>
          <a:off x="983673" y="1263599"/>
          <a:ext cx="10321635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647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3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(n=160)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 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D30E6-3B8E-4B47-BCA7-145078FC348C}"/>
              </a:ext>
            </a:extLst>
          </p:cNvPr>
          <p:cNvSpPr txBox="1"/>
          <p:nvPr/>
        </p:nvSpPr>
        <p:spPr>
          <a:xfrm>
            <a:off x="448691" y="1228329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4DD430-2815-4D7D-B174-413AAD6AE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720109"/>
              </p:ext>
            </p:extLst>
          </p:nvPr>
        </p:nvGraphicFramePr>
        <p:xfrm>
          <a:off x="841821" y="1228329"/>
          <a:ext cx="1026904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493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14654" y="6364295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 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F93B4D-3B37-4A02-8F06-2C60C8E6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802427"/>
              </p:ext>
            </p:extLst>
          </p:nvPr>
        </p:nvGraphicFramePr>
        <p:xfrm>
          <a:off x="1036086" y="1423556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2A068D2-D2B1-4CF0-8544-0F6FD3000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923504"/>
              </p:ext>
            </p:extLst>
          </p:nvPr>
        </p:nvGraphicFramePr>
        <p:xfrm>
          <a:off x="4287799" y="1439674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E10D467-6A0E-4923-95E3-91D9F3A9C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629366"/>
              </p:ext>
            </p:extLst>
          </p:nvPr>
        </p:nvGraphicFramePr>
        <p:xfrm>
          <a:off x="8347623" y="1439674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212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 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543DDE-163D-4CB1-89E4-53E5B011F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966411"/>
              </p:ext>
            </p:extLst>
          </p:nvPr>
        </p:nvGraphicFramePr>
        <p:xfrm>
          <a:off x="706583" y="1497991"/>
          <a:ext cx="106957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C21C50-2ABE-4FB8-A69D-EA9A32D86D77}"/>
              </a:ext>
            </a:extLst>
          </p:cNvPr>
          <p:cNvSpPr txBox="1"/>
          <p:nvPr/>
        </p:nvSpPr>
        <p:spPr>
          <a:xfrm>
            <a:off x="239292" y="1514365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(BiH)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77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(2017. – 2025.)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3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(n=332)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 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21C50-2ABE-4FB8-A69D-EA9A32D86D77}"/>
              </a:ext>
            </a:extLst>
          </p:cNvPr>
          <p:cNvSpPr txBox="1"/>
          <p:nvPr/>
        </p:nvSpPr>
        <p:spPr>
          <a:xfrm>
            <a:off x="452312" y="1694654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(FBiH)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0D1DFD-0800-49A9-8328-660DEA879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52577"/>
              </p:ext>
            </p:extLst>
          </p:nvPr>
        </p:nvGraphicFramePr>
        <p:xfrm>
          <a:off x="1094509" y="1518053"/>
          <a:ext cx="10834255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53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Demografska struktura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028D065-E118-4C30-BB35-8B2637BCC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929085"/>
              </p:ext>
            </p:extLst>
          </p:nvPr>
        </p:nvGraphicFramePr>
        <p:xfrm>
          <a:off x="962025" y="514158"/>
          <a:ext cx="4894735" cy="49053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914">
                  <a:extLst>
                    <a:ext uri="{9D8B030D-6E8A-4147-A177-3AD203B41FA5}">
                      <a16:colId xmlns:a16="http://schemas.microsoft.com/office/drawing/2014/main" val="4183160496"/>
                    </a:ext>
                  </a:extLst>
                </a:gridCol>
                <a:gridCol w="348820">
                  <a:extLst>
                    <a:ext uri="{9D8B030D-6E8A-4147-A177-3AD203B41FA5}">
                      <a16:colId xmlns:a16="http://schemas.microsoft.com/office/drawing/2014/main" val="4129487282"/>
                    </a:ext>
                  </a:extLst>
                </a:gridCol>
                <a:gridCol w="44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6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396">
                <a:tc rowSpan="2" gridSpan="2">
                  <a:txBody>
                    <a:bodyPr/>
                    <a:lstStyle/>
                    <a:p>
                      <a:pPr algn="ctr"/>
                      <a:endParaRPr lang="en-GB" sz="1000" b="1" noProof="0" dirty="0">
                        <a:solidFill>
                          <a:srgbClr val="294179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b"/>
                </a:tc>
                <a:tc rowSpan="2"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BiH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FBiH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RS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01">
                <a:tc gridSpan="2" vMerge="1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35">
                <a:tc rowSpan="2"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bs-Latn-BA" sz="1000" b="1" u="none" strike="noStrike" kern="1200" dirty="0">
                          <a:effectLst/>
                          <a:latin typeface="Arial"/>
                          <a:cs typeface="Arial"/>
                        </a:rPr>
                        <a:t>Spol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muški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50.2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252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50.8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169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48.4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787">
                <a:tc vMerge="1">
                  <a:txBody>
                    <a:bodyPr/>
                    <a:lstStyle/>
                    <a:p>
                      <a:pPr algn="l" fontAlgn="t"/>
                      <a:endParaRPr lang="bs-Latn-BA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ženski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49.8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250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49.2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81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335">
                <a:tc rowSpan="6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Dob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18 - 29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13.7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813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30 - 39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18.1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14.1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43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40 - 49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18.7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63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50 - 59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25.3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88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60+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23.9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120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88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odbija</a:t>
                      </a:r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92927"/>
                  </a:ext>
                </a:extLst>
              </a:tr>
              <a:tr h="205335">
                <a:tc rowSpan="4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Obrazovanje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osnovno i niže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0.8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srednje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56.4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283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64.6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39.0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visoko i više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156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44.0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bez odgovora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11.6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58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8.7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17.0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27</a:t>
                      </a: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335">
                <a:tc rowSpan="5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Radni </a:t>
                      </a:r>
                    </a:p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status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zaposleni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56.4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283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54.7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nezaposleni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13.7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penzioneri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19.9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studenti i školarci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5.4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3.1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drugo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4.6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23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335">
                <a:tc rowSpan="4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Nacionalnost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bošnjačka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46.2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232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66.1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hrvatska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12.2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33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srpska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31.7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95.6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97336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ostali (Bosanci,Hercegovci, Jevreji, Romi,...)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9.6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48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13.5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C160F7A-28EE-4F1D-BDB4-90ED396E7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86448"/>
              </p:ext>
            </p:extLst>
          </p:nvPr>
        </p:nvGraphicFramePr>
        <p:xfrm>
          <a:off x="6198314" y="514158"/>
          <a:ext cx="4736386" cy="4916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346">
                  <a:extLst>
                    <a:ext uri="{9D8B030D-6E8A-4147-A177-3AD203B41FA5}">
                      <a16:colId xmlns:a16="http://schemas.microsoft.com/office/drawing/2014/main" val="4183160496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val="4129487282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0436">
                <a:tc rowSpan="2" gridSpan="2">
                  <a:txBody>
                    <a:bodyPr/>
                    <a:lstStyle/>
                    <a:p>
                      <a:pPr algn="ctr"/>
                      <a:endParaRPr lang="en-GB" sz="1000" b="0" noProof="0" dirty="0">
                        <a:solidFill>
                          <a:srgbClr val="2941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 anchor="b"/>
                </a:tc>
                <a:tc rowSpan="2"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lang="bs-Latn-BA" sz="1000" b="0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FBiH</a:t>
                      </a:r>
                      <a:endParaRPr lang="en-GB" sz="1000" b="0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lang="en-GB" sz="1000" b="0" i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42">
                <a:tc gridSpan="2" vMerge="1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39">
                <a:tc rowSpan="2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</a:t>
                      </a:r>
                      <a:r>
                        <a:rPr lang="bs-Latn-BA" sz="1000" b="1" u="none" strike="noStrike" baseline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naselja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b="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88.8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99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b="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 grada</a:t>
                      </a:r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000" b="0" i="1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000" b="0" i="1" u="none" strike="noStrik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0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000" b="0" i="0" u="none" strike="noStrik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142">
                <a:tc rowSpan="17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Regije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Prijedor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10.1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353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Banjaluka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Doboj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13.8</a:t>
                      </a:r>
                      <a:endParaRPr lang="x-none" sz="10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Bijeljina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13.2</a:t>
                      </a:r>
                      <a:endParaRPr lang="x-none" sz="10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Zvornik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12.6</a:t>
                      </a:r>
                      <a:endParaRPr lang="x-none" sz="10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Isto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Sarajevo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4.4</a:t>
                      </a:r>
                      <a:endParaRPr lang="x-none" sz="10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egrad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5.0</a:t>
                      </a:r>
                      <a:endParaRPr lang="x-none" sz="10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Hercegovina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6.3</a:t>
                      </a:r>
                      <a:endParaRPr lang="x-none" sz="1000" b="0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Unsko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sanski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x-none" sz="1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x-none" sz="1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Tuzlanski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Zeničko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dobojski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Srednje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bosanski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285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Hercegovačko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neretvanski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285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Zapadno</a:t>
                      </a:r>
                      <a:r>
                        <a:rPr lang="bs-Latn-BA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hercegovački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Sarajevski kanton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17.1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Kanton 10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Distrikt Brčko</a:t>
                      </a:r>
                      <a:endParaRPr lang="x-none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x-none" sz="1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r-Latn-BA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x-none" sz="1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51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(2018. –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(n=160)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 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21C50-2ABE-4FB8-A69D-EA9A32D86D77}"/>
              </a:ext>
            </a:extLst>
          </p:cNvPr>
          <p:cNvSpPr txBox="1"/>
          <p:nvPr/>
        </p:nvSpPr>
        <p:spPr>
          <a:xfrm>
            <a:off x="618566" y="1630111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(RS)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294F6B-21BA-4348-91D2-1D6740C4A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74195"/>
              </p:ext>
            </p:extLst>
          </p:nvPr>
        </p:nvGraphicFramePr>
        <p:xfrm>
          <a:off x="1219200" y="1593621"/>
          <a:ext cx="10238509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177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761999" y="6352083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Kriminalizacija klevete i sloboda medija u RS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Po Vašem mišljenju, koliko je kriminalizacija klevete i mogućnost krivičnog gonjenja novinara i uradnika uticala na slobodu medija u Republici Srpskoj?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053EE5-22D8-4B3C-BB19-4DBFB35F9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999416"/>
              </p:ext>
            </p:extLst>
          </p:nvPr>
        </p:nvGraphicFramePr>
        <p:xfrm>
          <a:off x="1426706" y="1412776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D257EC-CCA8-4778-B141-C906CDFA9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831877"/>
              </p:ext>
            </p:extLst>
          </p:nvPr>
        </p:nvGraphicFramePr>
        <p:xfrm>
          <a:off x="4547828" y="1412776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7B2380-CC05-46BA-98CB-2E808E80B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074768"/>
              </p:ext>
            </p:extLst>
          </p:nvPr>
        </p:nvGraphicFramePr>
        <p:xfrm>
          <a:off x="7808293" y="1418579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141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kršitelji novinarskih prava i medijskih sloboda u BiH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	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Ko su glavni kršitelji novinarskih prava i medijskih sloboda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4DA520-0DE1-4002-9F0E-184EFED55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401380"/>
              </p:ext>
            </p:extLst>
          </p:nvPr>
        </p:nvGraphicFramePr>
        <p:xfrm>
          <a:off x="838199" y="1295371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6741655-4C99-4C26-BDB5-230165F4D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180543"/>
              </p:ext>
            </p:extLst>
          </p:nvPr>
        </p:nvGraphicFramePr>
        <p:xfrm>
          <a:off x="4698115" y="1295371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77D7EE-1061-4174-8F4C-0D4A5DD4D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25542"/>
              </p:ext>
            </p:extLst>
          </p:nvPr>
        </p:nvGraphicFramePr>
        <p:xfrm>
          <a:off x="8349374" y="1295371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454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Napadi na novinare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2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774476" y="330855"/>
            <a:ext cx="115587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Sa kojom od navedenih izjava biste se najprije složili?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E1473F-1D72-4DC0-A8F7-24AE655F1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77230"/>
              </p:ext>
            </p:extLst>
          </p:nvPr>
        </p:nvGraphicFramePr>
        <p:xfrm>
          <a:off x="774476" y="1271278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8DECE6-25ED-4FB2-8649-AB1BCF536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023709"/>
              </p:ext>
            </p:extLst>
          </p:nvPr>
        </p:nvGraphicFramePr>
        <p:xfrm>
          <a:off x="4511822" y="1246743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247172-E109-430C-9200-DEA9A273A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050397"/>
              </p:ext>
            </p:extLst>
          </p:nvPr>
        </p:nvGraphicFramePr>
        <p:xfrm>
          <a:off x="8040511" y="1247845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375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Politička motivisanost u radu novinara 2026.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2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774476" y="330855"/>
            <a:ext cx="11558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Jedna od najčešćih kritika koje se upućuju na adresu novinara od strane prozvanih političara i uticajnih osoba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 da je rad pojedinih novinara politički motivisan. U kojoj se mjeri slažete sa tim mišljenjem?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E1473F-1D72-4DC0-A8F7-24AE655F1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360068"/>
              </p:ext>
            </p:extLst>
          </p:nvPr>
        </p:nvGraphicFramePr>
        <p:xfrm>
          <a:off x="774476" y="1271278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8DECE6-25ED-4FB2-8649-AB1BCF536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678964"/>
              </p:ext>
            </p:extLst>
          </p:nvPr>
        </p:nvGraphicFramePr>
        <p:xfrm>
          <a:off x="4511822" y="1246743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247172-E109-430C-9200-DEA9A273A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184541"/>
              </p:ext>
            </p:extLst>
          </p:nvPr>
        </p:nvGraphicFramePr>
        <p:xfrm>
          <a:off x="8040511" y="1247845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2276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Politička motivisanost u radu novinara (2018. - 2026.)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2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politički motivisan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slažem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nije politički motivisan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neslažem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	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38199" y="313015"/>
            <a:ext cx="9360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Jedna od najčešćih kritika koje se upućuju na adresu novinara od strane prozvanih političara i uticajnih osoba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 da je rad pojedinih novinara politički motivisan. U kojoj se mjeri slažete sa tim mišljenjem?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A5AB15E-097C-446E-AB19-2E10FE9E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742164"/>
              </p:ext>
            </p:extLst>
          </p:nvPr>
        </p:nvGraphicFramePr>
        <p:xfrm>
          <a:off x="838199" y="1205344"/>
          <a:ext cx="10924310" cy="418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315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Načini unaprijeđenja novinarskog rada i kvaliteta izvještavanja 2026.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navedenih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je po 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ašem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mišljenju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najprije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unaprijediti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novinarski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kvalitet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izvještavanja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461C73F-8D45-42F9-ABBB-0793C7742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744772"/>
              </p:ext>
            </p:extLst>
          </p:nvPr>
        </p:nvGraphicFramePr>
        <p:xfrm>
          <a:off x="838198" y="1341538"/>
          <a:ext cx="349827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817C3F1-46E3-4752-8480-F24CA12E4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610573"/>
              </p:ext>
            </p:extLst>
          </p:nvPr>
        </p:nvGraphicFramePr>
        <p:xfrm>
          <a:off x="4913282" y="1341538"/>
          <a:ext cx="28803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9723371-86DC-4ED1-AD13-AC252BD1B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959840"/>
              </p:ext>
            </p:extLst>
          </p:nvPr>
        </p:nvGraphicFramePr>
        <p:xfrm>
          <a:off x="8412301" y="1341538"/>
          <a:ext cx="28803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6876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izbor medija za informisanje 2026.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Koji od navedenih medija je Vaš prvi izvor informacija?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EFF7DE-9444-4ED0-B87D-831E1D231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00275"/>
              </p:ext>
            </p:extLst>
          </p:nvPr>
        </p:nvGraphicFramePr>
        <p:xfrm>
          <a:off x="1003257" y="1249205"/>
          <a:ext cx="34563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472092D-A9FA-4B2F-8C23-8EB1DE919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471223"/>
              </p:ext>
            </p:extLst>
          </p:nvPr>
        </p:nvGraphicFramePr>
        <p:xfrm>
          <a:off x="4826202" y="1249205"/>
          <a:ext cx="29523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54A4607-F8DF-4381-8928-3566B4189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363419"/>
              </p:ext>
            </p:extLst>
          </p:nvPr>
        </p:nvGraphicFramePr>
        <p:xfrm>
          <a:off x="8145092" y="1249205"/>
          <a:ext cx="28803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5255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 medija za informisanje 2026. 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Zahvaljujući kojem mediju se najkvalitetnije informišete?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A270890-661C-4CE7-86CB-DC793AB44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555404"/>
              </p:ext>
            </p:extLst>
          </p:nvPr>
        </p:nvGraphicFramePr>
        <p:xfrm>
          <a:off x="4392294" y="1187054"/>
          <a:ext cx="34074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63AC685-5C94-49DA-9130-FD745630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725895"/>
              </p:ext>
            </p:extLst>
          </p:nvPr>
        </p:nvGraphicFramePr>
        <p:xfrm>
          <a:off x="838199" y="1187054"/>
          <a:ext cx="33123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DCAD834-F6F4-43A5-BCA1-524315CD6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717071"/>
              </p:ext>
            </p:extLst>
          </p:nvPr>
        </p:nvGraphicFramePr>
        <p:xfrm>
          <a:off x="7984744" y="1187053"/>
          <a:ext cx="3117501" cy="415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5527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važnosti interneta za javnost i građane 2026.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ocjenjujete važnost interneta kao medija za javnost i građane?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D53076-E86E-4A3F-BEE2-3471006E3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312377"/>
              </p:ext>
            </p:extLst>
          </p:nvPr>
        </p:nvGraphicFramePr>
        <p:xfrm>
          <a:off x="1935155" y="1268760"/>
          <a:ext cx="808171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02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9F52-4EE4-4996-8AE7-ECF377BF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3" y="23258"/>
            <a:ext cx="10600387" cy="14226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 b="1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zaključci</a:t>
            </a:r>
            <a:endParaRPr lang="en-US" sz="4200" b="1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004B92-684A-4607-970F-C09091F7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4120" y="2691550"/>
            <a:ext cx="9115331" cy="27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1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političkog uticaja u medijima 2026.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76300" y="61790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kojoj mjeri se slažete sa sljedećim tvrdnjama vezanim uz politički uticaj u medijima?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4657A-A954-46AA-9525-34C7EEA7EF88}"/>
              </a:ext>
            </a:extLst>
          </p:cNvPr>
          <p:cNvSpPr/>
          <p:nvPr/>
        </p:nvSpPr>
        <p:spPr>
          <a:xfrm>
            <a:off x="4703413" y="102887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 obraćanja i govor političara prema novinarkama se bitno razlikuje od govora i obraćanja muškarcima - novinarima, snimateljima, i drugim muškarcima u medijima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2D43AD-E294-4112-83C3-F920CC5E6879}"/>
              </a:ext>
            </a:extLst>
          </p:cNvPr>
          <p:cNvSpPr/>
          <p:nvPr/>
        </p:nvSpPr>
        <p:spPr>
          <a:xfrm>
            <a:off x="1070964" y="1038577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Političari - muškarci i druge osobe u javnom prostoru učestalo krše profesionalna i ljudska prava novinarki tokom susreta sa medijma i putem društvenih mreža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1A59A3-CF7B-46E6-B96D-D2BC19D64517}"/>
              </a:ext>
            </a:extLst>
          </p:cNvPr>
          <p:cNvSpPr/>
          <p:nvPr/>
        </p:nvSpPr>
        <p:spPr>
          <a:xfrm>
            <a:off x="8335862" y="789471"/>
            <a:ext cx="2775005" cy="88968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 političara i obraćanje novinarkama na press konferencijama i drugim javnim događajima je diskriminirajući, nepristojan, predstavlja rodno zasnovano nasilje i u suprotnosti je s ustavnim načelima i zakonskim propisima države i entiteta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2B4774-C3F6-4245-B518-D364E84640EF}"/>
              </a:ext>
            </a:extLst>
          </p:cNvPr>
          <p:cNvSpPr/>
          <p:nvPr/>
        </p:nvSpPr>
        <p:spPr>
          <a:xfrm>
            <a:off x="4703413" y="3534390"/>
            <a:ext cx="2775005" cy="797082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institucije i tijela odgovorna za ravnopravnost žena i muškaraca, kao i pravosuđe, trebali bi više i efikasnije raditi na kažnjavanju napada na novinarke, bez obzira jesu li napadači političari, osobe na javnim funkcijama ili obični građani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51EEC-D8D5-4C3A-8305-4D8803E6E1FA}"/>
              </a:ext>
            </a:extLst>
          </p:cNvPr>
          <p:cNvSpPr/>
          <p:nvPr/>
        </p:nvSpPr>
        <p:spPr>
          <a:xfrm>
            <a:off x="1070963" y="3614541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Medijske kuće i organizacije za zaštitu ženskih ljudskih prava trebale bi efikasnije reagovati u slučajevima uvredljivog govora i javnog nasilja prema novinarkama. </a:t>
            </a:r>
            <a:endParaRPr lang="bs-Latn-BA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42B3B91-9D0D-49C1-95AE-7614CEF1A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458878"/>
              </p:ext>
            </p:extLst>
          </p:nvPr>
        </p:nvGraphicFramePr>
        <p:xfrm>
          <a:off x="621828" y="1654855"/>
          <a:ext cx="3234311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99FB650-9FD8-4084-9328-ABD6775F8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16618"/>
              </p:ext>
            </p:extLst>
          </p:nvPr>
        </p:nvGraphicFramePr>
        <p:xfrm>
          <a:off x="4333875" y="1679157"/>
          <a:ext cx="332422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EB1ABE1-5C3F-4AA3-8C86-F270753DB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894265"/>
              </p:ext>
            </p:extLst>
          </p:nvPr>
        </p:nvGraphicFramePr>
        <p:xfrm>
          <a:off x="8135836" y="1654855"/>
          <a:ext cx="3094139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C65E73-E3FA-4CA5-8B8C-20978D8FC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468555"/>
              </p:ext>
            </p:extLst>
          </p:nvPr>
        </p:nvGraphicFramePr>
        <p:xfrm>
          <a:off x="1070963" y="4269163"/>
          <a:ext cx="3025450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9BECD0D-8A2A-4A09-901C-9E72BB78D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543863"/>
              </p:ext>
            </p:extLst>
          </p:nvPr>
        </p:nvGraphicFramePr>
        <p:xfrm>
          <a:off x="4333875" y="4469957"/>
          <a:ext cx="3221470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B44B5D4B-D59C-43DE-A408-77ED2E783571}"/>
              </a:ext>
            </a:extLst>
          </p:cNvPr>
          <p:cNvSpPr/>
          <p:nvPr/>
        </p:nvSpPr>
        <p:spPr>
          <a:xfrm>
            <a:off x="8454970" y="3482147"/>
            <a:ext cx="2775005" cy="88968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institucije i pravosuđe, trebali bi više i efikasnije raditi na kažnjavanju napadača na novinarke, bez obzira je li riječ o političarima, osobama na javnim funkcijama ili običnim građanima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2A91EA7-19A8-40F3-B7C1-2818F1401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165468"/>
              </p:ext>
            </p:extLst>
          </p:nvPr>
        </p:nvGraphicFramePr>
        <p:xfrm>
          <a:off x="8135836" y="4390530"/>
          <a:ext cx="3094139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08528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Stavovi o vrijeđanju političarki    2026.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1DF89-4649-45D0-B736-5DB1F9FC046B}"/>
              </a:ext>
            </a:extLst>
          </p:cNvPr>
          <p:cNvSpPr txBox="1"/>
          <p:nvPr/>
        </p:nvSpPr>
        <p:spPr>
          <a:xfrm>
            <a:off x="841158" y="504622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se slažete sa sljedećim tvrdnjama....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54657A-A954-46AA-9525-34C7EEA7EF88}"/>
              </a:ext>
            </a:extLst>
          </p:cNvPr>
          <p:cNvSpPr/>
          <p:nvPr/>
        </p:nvSpPr>
        <p:spPr>
          <a:xfrm>
            <a:off x="4638674" y="803462"/>
            <a:ext cx="3516709" cy="1024256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385" algn="ctr">
              <a:lnSpc>
                <a:spcPct val="107000"/>
              </a:lnSpc>
            </a:pPr>
            <a:endParaRPr lang="hr-HR" sz="9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0385" algn="ctr">
              <a:lnSpc>
                <a:spcPct val="107000"/>
              </a:lnSpc>
            </a:pPr>
            <a:r>
              <a:rPr lang="hr-HR" sz="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Informacije o ženama – političarkama i na javnim funkcijama u medijskim objavama, a naročito u komentarima na društvenim mrežama, nisu jednako objektivne, profesionalne i podržavajuće kao kad se piše o muškarcima na političkim i javnim funkcijama.</a:t>
            </a:r>
            <a:endParaRPr lang="en-US" sz="9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2D43AD-E294-4112-83C3-F920CC5E6879}"/>
              </a:ext>
            </a:extLst>
          </p:cNvPr>
          <p:cNvSpPr/>
          <p:nvPr/>
        </p:nvSpPr>
        <p:spPr>
          <a:xfrm>
            <a:off x="1070964" y="894267"/>
            <a:ext cx="3005736" cy="933451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hr-HR" sz="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Posljednju godinu </a:t>
            </a:r>
            <a:r>
              <a:rPr lang="hr-HR" sz="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javnosti i kroz medijske sadržaje se negativno izvještava o političarkama i ženama na javnim funkcijama uz korištenje uvredljivog govora, širenja mržnje i stereotipa na rodnoj osnovi, čime se ruši njihov politički ugled i žensko dostojanstvo. </a:t>
            </a:r>
            <a:endParaRPr lang="en-US" sz="9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1A59A3-CF7B-46E6-B96D-D2BC19D64517}"/>
              </a:ext>
            </a:extLst>
          </p:cNvPr>
          <p:cNvSpPr/>
          <p:nvPr/>
        </p:nvSpPr>
        <p:spPr>
          <a:xfrm>
            <a:off x="8335861" y="803462"/>
            <a:ext cx="3351313" cy="1070259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Komentari na medijske natpise i na društvenim mrežma sadrže mnogo više uvredljiv jezik, ponižavajuće i diskriminirajuće ocjene prema ženama u političkom i javnom životu. </a:t>
            </a:r>
            <a:r>
              <a:rPr lang="hr-HR" sz="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 muškarcima na istim ili sličnim funkcijama.     </a:t>
            </a:r>
            <a:endParaRPr lang="en-US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2B4774-C3F6-4245-B518-D364E84640EF}"/>
              </a:ext>
            </a:extLst>
          </p:cNvPr>
          <p:cNvSpPr/>
          <p:nvPr/>
        </p:nvSpPr>
        <p:spPr>
          <a:xfrm>
            <a:off x="1070964" y="3825701"/>
            <a:ext cx="3678635" cy="630766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Mediji bi trebali u većoj mjeri poštovati prava žena, rodnu ravnoprvanost i odredbe Kodeksa novinarske etike prilikom izvještavanja o ženama u politici i javnom životu.  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42B3B91-9D0D-49C1-95AE-7614CEF1A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71079"/>
              </p:ext>
            </p:extLst>
          </p:nvPr>
        </p:nvGraphicFramePr>
        <p:xfrm>
          <a:off x="1269169" y="1885522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99FB650-9FD8-4084-9328-ABD6775F8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546367"/>
              </p:ext>
            </p:extLst>
          </p:nvPr>
        </p:nvGraphicFramePr>
        <p:xfrm>
          <a:off x="5025498" y="1904405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EB1ABE1-5C3F-4AA3-8C86-F270753DB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92250"/>
              </p:ext>
            </p:extLst>
          </p:nvPr>
        </p:nvGraphicFramePr>
        <p:xfrm>
          <a:off x="8624014" y="1960773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9BECD0D-8A2A-4A09-901C-9E72BB78D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529413"/>
              </p:ext>
            </p:extLst>
          </p:nvPr>
        </p:nvGraphicFramePr>
        <p:xfrm>
          <a:off x="1669115" y="4370400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7965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64EC2B-2556-46B5-8FBD-4BD7BABAE651}"/>
              </a:ext>
            </a:extLst>
          </p:cNvPr>
          <p:cNvSpPr txBox="1"/>
          <p:nvPr/>
        </p:nvSpPr>
        <p:spPr>
          <a:xfrm>
            <a:off x="8866909" y="5888426"/>
            <a:ext cx="280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800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više informacija:</a:t>
            </a:r>
          </a:p>
          <a:p>
            <a:pPr algn="r"/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80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rdjan.puhalo</a:t>
            </a:r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@prime.ba</a:t>
            </a:r>
            <a:endParaRPr lang="hr-HR" sz="1800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69908A02-E26D-4098-B749-8FB423FEA4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715" y="5674967"/>
            <a:ext cx="1264920" cy="85979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7632B5-A7C8-880D-8DD2-0033A5857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05" y="5888426"/>
            <a:ext cx="2257260" cy="4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53440" y="6425974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1/6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29AE-814E-413D-84FF-28EDE259C326}"/>
              </a:ext>
            </a:extLst>
          </p:cNvPr>
          <p:cNvSpPr txBox="1"/>
          <p:nvPr/>
        </p:nvSpPr>
        <p:spPr>
          <a:xfrm>
            <a:off x="635844" y="247360"/>
            <a:ext cx="11216187" cy="510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2026.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godini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građani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BiH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vjeruju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medijima</a:t>
            </a:r>
            <a:r>
              <a:rPr lang="x-non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70.5</a:t>
            </a:r>
            <a:r>
              <a:rPr lang="x-non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skoro podjednako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institucijama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vlasti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54.2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vjerskim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zajednicama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52.2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s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Potom se vjeruje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zajednici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32.9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x-none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nevladinom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34.5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Političke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stranke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(13.7%)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političari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10.7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pridobili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povjerenja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građana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odnosu na 2025. godinu bilježimo generalno povećanje povjerenja građana i to najviše u NVO sektoru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institucijama vlasti.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nivou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entiteta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primjećene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određene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razlike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FBiH</a:t>
            </a:r>
            <a:r>
              <a:rPr lang="x-non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najviše se vjeruje medijima, a potom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institucijama vlasti i vjerskim ustanovama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 RS, najviše se vjeruje vjerskim ustanovama, institucijama vlasti i medijima.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Takođe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povjerenje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generalno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trenutno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stanovnika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FBiH,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stanovnika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RS. 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Povjerenje u političke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partije i političare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veće je u RS, nego u FBiH. U odnosu na 2025. godinu povjerenje građana RS u NVO i međunarodnu zajednicu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veće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ali ne smijemo zaboraviti da je prošle godine u RS bila jaka i sistematska kampanja protiv USAID-a, NVO sektora i OHR-a.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Stanovnici BiH su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 donekle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zadovoljni radom medija i novinara u FBiH</a:t>
            </a:r>
            <a:r>
              <a:rPr lang="sr-Latn-BA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kada pogledamo odgovore po entitetima onda slika postaje veoma zanimljiva. Dvije trećine ispitanika iz FBiH je uglavnom zadovoljno radom medija u ovom entitetu, dok među ispitanicima u RS je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 dvije trećine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ispitanika potpuno nezadovoljno. U odnosu na 2025. godinu porastao je procenat nezadovoljnih radom medija u FBiH, ali je porastao i procenat zadovoljnih u RS. </a:t>
            </a:r>
          </a:p>
        </p:txBody>
      </p:sp>
    </p:spTree>
    <p:extLst>
      <p:ext uri="{BB962C8B-B14F-4D97-AF65-F5344CB8AC3E}">
        <p14:creationId xmlns:p14="http://schemas.microsoft.com/office/powerpoint/2010/main" val="267328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2/6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29AE-814E-413D-84FF-28EDE259C326}"/>
              </a:ext>
            </a:extLst>
          </p:cNvPr>
          <p:cNvSpPr txBox="1"/>
          <p:nvPr/>
        </p:nvSpPr>
        <p:spPr>
          <a:xfrm>
            <a:off x="838200" y="269822"/>
            <a:ext cx="10798406" cy="576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odnosu na 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2025. godinu procenat stanovnika BiH zadovoljnih radom medija u RS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u 2026. godini je porastao sa 9.9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na 16.7%. Potpuno nezadovoljnih je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</a:t>
            </a:r>
            <a:r>
              <a:rPr lang="sr-Latn-B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7%, a donekle nezadovoljnih 27.7%. Broj ispitanika u RS koji su zadovoljni radom medija u RS raste, a nezadovoljnih opada, dok u FBiH procenat nezadovoljnih radom medija u RS raste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 55.6% u 2025. godina na 82.6%  u 2026. godini. </a:t>
            </a:r>
            <a:endParaRPr lang="sr-Latn-BA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Generalno gledajući zadovoljstvo svih ispitanika radom medija u FBiH je ostalo isto kao 2025. godine, a zadovoljstvo radom medija u RS je poraslo. Stanovnici Federacije BiH su manje zadovoljni radom medija u tom entitetu u odnosu na 2025. godinu za 10%, dok je taj procenat neznatno veći kod stanovnika RS. Zadovoljstvo radom medija u RS je poraslo i kod stanovnika FBiH i stanovnika RS u odnosu na 2025. godinu. </a:t>
            </a:r>
            <a:endParaRPr lang="sr-Latn-BA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 mišljenju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dvije trećine 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 u BiH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68.9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 sloboda medija u FBiH je djelimično prisutna, dok 9.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misli da je potpuno prisutna, a 12.2% da uopšte nije prisutna.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Pogledamo li rezultate po entitetima, vidimo da 23.9% stanovnika RS smatra da je sloboda medija potpuno prisutna u FBiH, dok to isto misli 2.7% stanovnika FBiH. Među stanovnicima FBiH nalazimo 82.6% koji tvrde da je sloboda medija djelimično prisutna, dok to isto misli 39.6% stanovnika RS. U odnosu na 2025. godinu  raste procenat ispitanika iz BiH koji smatraju da sloboda medija u FBiH nije prisutna i to za oko 14%. 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Sloboda medija u RS je djelimično prisutna za 31.1% stanovnika BiH, dok 37.2% smatra da uopšte nije prisutna. U FBiH je znatno više prisutan stav da sloboda medija u RS nije uopšte prisutna (44.1%), dok to isto misli 24.5% stanovnika RS. U RS nešto više od polovine  ispitanika smatra da je sloboda medija djelimično prisutna. U odnosu na 2025. godinu bilježimo značajan porast stanovnika RS koji tvrde da sloboda medija nije prisutna. </a:t>
            </a:r>
          </a:p>
        </p:txBody>
      </p:sp>
    </p:spTree>
    <p:extLst>
      <p:ext uri="{BB962C8B-B14F-4D97-AF65-F5344CB8AC3E}">
        <p14:creationId xmlns:p14="http://schemas.microsoft.com/office/powerpoint/2010/main" val="11742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77779" y="6379988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3/6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29AE-814E-413D-84FF-28EDE259C326}"/>
              </a:ext>
            </a:extLst>
          </p:cNvPr>
          <p:cNvSpPr txBox="1"/>
          <p:nvPr/>
        </p:nvSpPr>
        <p:spPr>
          <a:xfrm>
            <a:off x="877779" y="293346"/>
            <a:ext cx="11009421" cy="642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Najveće prepreke za slobodan rad medija u BiH su njihova politička zavisnost (66.9%), opšta politička klima u državi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%), finansijska zavisnost (30.7%) i nedovoljna profesionalnost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(21.9%). Razlike u odnosu na 2025. godinu su neznatne.  U odnosu na 2025. godinu bilježimo samo porast za 7% kod stavke opšta politička klima. </a:t>
            </a:r>
            <a:endParaRPr lang="sr-Latn-B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 stanovnika FBiH primjećujemo povećanje samo kod stavke opšta politička klima za oko 8%. U RS je situacija mnogo kompleksnija. Raste procenat ispitanika koji smatraju da je opšta politička klima u BiH mnogo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uticajnija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2026. godine, u odnosu na 2025., dok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20% 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raste procenat onih koji misle da je neadekvatan zakonski okvir prepreka za slobodan rad medija.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Najveći uticaj na rad medija imaju političari i političke stranke i to misli 74.1% stanovnika BiH, i taj procenat je za oko 10%  viši u odnosu na 2025. godinu. U odnosu na prošlu godinu smanjio se procenat ispitanika BiH koji smatraju da OHR-a i međunarodna zajednica imaju uticaj na medije, kao i vlasnici medija. </a:t>
            </a:r>
            <a:endParaRPr lang="en-US" sz="1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FBiH  i RS primjećujemo rast uticaja političara i stranaka,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 u FBiH imamo pad uticaja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vlasnika medija, a u RS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 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uticaja OHR-a i međunarodne zajednice, za oko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Dvije trećine stanovnika BiH ili 68.3% smatra </a:t>
            </a:r>
            <a:r>
              <a:rPr lang="sl-SI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j</a:t>
            </a: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kriminalizacija klevete i mogućnost krivičnog gonjenja novinara i uradnika uticala na slobodu medija u RS, dok svaki četvrti stanovnik RS (25.8%) smatra da to uopšte nije uticalo. </a:t>
            </a:r>
            <a:endParaRPr lang="sr-Latn-B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Skoro tri četvrtine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građana BiH (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72.1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 smatra da su političari i političke stranke glavni kršitelji novinarskih prava i medijskih sloboda, a svaki deseti (13.9%) misli da su to vlasnici medija i urednici. Da OHR i međunarodna zajednica krše novinarska prava i medijske slobode smatra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7.8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stanovnika BiH.  Pogledamo li razlike po entitetima vidjećemo da one postoje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 FBiH nešto više u odnosu na RS smatraju da su političari ti koji krše novinarska prava i slobode, 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dok </a:t>
            </a:r>
            <a:r>
              <a:rPr lang="sr-Latn-B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20.8</a:t>
            </a: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stanovnika RS vide OHR i međunarodnu zajednicu kao jedne od važnih kršitelja prava i sloboda medija i novinara.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7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4/6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29AE-814E-413D-84FF-28EDE259C326}"/>
              </a:ext>
            </a:extLst>
          </p:cNvPr>
          <p:cNvSpPr txBox="1"/>
          <p:nvPr/>
        </p:nvSpPr>
        <p:spPr>
          <a:xfrm>
            <a:off x="877779" y="449931"/>
            <a:ext cx="1043644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Napade na novinare odobrava 5.2% stanovnika BiH, od toga 4.2% iz Federacije BiH i 7.6% iz RS.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je rad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pojedinih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novinara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politički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motivisan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79.4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BiH</a:t>
            </a:r>
            <a:r>
              <a:rPr lang="bs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od toga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FBiH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88.6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RS. U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odnosu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godinu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stanovnika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RS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bilježimo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neznatan pad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onih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smatraju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je rad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novinara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politički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motivisan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 se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govori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novinarskog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izvještavanja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vidimo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ispitanici ističu skoro sve ponuđene opcije kao važne, ali razlike postoje među entitetima. U FBiH smatraju da treba pooštriti kriterijume za ulazak u novinarsku profesiju, unaprijediti sistem obrazovanja novinara i da imaju bolje materijalne uslove. Stanovnici RS smatraju da treba poboljšati uslove rada novinara,  osigurati bolju primjenu zakona o zaštiti prava novinara i poboljšati njihov sistem obrazovanja.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Putem interneta se informiše 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37.3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stanovnika BiH, 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dodamo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tome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društvene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mreže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30.5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možemo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utvrditi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klasični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mediji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izgubili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bitku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informisanju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Televizija je prvi izvor informacija za 26.7% stanovnika BiH.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FBiH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televizija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nije više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izbor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informisanje</a:t>
            </a:r>
            <a:r>
              <a:rPr lang="bs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sustigao je internet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slijede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društvene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mreže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 RS internet </a:t>
            </a:r>
            <a:r>
              <a:rPr lang="bs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primarno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sredstvo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informisanj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slijede društvene mreže i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televizij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 se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govori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kvalitetnom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informisanju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BiH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vidimo da internet dominira (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48.3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%), dok je na drugom mjestu televizija (35.9%).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FBiH </a:t>
            </a:r>
            <a:r>
              <a:rPr lang="sr-Latn-B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televizija i internet su izjednačeni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najkvalitetniji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informisanja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RS internet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 primat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medij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za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90.1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BiH</a:t>
            </a:r>
            <a:r>
              <a:rPr lang="bs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89.2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FBIH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91.2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RS.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5/6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29AE-814E-413D-84FF-28EDE259C326}"/>
              </a:ext>
            </a:extLst>
          </p:cNvPr>
          <p:cNvSpPr txBox="1"/>
          <p:nvPr/>
        </p:nvSpPr>
        <p:spPr>
          <a:xfrm>
            <a:off x="877779" y="449931"/>
            <a:ext cx="10728067" cy="586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Nešto više od polovine ispitanika u BiH (55.8%) smatra da p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olitičari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muškarci i druge osobe u javnom prostoru učestalo krše profesionalna i ljudska prava novinarki tokom susreta sa medijima i putem društvenih mreža. Ispitanici iz Federacije BiH se više slažu s ovom tvrdnjom (66.2%) u odnosu na stanovnike RS (33.3%).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Polovina ispitanika iz BiH (49.7%) se slaže sa tvrdnjom da se n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ačin obraćanja i govor političara prema novinarkama bitno razlikuje od govora i obraćanja muškarcima - novinarima, snimateljima, i drugim muškarcima u medijima. Ispitanici iz Federacije BiH se više slažu s ovom tvrdnjom (70.1%) u odnosu na stanovnike RS (36.7%).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Nešto više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polovine ispitanika na nivou BiH (58.9%) smatra da 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ovor političara i obraćanje novinarkama na press konferencijama i drugim javnim događajima je diskriminirajući, nepristojan, predstavlja rodno zasnovano nasilje i u suprotnosti je s ustavnim načelima i zakonskim propisima države i entiteta. Ispitanici iz Federacije BiH se više slažu s ovom tvrdnjom (69.3%) u odnosu na stanovnike RS (35.8%).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Skoro tri četvrtine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ispitanika iz BiH (73%) smatra da bi m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edijske kuće i organizacije za zaštitu ženskih ljudskih prava trebale efikasnije reagovati u slučajevima uvredljivog govora i javnog nasilja prema novinarkama. 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Ispitanici iz Federacije BiH se više slažu s ovom tvrdnjom (85%) u odnosu na stanovnike RS (46.8%).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četvrtine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ispitanika iz BiH (75.6%) smatra da 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s-Latn-B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ržavne institucije i tijela odgovorna za ravnopravnost žena i muškaraca, kao i pravosuđe, trebali bi više i efikasnije raditi na kažnjavanju napada na novinarke, bez obzira jesu li napadači političari, osobe na javnim funkcijama ili obični građani. Ispitanici iz Federacije BiH se više slažu s ovom tvrdnjom (88.5%) u odnosu na stanovnike RS (47.8%). </a:t>
            </a:r>
          </a:p>
          <a:p>
            <a:pPr marL="285750" marR="0" indent="-28575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4233</Words>
  <Application>Microsoft Office PowerPoint</Application>
  <PresentationFormat>Widescreen</PresentationFormat>
  <Paragraphs>512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Medijske slobode u BiH 2026. Usporedni izvještaj 2018. – 2026.</vt:lpstr>
      <vt:lpstr>PowerPoint Presentation</vt:lpstr>
      <vt:lpstr>PowerPoint Presentation</vt:lpstr>
      <vt:lpstr>Glavni zaključci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Medijske slobode u BiH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Naziv prezentacija</dc:title>
  <dc:creator>Никола Родић</dc:creator>
  <cp:lastModifiedBy>Srđan Puhalo</cp:lastModifiedBy>
  <cp:revision>404</cp:revision>
  <dcterms:created xsi:type="dcterms:W3CDTF">2021-02-04T12:13:41Z</dcterms:created>
  <dcterms:modified xsi:type="dcterms:W3CDTF">2026-06-19T05:45:10Z</dcterms:modified>
</cp:coreProperties>
</file>