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charts/chart8.xml" ContentType="application/vnd.openxmlformats-officedocument.drawingml.chart+xml"/>
  <Override PartName="/ppt/notesSlides/notesSlide6.xml" ContentType="application/vnd.openxmlformats-officedocument.presentationml.notesSlide+xml"/>
  <Override PartName="/ppt/charts/chart9.xml" ContentType="application/vnd.openxmlformats-officedocument.drawingml.chart+xml"/>
  <Override PartName="/ppt/charts/style7.xml" ContentType="application/vnd.ms-office.chartstyle+xml"/>
  <Override PartName="/ppt/charts/colors7.xml" ContentType="application/vnd.ms-office.chartcolorstyle+xml"/>
  <Override PartName="/ppt/charts/chart10.xml" ContentType="application/vnd.openxmlformats-officedocument.drawingml.chart+xml"/>
  <Override PartName="/ppt/charts/style8.xml" ContentType="application/vnd.ms-office.chartstyle+xml"/>
  <Override PartName="/ppt/charts/colors8.xml" ContentType="application/vnd.ms-office.chartcolorstyle+xml"/>
  <Override PartName="/ppt/charts/chart11.xml" ContentType="application/vnd.openxmlformats-officedocument.drawingml.chart+xml"/>
  <Override PartName="/ppt/charts/style9.xml" ContentType="application/vnd.ms-office.chartstyle+xml"/>
  <Override PartName="/ppt/charts/colors9.xml" ContentType="application/vnd.ms-office.chartcolorstyle+xml"/>
  <Override PartName="/ppt/charts/chart12.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3.xml" ContentType="application/vnd.openxmlformats-officedocument.drawingml.chart+xml"/>
  <Override PartName="/ppt/charts/chart14.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5.xml" ContentType="application/vnd.openxmlformats-officedocument.drawingml.chart+xml"/>
  <Override PartName="/ppt/charts/chart16.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7.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8.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9.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20.xml" ContentType="application/vnd.openxmlformats-officedocument.drawingml.chart+xml"/>
  <Override PartName="/ppt/charts/chart21.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22.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23.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24.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5.xml" ContentType="application/vnd.openxmlformats-officedocument.drawingml.chart+xml"/>
  <Override PartName="/ppt/charts/chart2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30.xml" ContentType="application/vnd.openxmlformats-officedocument.drawingml.chart+xml"/>
  <Override PartName="/ppt/charts/chart31.xml" ContentType="application/vnd.openxmlformats-officedocument.drawingml.chart+xml"/>
  <Override PartName="/ppt/charts/chart32.xml" ContentType="application/vnd.openxmlformats-officedocument.drawingml.chart+xml"/>
  <Override PartName="/ppt/charts/chart33.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34.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35.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0.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1.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2.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3.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4.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5.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46.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47.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48.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49.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0.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1.xml" ContentType="application/vnd.openxmlformats-officedocument.drawingml.chart+xml"/>
  <Override PartName="/ppt/charts/chart52.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3.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4.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5.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6.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57.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58.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59.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0.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1.xml" ContentType="application/vnd.openxmlformats-officedocument.drawingml.chart+xml"/>
  <Override PartName="/ppt/charts/chart62.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3.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4.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5.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6.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7.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68.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69.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0.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1.xml" ContentType="application/vnd.openxmlformats-officedocument.drawingml.chart+xml"/>
  <Override PartName="/ppt/charts/style57.xml" ContentType="application/vnd.ms-office.chartstyle+xml"/>
  <Override PartName="/ppt/charts/colors5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8" r:id="rId4"/>
    <p:sldId id="259" r:id="rId5"/>
    <p:sldId id="312" r:id="rId6"/>
    <p:sldId id="313" r:id="rId7"/>
    <p:sldId id="314" r:id="rId8"/>
    <p:sldId id="316" r:id="rId9"/>
    <p:sldId id="318" r:id="rId10"/>
    <p:sldId id="322" r:id="rId11"/>
    <p:sldId id="263" r:id="rId12"/>
    <p:sldId id="264" r:id="rId13"/>
    <p:sldId id="265" r:id="rId14"/>
    <p:sldId id="266" r:id="rId15"/>
    <p:sldId id="267" r:id="rId16"/>
    <p:sldId id="268" r:id="rId17"/>
    <p:sldId id="269" r:id="rId18"/>
    <p:sldId id="270" r:id="rId19"/>
    <p:sldId id="274" r:id="rId20"/>
    <p:sldId id="271" r:id="rId21"/>
    <p:sldId id="275" r:id="rId22"/>
    <p:sldId id="272" r:id="rId23"/>
    <p:sldId id="331" r:id="rId24"/>
    <p:sldId id="273" r:id="rId25"/>
    <p:sldId id="277" r:id="rId26"/>
    <p:sldId id="278" r:id="rId27"/>
    <p:sldId id="279" r:id="rId28"/>
    <p:sldId id="280" r:id="rId29"/>
    <p:sldId id="281" r:id="rId30"/>
    <p:sldId id="282" r:id="rId31"/>
    <p:sldId id="329" r:id="rId32"/>
    <p:sldId id="283" r:id="rId33"/>
    <p:sldId id="330" r:id="rId34"/>
    <p:sldId id="286" r:id="rId35"/>
    <p:sldId id="287" r:id="rId36"/>
    <p:sldId id="293" r:id="rId37"/>
    <p:sldId id="294" r:id="rId38"/>
    <p:sldId id="295" r:id="rId39"/>
    <p:sldId id="296" r:id="rId40"/>
    <p:sldId id="327" r:id="rId41"/>
    <p:sldId id="299" r:id="rId42"/>
    <p:sldId id="302"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rdjan" initials="S" lastIdx="3" clrIdx="0">
    <p:extLst>
      <p:ext uri="{19B8F6BF-5375-455C-9EA6-DF929625EA0E}">
        <p15:presenceInfo xmlns:p15="http://schemas.microsoft.com/office/powerpoint/2012/main" userId="Srdj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A23"/>
    <a:srgbClr val="6D6E72"/>
    <a:srgbClr val="6D6D6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73"/>
    <p:restoredTop sz="94203" autoAdjust="0"/>
  </p:normalViewPr>
  <p:slideViewPr>
    <p:cSldViewPr snapToGrid="0">
      <p:cViewPr varScale="1">
        <p:scale>
          <a:sx n="80" d="100"/>
          <a:sy n="80" d="100"/>
        </p:scale>
        <p:origin x="658"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8.xml"/><Relationship Id="rId1" Type="http://schemas.microsoft.com/office/2011/relationships/chartStyle" Target="style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9.xml"/><Relationship Id="rId1" Type="http://schemas.microsoft.com/office/2011/relationships/chartStyle" Target="style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0.xml"/><Relationship Id="rId1" Type="http://schemas.microsoft.com/office/2011/relationships/chartStyle" Target="style10.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1.xml"/><Relationship Id="rId1" Type="http://schemas.microsoft.com/office/2011/relationships/chartStyle" Target="style11.xml"/></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2.xml"/><Relationship Id="rId1" Type="http://schemas.microsoft.com/office/2011/relationships/chartStyle" Target="style12.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3.xml"/><Relationship Id="rId1" Type="http://schemas.microsoft.com/office/2011/relationships/chartStyle" Target="style13.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4.xml"/><Relationship Id="rId1" Type="http://schemas.microsoft.com/office/2011/relationships/chartStyle" Target="style14.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16.xml"/><Relationship Id="rId1" Type="http://schemas.microsoft.com/office/2011/relationships/chartStyle" Target="style16.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17.xml"/><Relationship Id="rId1" Type="http://schemas.microsoft.com/office/2011/relationships/chartStyle" Target="style17.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18.xml"/><Relationship Id="rId1" Type="http://schemas.microsoft.com/office/2011/relationships/chartStyle" Target="style18.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19.xml"/><Relationship Id="rId1" Type="http://schemas.microsoft.com/office/2011/relationships/chartStyle" Target="style19.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0.xml"/><Relationship Id="rId1" Type="http://schemas.microsoft.com/office/2011/relationships/chartStyle" Target="style2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1.xml"/><Relationship Id="rId1" Type="http://schemas.microsoft.com/office/2011/relationships/chartStyle" Target="style2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2.xml"/><Relationship Id="rId1" Type="http://schemas.microsoft.com/office/2011/relationships/chartStyle" Target="style2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1" Type="http://schemas.openxmlformats.org/officeDocument/2006/relationships/package" Target="../embeddings/Microsoft_Excel_Worksheet29.xlsx"/></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1" Type="http://schemas.openxmlformats.org/officeDocument/2006/relationships/package" Target="../embeddings/Microsoft_Excel_Worksheet31.xlsx"/></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24.xml"/><Relationship Id="rId1" Type="http://schemas.microsoft.com/office/2011/relationships/chartStyle" Target="style24.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25.xml"/><Relationship Id="rId1" Type="http://schemas.microsoft.com/office/2011/relationships/chartStyle" Target="style25.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26.xml"/><Relationship Id="rId1" Type="http://schemas.microsoft.com/office/2011/relationships/chartStyle" Target="style26.xml"/></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7.xml"/><Relationship Id="rId1" Type="http://schemas.microsoft.com/office/2011/relationships/chartStyle" Target="style27.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8.xml"/><Relationship Id="rId1" Type="http://schemas.microsoft.com/office/2011/relationships/chartStyle" Target="style28.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9.xml"/><Relationship Id="rId1" Type="http://schemas.microsoft.com/office/2011/relationships/chartStyle" Target="style29.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30.xml"/><Relationship Id="rId1" Type="http://schemas.microsoft.com/office/2011/relationships/chartStyle" Target="style30.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31.xml"/><Relationship Id="rId1" Type="http://schemas.microsoft.com/office/2011/relationships/chartStyle" Target="style31.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32.xml"/><Relationship Id="rId1" Type="http://schemas.microsoft.com/office/2011/relationships/chartStyle" Target="style32.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33.xml"/><Relationship Id="rId1" Type="http://schemas.microsoft.com/office/2011/relationships/chartStyle" Target="style33.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4.xml"/><Relationship Id="rId1" Type="http://schemas.microsoft.com/office/2011/relationships/chartStyle" Target="style34.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5.xml"/><Relationship Id="rId1" Type="http://schemas.microsoft.com/office/2011/relationships/chartStyle" Target="style35.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6.xml"/><Relationship Id="rId1" Type="http://schemas.microsoft.com/office/2011/relationships/chartStyle" Target="style36.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7.xml"/><Relationship Id="rId1" Type="http://schemas.microsoft.com/office/2011/relationships/chartStyle" Target="style37.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8.xml"/><Relationship Id="rId1" Type="http://schemas.microsoft.com/office/2011/relationships/chartStyle" Target="style38.xml"/></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9.xml"/><Relationship Id="rId1" Type="http://schemas.microsoft.com/office/2011/relationships/chartStyle" Target="style39.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40.xml"/><Relationship Id="rId1" Type="http://schemas.microsoft.com/office/2011/relationships/chartStyle" Target="style40.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41.xml"/><Relationship Id="rId1" Type="http://schemas.microsoft.com/office/2011/relationships/chartStyle" Target="style41.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42.xml"/><Relationship Id="rId1" Type="http://schemas.microsoft.com/office/2011/relationships/chartStyle" Target="style42.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3.xml"/><Relationship Id="rId1" Type="http://schemas.microsoft.com/office/2011/relationships/chartStyle" Target="style43.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4.xml"/><Relationship Id="rId1" Type="http://schemas.microsoft.com/office/2011/relationships/chartStyle" Target="style44.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5.xml"/><Relationship Id="rId1" Type="http://schemas.microsoft.com/office/2011/relationships/chartStyle" Target="style45.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6.xml"/><Relationship Id="rId1" Type="http://schemas.microsoft.com/office/2011/relationships/chartStyle" Target="style46.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7.xml"/><Relationship Id="rId1" Type="http://schemas.microsoft.com/office/2011/relationships/chartStyle" Target="style47.xml"/></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8.xml"/><Relationship Id="rId1" Type="http://schemas.microsoft.com/office/2011/relationships/chartStyle" Target="style48.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9.xml"/><Relationship Id="rId1" Type="http://schemas.microsoft.com/office/2011/relationships/chartStyle" Target="style49.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50.xml"/><Relationship Id="rId1" Type="http://schemas.microsoft.com/office/2011/relationships/chartStyle" Target="style50.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51.xml"/><Relationship Id="rId1" Type="http://schemas.microsoft.com/office/2011/relationships/chartStyle" Target="style51.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2.xml"/><Relationship Id="rId1" Type="http://schemas.microsoft.com/office/2011/relationships/chartStyle" Target="style52.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3.xml"/><Relationship Id="rId1" Type="http://schemas.microsoft.com/office/2011/relationships/chartStyle" Target="style53.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4.xml"/><Relationship Id="rId1" Type="http://schemas.microsoft.com/office/2011/relationships/chartStyle" Target="style54.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5.xml"/><Relationship Id="rId1" Type="http://schemas.microsoft.com/office/2011/relationships/chartStyle" Target="style55.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6.xml"/><Relationship Id="rId1" Type="http://schemas.microsoft.com/office/2011/relationships/chartStyle" Target="style56.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7.xml"/><Relationship Id="rId1" Type="http://schemas.microsoft.com/office/2011/relationships/chartStyle" Target="style57.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Column1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Media</c:v>
                </c:pt>
                <c:pt idx="1">
                  <c:v>Religious communities</c:v>
                </c:pt>
                <c:pt idx="2">
                  <c:v>NGO</c:v>
                </c:pt>
                <c:pt idx="3">
                  <c:v>Governmental institutions in general</c:v>
                </c:pt>
                <c:pt idx="4">
                  <c:v>International Community</c:v>
                </c:pt>
                <c:pt idx="5">
                  <c:v>Political parties</c:v>
                </c:pt>
                <c:pt idx="6">
                  <c:v>Politicians</c:v>
                </c:pt>
              </c:strCache>
            </c:strRef>
          </c:cat>
          <c:val>
            <c:numRef>
              <c:f>Sheet1!$B$2:$B$8</c:f>
              <c:numCache>
                <c:formatCode>General</c:formatCode>
                <c:ptCount val="7"/>
                <c:pt idx="0">
                  <c:v>70.5</c:v>
                </c:pt>
                <c:pt idx="1">
                  <c:v>52.2</c:v>
                </c:pt>
                <c:pt idx="2">
                  <c:v>34.5</c:v>
                </c:pt>
                <c:pt idx="3">
                  <c:v>54.2</c:v>
                </c:pt>
                <c:pt idx="4">
                  <c:v>32.9</c:v>
                </c:pt>
                <c:pt idx="5">
                  <c:v>13.7</c:v>
                </c:pt>
                <c:pt idx="6">
                  <c:v>10.7</c:v>
                </c:pt>
              </c:numCache>
            </c:numRef>
          </c:val>
          <c:extLst>
            <c:ext xmlns:c16="http://schemas.microsoft.com/office/drawing/2014/chart" uri="{C3380CC4-5D6E-409C-BE32-E72D297353CC}">
              <c16:uniqueId val="{00000000-DA8C-49E3-863D-B8981702DB40}"/>
            </c:ext>
          </c:extLst>
        </c:ser>
        <c:dLbls>
          <c:showLegendKey val="0"/>
          <c:showVal val="1"/>
          <c:showCatName val="0"/>
          <c:showSerName val="0"/>
          <c:showPercent val="0"/>
          <c:showBubbleSize val="0"/>
        </c:dLbls>
        <c:gapWidth val="150"/>
        <c:overlap val="-25"/>
        <c:axId val="-2132867768"/>
        <c:axId val="-2132858552"/>
      </c:barChart>
      <c:catAx>
        <c:axId val="-2132867768"/>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2858552"/>
        <c:crosses val="autoZero"/>
        <c:auto val="1"/>
        <c:lblAlgn val="ctr"/>
        <c:lblOffset val="100"/>
        <c:noMultiLvlLbl val="0"/>
      </c:catAx>
      <c:valAx>
        <c:axId val="-2132858552"/>
        <c:scaling>
          <c:orientation val="minMax"/>
        </c:scaling>
        <c:delete val="1"/>
        <c:axPos val="b"/>
        <c:numFmt formatCode="General" sourceLinked="1"/>
        <c:majorTickMark val="out"/>
        <c:minorTickMark val="none"/>
        <c:tickLblPos val="nextTo"/>
        <c:crossAx val="-2132867768"/>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am completely satisfied</c:v>
                </c:pt>
                <c:pt idx="1">
                  <c:v>I am somewhat satisfied</c:v>
                </c:pt>
                <c:pt idx="2">
                  <c:v>I am somewhat dissatisfied</c:v>
                </c:pt>
                <c:pt idx="3">
                  <c:v>I am completely dissatisfied</c:v>
                </c:pt>
                <c:pt idx="4">
                  <c:v>I do not know</c:v>
                </c:pt>
              </c:strCache>
            </c:strRef>
          </c:cat>
          <c:val>
            <c:numRef>
              <c:f>Sheet1!$B$2:$B$6</c:f>
              <c:numCache>
                <c:formatCode>General</c:formatCode>
                <c:ptCount val="5"/>
                <c:pt idx="0">
                  <c:v>1.2</c:v>
                </c:pt>
                <c:pt idx="1">
                  <c:v>10.199999999999999</c:v>
                </c:pt>
                <c:pt idx="2">
                  <c:v>24.3</c:v>
                </c:pt>
                <c:pt idx="3">
                  <c:v>30</c:v>
                </c:pt>
                <c:pt idx="4">
                  <c:v>34.200000000000003</c:v>
                </c:pt>
              </c:numCache>
            </c:numRef>
          </c:val>
          <c:extLst>
            <c:ext xmlns:c16="http://schemas.microsoft.com/office/drawing/2014/chart" uri="{C3380CC4-5D6E-409C-BE32-E72D297353CC}">
              <c16:uniqueId val="{00000000-3772-4262-8B63-78CF1E8CFC18}"/>
            </c:ext>
          </c:extLst>
        </c:ser>
        <c:dLbls>
          <c:showLegendKey val="0"/>
          <c:showVal val="0"/>
          <c:showCatName val="0"/>
          <c:showSerName val="0"/>
          <c:showPercent val="0"/>
          <c:showBubbleSize val="0"/>
        </c:dLbls>
        <c:gapWidth val="75"/>
        <c:overlap val="-25"/>
        <c:axId val="-2147471288"/>
        <c:axId val="-2147473544"/>
      </c:barChart>
      <c:catAx>
        <c:axId val="-2147471288"/>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47473544"/>
        <c:crosses val="autoZero"/>
        <c:auto val="1"/>
        <c:lblAlgn val="ctr"/>
        <c:lblOffset val="100"/>
        <c:noMultiLvlLbl val="0"/>
      </c:catAx>
      <c:valAx>
        <c:axId val="-2147473544"/>
        <c:scaling>
          <c:orientation val="minMax"/>
        </c:scaling>
        <c:delete val="1"/>
        <c:axPos val="b"/>
        <c:numFmt formatCode="General" sourceLinked="1"/>
        <c:majorTickMark val="none"/>
        <c:minorTickMark val="none"/>
        <c:tickLblPos val="nextTo"/>
        <c:crossAx val="-2147471288"/>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44993438229085703"/>
          <c:y val="0.17369225839985999"/>
          <c:w val="0.48339802521941999"/>
          <c:h val="0.73570818520164405"/>
        </c:manualLayout>
      </c:layout>
      <c:barChart>
        <c:barDir val="bar"/>
        <c:grouping val="clustered"/>
        <c:varyColors val="0"/>
        <c:ser>
          <c:idx val="0"/>
          <c:order val="0"/>
          <c:tx>
            <c:strRef>
              <c:f>Sheet1!$B$1</c:f>
              <c:strCache>
                <c:ptCount val="1"/>
                <c:pt idx="0">
                  <c:v>Column1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am completely satisfied</c:v>
                </c:pt>
                <c:pt idx="1">
                  <c:v>I am somewhat satisfied</c:v>
                </c:pt>
                <c:pt idx="2">
                  <c:v>I am somewhat dissatisfied</c:v>
                </c:pt>
                <c:pt idx="3">
                  <c:v>I am completely dissatisfied</c:v>
                </c:pt>
                <c:pt idx="4">
                  <c:v>I do not know</c:v>
                </c:pt>
              </c:strCache>
            </c:strRef>
          </c:cat>
          <c:val>
            <c:numRef>
              <c:f>Sheet1!$B$2:$B$6</c:f>
              <c:numCache>
                <c:formatCode>General</c:formatCode>
                <c:ptCount val="5"/>
                <c:pt idx="0">
                  <c:v>2.5</c:v>
                </c:pt>
                <c:pt idx="1">
                  <c:v>23.3</c:v>
                </c:pt>
                <c:pt idx="2">
                  <c:v>35.799999999999997</c:v>
                </c:pt>
                <c:pt idx="3">
                  <c:v>34.6</c:v>
                </c:pt>
                <c:pt idx="4">
                  <c:v>3.8</c:v>
                </c:pt>
              </c:numCache>
            </c:numRef>
          </c:val>
          <c:extLst>
            <c:ext xmlns:c16="http://schemas.microsoft.com/office/drawing/2014/chart" uri="{C3380CC4-5D6E-409C-BE32-E72D297353CC}">
              <c16:uniqueId val="{00000000-26A0-40AE-9D3D-3E2E8AEF41D2}"/>
            </c:ext>
          </c:extLst>
        </c:ser>
        <c:dLbls>
          <c:showLegendKey val="0"/>
          <c:showVal val="0"/>
          <c:showCatName val="0"/>
          <c:showSerName val="0"/>
          <c:showPercent val="0"/>
          <c:showBubbleSize val="0"/>
        </c:dLbls>
        <c:gapWidth val="75"/>
        <c:overlap val="-25"/>
        <c:axId val="-2139911512"/>
        <c:axId val="-2147424952"/>
      </c:barChart>
      <c:catAx>
        <c:axId val="-213991151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47424952"/>
        <c:crosses val="autoZero"/>
        <c:auto val="1"/>
        <c:lblAlgn val="ctr"/>
        <c:lblOffset val="100"/>
        <c:noMultiLvlLbl val="0"/>
      </c:catAx>
      <c:valAx>
        <c:axId val="-2147424952"/>
        <c:scaling>
          <c:orientation val="minMax"/>
        </c:scaling>
        <c:delete val="1"/>
        <c:axPos val="b"/>
        <c:numFmt formatCode="General" sourceLinked="1"/>
        <c:majorTickMark val="none"/>
        <c:minorTickMark val="none"/>
        <c:tickLblPos val="nextTo"/>
        <c:crossAx val="-213991151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a:t>
            </a:r>
            <a:r>
              <a:rPr lang="x-none"/>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dLbls>
          <c:showLegendKey val="0"/>
          <c:showVal val="1"/>
          <c:showCatName val="0"/>
          <c:showSerName val="0"/>
          <c:showPercent val="0"/>
          <c:showBubbleSize val="0"/>
        </c:dLbls>
        <c:gapWidth val="150"/>
        <c:overlap val="-25"/>
        <c:axId val="-2139118296"/>
        <c:axId val="-2139114712"/>
      </c:barChart>
      <c:catAx>
        <c:axId val="-213911829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9114712"/>
        <c:crosses val="autoZero"/>
        <c:auto val="1"/>
        <c:lblAlgn val="ctr"/>
        <c:lblOffset val="100"/>
        <c:noMultiLvlLbl val="0"/>
      </c:catAx>
      <c:valAx>
        <c:axId val="-2139114712"/>
        <c:scaling>
          <c:orientation val="minMax"/>
        </c:scaling>
        <c:delete val="1"/>
        <c:axPos val="b"/>
        <c:numFmt formatCode="General" sourceLinked="1"/>
        <c:majorTickMark val="out"/>
        <c:minorTickMark val="none"/>
        <c:tickLblPos val="nextTo"/>
        <c:crossAx val="-213911829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9624573911560899E-2"/>
          <c:y val="3.2299651890530703E-2"/>
          <c:w val="0.81725161400319701"/>
          <c:h val="0.88298638114283601"/>
        </c:manualLayout>
      </c:layout>
      <c:lineChart>
        <c:grouping val="standard"/>
        <c:varyColors val="0"/>
        <c:ser>
          <c:idx val="0"/>
          <c:order val="0"/>
          <c:tx>
            <c:strRef>
              <c:f>Sheet1!$B$1</c:f>
              <c:strCache>
                <c:ptCount val="1"/>
                <c:pt idx="0">
                  <c:v>satisfied (BiH)</c:v>
                </c:pt>
              </c:strCache>
            </c:strRef>
          </c:tx>
          <c:spPr>
            <a:ln>
              <a:prstDash val="solid"/>
            </a:ln>
          </c:spPr>
          <c:marker>
            <c:symbol val="none"/>
          </c:marker>
          <c:dLbls>
            <c:dLbl>
              <c:idx val="0"/>
              <c:layout>
                <c:manualLayout>
                  <c:x val="-2.8972212850310999E-2"/>
                  <c:y val="3.52738584601711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160-4980-BD90-6433D29EC27F}"/>
                </c:ext>
              </c:extLst>
            </c:dLbl>
            <c:spPr>
              <a:ln>
                <a:prstDash val="sysDash"/>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61</c:v>
                </c:pt>
                <c:pt idx="1">
                  <c:v>44</c:v>
                </c:pt>
                <c:pt idx="2">
                  <c:v>54</c:v>
                </c:pt>
                <c:pt idx="3">
                  <c:v>41</c:v>
                </c:pt>
                <c:pt idx="4">
                  <c:v>40</c:v>
                </c:pt>
                <c:pt idx="5">
                  <c:v>25.8</c:v>
                </c:pt>
                <c:pt idx="6">
                  <c:v>37.4</c:v>
                </c:pt>
                <c:pt idx="7">
                  <c:v>9.9</c:v>
                </c:pt>
                <c:pt idx="8">
                  <c:v>21.4</c:v>
                </c:pt>
              </c:numCache>
            </c:numRef>
          </c:val>
          <c:smooth val="0"/>
          <c:extLst>
            <c:ext xmlns:c16="http://schemas.microsoft.com/office/drawing/2014/chart" uri="{C3380CC4-5D6E-409C-BE32-E72D297353CC}">
              <c16:uniqueId val="{00000001-6D43-44AD-A988-808BD530AF3B}"/>
            </c:ext>
          </c:extLst>
        </c:ser>
        <c:ser>
          <c:idx val="1"/>
          <c:order val="1"/>
          <c:tx>
            <c:strRef>
              <c:f>Sheet1!$C$1</c:f>
              <c:strCache>
                <c:ptCount val="1"/>
                <c:pt idx="0">
                  <c:v>dissatisfied (BiH)</c:v>
                </c:pt>
              </c:strCache>
            </c:strRef>
          </c:tx>
          <c:spPr>
            <a:ln>
              <a:solidFill>
                <a:srgbClr val="FF0000"/>
              </a:solidFill>
              <a:prstDash val="solid"/>
            </a:ln>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38</c:v>
                </c:pt>
                <c:pt idx="1">
                  <c:v>48</c:v>
                </c:pt>
                <c:pt idx="2">
                  <c:v>36</c:v>
                </c:pt>
                <c:pt idx="3">
                  <c:v>30</c:v>
                </c:pt>
                <c:pt idx="4">
                  <c:v>34.4</c:v>
                </c:pt>
                <c:pt idx="5">
                  <c:v>52</c:v>
                </c:pt>
                <c:pt idx="6">
                  <c:v>48</c:v>
                </c:pt>
                <c:pt idx="7">
                  <c:v>68.400000000000006</c:v>
                </c:pt>
                <c:pt idx="8">
                  <c:v>78.599999999999994</c:v>
                </c:pt>
              </c:numCache>
            </c:numRef>
          </c:val>
          <c:smooth val="0"/>
          <c:extLst>
            <c:ext xmlns:c16="http://schemas.microsoft.com/office/drawing/2014/chart" uri="{C3380CC4-5D6E-409C-BE32-E72D297353CC}">
              <c16:uniqueId val="{00000002-6D43-44AD-A988-808BD530AF3B}"/>
            </c:ext>
          </c:extLst>
        </c:ser>
        <c:ser>
          <c:idx val="2"/>
          <c:order val="2"/>
          <c:tx>
            <c:strRef>
              <c:f>Sheet1!$D$1</c:f>
              <c:strCache>
                <c:ptCount val="1"/>
                <c:pt idx="0">
                  <c:v>satisfied (FBiH)</c:v>
                </c:pt>
              </c:strCache>
            </c:strRef>
          </c:tx>
          <c:spPr>
            <a:ln>
              <a:prstDash val="sysDash"/>
            </a:ln>
          </c:spPr>
          <c:marker>
            <c:symbol val="none"/>
          </c:marker>
          <c:dLbls>
            <c:dLbl>
              <c:idx val="0"/>
              <c:layout>
                <c:manualLayout>
                  <c:x val="-1.67733863870221E-2"/>
                  <c:y val="-5.878976410028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60-4980-BD90-6433D29EC27F}"/>
                </c:ext>
              </c:extLst>
            </c:dLbl>
            <c:dLbl>
              <c:idx val="1"/>
              <c:layout>
                <c:manualLayout>
                  <c:x val="-1.52485330791112E-2"/>
                  <c:y val="-2.64553938451283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32-4A3A-AE77-5E12A3B8C3E4}"/>
                </c:ext>
              </c:extLst>
            </c:dLbl>
            <c:dLbl>
              <c:idx val="3"/>
              <c:layout>
                <c:manualLayout>
                  <c:x val="-1.06736663147203E-7"/>
                  <c:y val="1.7636929230085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160-4980-BD90-6433D29EC27F}"/>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52</c:v>
                </c:pt>
                <c:pt idx="1">
                  <c:v>34</c:v>
                </c:pt>
                <c:pt idx="2">
                  <c:v>45</c:v>
                </c:pt>
                <c:pt idx="3">
                  <c:v>29</c:v>
                </c:pt>
                <c:pt idx="4">
                  <c:v>35</c:v>
                </c:pt>
                <c:pt idx="5">
                  <c:v>16.3</c:v>
                </c:pt>
                <c:pt idx="6">
                  <c:v>42</c:v>
                </c:pt>
                <c:pt idx="7">
                  <c:v>11.8</c:v>
                </c:pt>
                <c:pt idx="8">
                  <c:v>17.399999999999999</c:v>
                </c:pt>
              </c:numCache>
            </c:numRef>
          </c:val>
          <c:smooth val="0"/>
          <c:extLst>
            <c:ext xmlns:c16="http://schemas.microsoft.com/office/drawing/2014/chart" uri="{C3380CC4-5D6E-409C-BE32-E72D297353CC}">
              <c16:uniqueId val="{00000007-6D43-44AD-A988-808BD530AF3B}"/>
            </c:ext>
          </c:extLst>
        </c:ser>
        <c:ser>
          <c:idx val="3"/>
          <c:order val="3"/>
          <c:tx>
            <c:strRef>
              <c:f>Sheet1!$E$1</c:f>
              <c:strCache>
                <c:ptCount val="1"/>
                <c:pt idx="0">
                  <c:v>dissatisfied (FBiH)</c:v>
                </c:pt>
              </c:strCache>
            </c:strRef>
          </c:tx>
          <c:spPr>
            <a:ln>
              <a:solidFill>
                <a:srgbClr val="FF0000"/>
              </a:solidFill>
              <a:prstDash val="sysDash"/>
            </a:ln>
          </c:spPr>
          <c:marker>
            <c:symbol val="none"/>
          </c:marker>
          <c:dLbls>
            <c:dLbl>
              <c:idx val="3"/>
              <c:layout>
                <c:manualLayout>
                  <c:x val="0"/>
                  <c:y val="4.409232307521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160-4980-BD90-6433D29EC27F}"/>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48</c:v>
                </c:pt>
                <c:pt idx="1">
                  <c:v>54</c:v>
                </c:pt>
                <c:pt idx="2">
                  <c:v>40</c:v>
                </c:pt>
                <c:pt idx="3">
                  <c:v>29</c:v>
                </c:pt>
                <c:pt idx="4">
                  <c:v>35.299999999999997</c:v>
                </c:pt>
                <c:pt idx="5">
                  <c:v>59.9</c:v>
                </c:pt>
                <c:pt idx="6">
                  <c:v>38.9</c:v>
                </c:pt>
                <c:pt idx="7">
                  <c:v>55.6</c:v>
                </c:pt>
                <c:pt idx="8">
                  <c:v>82.6</c:v>
                </c:pt>
              </c:numCache>
            </c:numRef>
          </c:val>
          <c:smooth val="0"/>
          <c:extLst>
            <c:ext xmlns:c16="http://schemas.microsoft.com/office/drawing/2014/chart" uri="{C3380CC4-5D6E-409C-BE32-E72D297353CC}">
              <c16:uniqueId val="{00000008-6D43-44AD-A988-808BD530AF3B}"/>
            </c:ext>
          </c:extLst>
        </c:ser>
        <c:ser>
          <c:idx val="4"/>
          <c:order val="4"/>
          <c:tx>
            <c:strRef>
              <c:f>Sheet1!$F$1</c:f>
              <c:strCache>
                <c:ptCount val="1"/>
                <c:pt idx="0">
                  <c:v>satisfied (RS)</c:v>
                </c:pt>
              </c:strCache>
            </c:strRef>
          </c:tx>
          <c:spPr>
            <a:ln>
              <a:prstDash val="sysDot"/>
            </a:ln>
          </c:spPr>
          <c:marker>
            <c:symbol val="none"/>
          </c:marker>
          <c:dLbls>
            <c:dLbl>
              <c:idx val="0"/>
              <c:layout>
                <c:manualLayout>
                  <c:x val="0"/>
                  <c:y val="-6.46687405103135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D43-44AD-A988-808BD530AF3B}"/>
                </c:ext>
              </c:extLst>
            </c:dLbl>
            <c:dLbl>
              <c:idx val="1"/>
              <c:layout>
                <c:manualLayout>
                  <c:x val="-1.5248533079111099E-2"/>
                  <c:y val="4.70318112802280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D43-44AD-A988-808BD530AF3B}"/>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Sheet1!$F$2:$F$10</c:f>
              <c:numCache>
                <c:formatCode>General</c:formatCode>
                <c:ptCount val="9"/>
                <c:pt idx="0">
                  <c:v>75</c:v>
                </c:pt>
                <c:pt idx="1">
                  <c:v>60</c:v>
                </c:pt>
                <c:pt idx="2">
                  <c:v>69</c:v>
                </c:pt>
                <c:pt idx="3">
                  <c:v>62</c:v>
                </c:pt>
                <c:pt idx="4">
                  <c:v>53.2</c:v>
                </c:pt>
                <c:pt idx="5">
                  <c:v>45.1</c:v>
                </c:pt>
                <c:pt idx="6">
                  <c:v>28.6</c:v>
                </c:pt>
                <c:pt idx="7">
                  <c:v>6</c:v>
                </c:pt>
                <c:pt idx="8">
                  <c:v>26.8</c:v>
                </c:pt>
              </c:numCache>
            </c:numRef>
          </c:val>
          <c:smooth val="0"/>
          <c:extLst>
            <c:ext xmlns:c16="http://schemas.microsoft.com/office/drawing/2014/chart" uri="{C3380CC4-5D6E-409C-BE32-E72D297353CC}">
              <c16:uniqueId val="{0000000F-6D43-44AD-A988-808BD530AF3B}"/>
            </c:ext>
          </c:extLst>
        </c:ser>
        <c:ser>
          <c:idx val="5"/>
          <c:order val="5"/>
          <c:tx>
            <c:strRef>
              <c:f>Sheet1!$G$1</c:f>
              <c:strCache>
                <c:ptCount val="1"/>
                <c:pt idx="0">
                  <c:v>dissatisfied (RS)</c:v>
                </c:pt>
              </c:strCache>
            </c:strRef>
          </c:tx>
          <c:spPr>
            <a:ln>
              <a:solidFill>
                <a:srgbClr val="FF0000"/>
              </a:solidFill>
              <a:prstDash val="sysDot"/>
            </a:ln>
          </c:spPr>
          <c:marker>
            <c:symbol val="none"/>
          </c:marker>
          <c:dLbls>
            <c:dLbl>
              <c:idx val="3"/>
              <c:layout>
                <c:manualLayout>
                  <c:x val="0"/>
                  <c:y val="-1.4697441025071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160-4980-BD90-6433D29EC27F}"/>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Sheet1!$G$2:$G$10</c:f>
              <c:numCache>
                <c:formatCode>General</c:formatCode>
                <c:ptCount val="9"/>
                <c:pt idx="0">
                  <c:v>24</c:v>
                </c:pt>
                <c:pt idx="1">
                  <c:v>39</c:v>
                </c:pt>
                <c:pt idx="2">
                  <c:v>29</c:v>
                </c:pt>
                <c:pt idx="3">
                  <c:v>34</c:v>
                </c:pt>
                <c:pt idx="4">
                  <c:v>30</c:v>
                </c:pt>
                <c:pt idx="5">
                  <c:v>35.200000000000003</c:v>
                </c:pt>
                <c:pt idx="6">
                  <c:v>65.8</c:v>
                </c:pt>
                <c:pt idx="7">
                  <c:v>93.4</c:v>
                </c:pt>
                <c:pt idx="8">
                  <c:v>73.2</c:v>
                </c:pt>
              </c:numCache>
            </c:numRef>
          </c:val>
          <c:smooth val="0"/>
          <c:extLst>
            <c:ext xmlns:c16="http://schemas.microsoft.com/office/drawing/2014/chart" uri="{C3380CC4-5D6E-409C-BE32-E72D297353CC}">
              <c16:uniqueId val="{00000010-6D43-44AD-A988-808BD530AF3B}"/>
            </c:ext>
          </c:extLst>
        </c:ser>
        <c:dLbls>
          <c:showLegendKey val="0"/>
          <c:showVal val="0"/>
          <c:showCatName val="0"/>
          <c:showSerName val="0"/>
          <c:showPercent val="0"/>
          <c:showBubbleSize val="0"/>
        </c:dLbls>
        <c:smooth val="0"/>
        <c:axId val="-2139242200"/>
        <c:axId val="-2139239448"/>
      </c:lineChart>
      <c:catAx>
        <c:axId val="-2139242200"/>
        <c:scaling>
          <c:orientation val="minMax"/>
        </c:scaling>
        <c:delete val="0"/>
        <c:axPos val="b"/>
        <c:numFmt formatCode="General" sourceLinked="1"/>
        <c:majorTickMark val="out"/>
        <c:minorTickMark val="none"/>
        <c:tickLblPos val="nextTo"/>
        <c:crossAx val="-2139239448"/>
        <c:crosses val="autoZero"/>
        <c:auto val="1"/>
        <c:lblAlgn val="ctr"/>
        <c:lblOffset val="100"/>
        <c:noMultiLvlLbl val="0"/>
      </c:catAx>
      <c:valAx>
        <c:axId val="-2139239448"/>
        <c:scaling>
          <c:orientation val="minMax"/>
          <c:max val="100"/>
        </c:scaling>
        <c:delete val="0"/>
        <c:axPos val="l"/>
        <c:numFmt formatCode="General" sourceLinked="1"/>
        <c:majorTickMark val="out"/>
        <c:minorTickMark val="none"/>
        <c:tickLblPos val="nextTo"/>
        <c:crossAx val="-2139242200"/>
        <c:crosses val="autoZero"/>
        <c:crossBetween val="between"/>
        <c:majorUnit val="20"/>
      </c:valAx>
    </c:plotArea>
    <c:legend>
      <c:legendPos val="r"/>
      <c:layout>
        <c:manualLayout>
          <c:xMode val="edge"/>
          <c:yMode val="edge"/>
          <c:x val="0.83660728543692997"/>
          <c:y val="0.24884827611746799"/>
          <c:w val="0.16339269506741999"/>
          <c:h val="0.50230314960629896"/>
        </c:manualLayout>
      </c:layout>
      <c:overlay val="0"/>
    </c:legend>
    <c:plotVisOnly val="1"/>
    <c:dispBlanksAs val="gap"/>
    <c:showDLblsOverMax val="0"/>
  </c:chart>
  <c:txPr>
    <a:bodyPr/>
    <a:lstStyle/>
    <a:p>
      <a:pPr>
        <a:defRPr sz="10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a:t>
            </a:r>
            <a:r>
              <a:rPr lang="x-none"/>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dLbls>
          <c:showLegendKey val="0"/>
          <c:showVal val="1"/>
          <c:showCatName val="0"/>
          <c:showSerName val="0"/>
          <c:showPercent val="0"/>
          <c:showBubbleSize val="0"/>
        </c:dLbls>
        <c:gapWidth val="150"/>
        <c:overlap val="-25"/>
        <c:axId val="-2133946760"/>
        <c:axId val="-2133943144"/>
      </c:barChart>
      <c:catAx>
        <c:axId val="-2133946760"/>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3943144"/>
        <c:crosses val="autoZero"/>
        <c:auto val="1"/>
        <c:lblAlgn val="ctr"/>
        <c:lblOffset val="100"/>
        <c:noMultiLvlLbl val="0"/>
      </c:catAx>
      <c:valAx>
        <c:axId val="-2133943144"/>
        <c:scaling>
          <c:orientation val="minMax"/>
        </c:scaling>
        <c:delete val="1"/>
        <c:axPos val="b"/>
        <c:numFmt formatCode="General" sourceLinked="1"/>
        <c:majorTickMark val="out"/>
        <c:minorTickMark val="none"/>
        <c:tickLblPos val="nextTo"/>
        <c:crossAx val="-2133946760"/>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175084341416798E-2"/>
          <c:y val="3.3188881364613301E-2"/>
          <c:w val="0.72082488113755605"/>
          <c:h val="0.891923941578041"/>
        </c:manualLayout>
      </c:layout>
      <c:lineChart>
        <c:grouping val="standard"/>
        <c:varyColors val="0"/>
        <c:ser>
          <c:idx val="0"/>
          <c:order val="0"/>
          <c:tx>
            <c:strRef>
              <c:f>Sheet1!$B$1</c:f>
              <c:strCache>
                <c:ptCount val="1"/>
                <c:pt idx="0">
                  <c:v>satisfaction with the media in FBIH (BiH)</c:v>
                </c:pt>
              </c:strCache>
            </c:strRef>
          </c:tx>
          <c:spPr>
            <a:ln>
              <a:solidFill>
                <a:schemeClr val="tx2"/>
              </a:solidFill>
              <a:prstDash val="solid"/>
            </a:ln>
          </c:spPr>
          <c:marker>
            <c:symbol val="none"/>
          </c:marker>
          <c:dLbls>
            <c:dLbl>
              <c:idx val="3"/>
              <c:layout>
                <c:manualLayout>
                  <c:x val="-8.6347390376377595E-17"/>
                  <c:y val="4.78287365030854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B22-4EBC-AB05-A7ED3E8B9A9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69</c:v>
                </c:pt>
                <c:pt idx="1">
                  <c:v>53</c:v>
                </c:pt>
                <c:pt idx="2">
                  <c:v>65</c:v>
                </c:pt>
                <c:pt idx="3">
                  <c:v>62</c:v>
                </c:pt>
                <c:pt idx="4">
                  <c:v>61</c:v>
                </c:pt>
                <c:pt idx="5">
                  <c:v>53.2</c:v>
                </c:pt>
                <c:pt idx="6">
                  <c:v>52.7</c:v>
                </c:pt>
                <c:pt idx="7">
                  <c:v>55.6</c:v>
                </c:pt>
                <c:pt idx="8">
                  <c:v>56.4</c:v>
                </c:pt>
              </c:numCache>
            </c:numRef>
          </c:val>
          <c:smooth val="0"/>
          <c:extLst>
            <c:ext xmlns:c16="http://schemas.microsoft.com/office/drawing/2014/chart" uri="{C3380CC4-5D6E-409C-BE32-E72D297353CC}">
              <c16:uniqueId val="{00000000-13B2-4FAA-BF90-5CF54821E8F0}"/>
            </c:ext>
          </c:extLst>
        </c:ser>
        <c:ser>
          <c:idx val="1"/>
          <c:order val="1"/>
          <c:tx>
            <c:strRef>
              <c:f>Sheet1!$C$1</c:f>
              <c:strCache>
                <c:ptCount val="1"/>
                <c:pt idx="0">
                  <c:v>satisfaction with the media in RS (BiH)</c:v>
                </c:pt>
              </c:strCache>
            </c:strRef>
          </c:tx>
          <c:spPr>
            <a:ln>
              <a:solidFill>
                <a:srgbClr val="FF0000"/>
              </a:solidFill>
              <a:prstDash val="solid"/>
            </a:ln>
          </c:spPr>
          <c:marker>
            <c:symbol val="none"/>
          </c:marker>
          <c:dPt>
            <c:idx val="1"/>
            <c:bubble3D val="0"/>
            <c:extLst>
              <c:ext xmlns:c16="http://schemas.microsoft.com/office/drawing/2014/chart" uri="{C3380CC4-5D6E-409C-BE32-E72D297353CC}">
                <c16:uniqueId val="{00000001-CB22-4EBC-AB05-A7ED3E8B9A93}"/>
              </c:ext>
            </c:extLst>
          </c:dPt>
          <c:dPt>
            <c:idx val="2"/>
            <c:bubble3D val="0"/>
            <c:extLst>
              <c:ext xmlns:c16="http://schemas.microsoft.com/office/drawing/2014/chart" uri="{C3380CC4-5D6E-409C-BE32-E72D297353CC}">
                <c16:uniqueId val="{00000001-ACA2-426E-BF14-FAE84CF4A38D}"/>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61</c:v>
                </c:pt>
                <c:pt idx="1">
                  <c:v>44</c:v>
                </c:pt>
                <c:pt idx="2">
                  <c:v>54</c:v>
                </c:pt>
                <c:pt idx="3">
                  <c:v>41</c:v>
                </c:pt>
                <c:pt idx="4">
                  <c:v>40</c:v>
                </c:pt>
                <c:pt idx="5">
                  <c:v>25.8</c:v>
                </c:pt>
                <c:pt idx="6">
                  <c:v>37.4</c:v>
                </c:pt>
                <c:pt idx="7">
                  <c:v>9.9</c:v>
                </c:pt>
                <c:pt idx="8">
                  <c:v>21.4</c:v>
                </c:pt>
              </c:numCache>
            </c:numRef>
          </c:val>
          <c:smooth val="0"/>
          <c:extLst>
            <c:ext xmlns:c16="http://schemas.microsoft.com/office/drawing/2014/chart" uri="{C3380CC4-5D6E-409C-BE32-E72D297353CC}">
              <c16:uniqueId val="{00000003-13B2-4FAA-BF90-5CF54821E8F0}"/>
            </c:ext>
          </c:extLst>
        </c:ser>
        <c:ser>
          <c:idx val="2"/>
          <c:order val="2"/>
          <c:tx>
            <c:strRef>
              <c:f>Sheet1!$D$1</c:f>
              <c:strCache>
                <c:ptCount val="1"/>
                <c:pt idx="0">
                  <c:v>satisfaction with the media in FBiH (FBiH)</c:v>
                </c:pt>
              </c:strCache>
            </c:strRef>
          </c:tx>
          <c:spPr>
            <a:ln>
              <a:solidFill>
                <a:schemeClr val="tx2"/>
              </a:solidFill>
              <a:prstDash val="sysDash"/>
            </a:ln>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70</c:v>
                </c:pt>
                <c:pt idx="1">
                  <c:v>64</c:v>
                </c:pt>
                <c:pt idx="2">
                  <c:v>73</c:v>
                </c:pt>
                <c:pt idx="3">
                  <c:v>68</c:v>
                </c:pt>
                <c:pt idx="4">
                  <c:v>64</c:v>
                </c:pt>
                <c:pt idx="5">
                  <c:v>59.9</c:v>
                </c:pt>
                <c:pt idx="6">
                  <c:v>69</c:v>
                </c:pt>
                <c:pt idx="7">
                  <c:v>80.7</c:v>
                </c:pt>
                <c:pt idx="8">
                  <c:v>70.3</c:v>
                </c:pt>
              </c:numCache>
            </c:numRef>
          </c:val>
          <c:smooth val="0"/>
          <c:extLst>
            <c:ext xmlns:c16="http://schemas.microsoft.com/office/drawing/2014/chart" uri="{C3380CC4-5D6E-409C-BE32-E72D297353CC}">
              <c16:uniqueId val="{00000006-13B2-4FAA-BF90-5CF54821E8F0}"/>
            </c:ext>
          </c:extLst>
        </c:ser>
        <c:ser>
          <c:idx val="3"/>
          <c:order val="3"/>
          <c:tx>
            <c:strRef>
              <c:f>Sheet1!$E$1</c:f>
              <c:strCache>
                <c:ptCount val="1"/>
                <c:pt idx="0">
                  <c:v>satisfaction with the media in FBIH (RS)</c:v>
                </c:pt>
              </c:strCache>
            </c:strRef>
          </c:tx>
          <c:spPr>
            <a:ln>
              <a:solidFill>
                <a:srgbClr val="FF0000"/>
              </a:solidFill>
              <a:prstDash val="sysDash"/>
            </a:ln>
          </c:spPr>
          <c:marker>
            <c:symbol val="none"/>
          </c:marker>
          <c:dPt>
            <c:idx val="1"/>
            <c:bubble3D val="0"/>
            <c:extLst>
              <c:ext xmlns:c16="http://schemas.microsoft.com/office/drawing/2014/chart" uri="{C3380CC4-5D6E-409C-BE32-E72D297353CC}">
                <c16:uniqueId val="{00000003-CB22-4EBC-AB05-A7ED3E8B9A93}"/>
              </c:ext>
            </c:extLst>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52</c:v>
                </c:pt>
                <c:pt idx="1">
                  <c:v>34</c:v>
                </c:pt>
                <c:pt idx="2">
                  <c:v>45</c:v>
                </c:pt>
                <c:pt idx="3">
                  <c:v>29</c:v>
                </c:pt>
                <c:pt idx="4">
                  <c:v>56</c:v>
                </c:pt>
                <c:pt idx="5">
                  <c:v>16.3</c:v>
                </c:pt>
                <c:pt idx="6">
                  <c:v>23</c:v>
                </c:pt>
                <c:pt idx="7">
                  <c:v>11.8</c:v>
                </c:pt>
                <c:pt idx="8">
                  <c:v>17.399999999999999</c:v>
                </c:pt>
              </c:numCache>
            </c:numRef>
          </c:val>
          <c:smooth val="0"/>
          <c:extLst>
            <c:ext xmlns:c16="http://schemas.microsoft.com/office/drawing/2014/chart" uri="{C3380CC4-5D6E-409C-BE32-E72D297353CC}">
              <c16:uniqueId val="{00000008-13B2-4FAA-BF90-5CF54821E8F0}"/>
            </c:ext>
          </c:extLst>
        </c:ser>
        <c:ser>
          <c:idx val="4"/>
          <c:order val="4"/>
          <c:tx>
            <c:strRef>
              <c:f>Sheet1!$F$1</c:f>
              <c:strCache>
                <c:ptCount val="1"/>
                <c:pt idx="0">
                  <c:v>satisfaction with the media in RS (FBiH)</c:v>
                </c:pt>
              </c:strCache>
            </c:strRef>
          </c:tx>
          <c:spPr>
            <a:ln>
              <a:solidFill>
                <a:schemeClr val="tx2"/>
              </a:solidFill>
              <a:prstDash val="sysDot"/>
            </a:ln>
          </c:spPr>
          <c:marker>
            <c:symbol val="none"/>
          </c:marker>
          <c:dPt>
            <c:idx val="2"/>
            <c:bubble3D val="0"/>
            <c:extLst>
              <c:ext xmlns:c16="http://schemas.microsoft.com/office/drawing/2014/chart" uri="{C3380CC4-5D6E-409C-BE32-E72D297353CC}">
                <c16:uniqueId val="{00000004-CB22-4EBC-AB05-A7ED3E8B9A93}"/>
              </c:ext>
            </c:extLst>
          </c:dPt>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Sheet1!$F$2:$F$10</c:f>
              <c:numCache>
                <c:formatCode>General</c:formatCode>
                <c:ptCount val="9"/>
                <c:pt idx="0">
                  <c:v>69</c:v>
                </c:pt>
                <c:pt idx="1">
                  <c:v>35</c:v>
                </c:pt>
                <c:pt idx="2">
                  <c:v>51</c:v>
                </c:pt>
                <c:pt idx="3">
                  <c:v>53</c:v>
                </c:pt>
                <c:pt idx="4">
                  <c:v>55.7</c:v>
                </c:pt>
                <c:pt idx="5">
                  <c:v>40.700000000000003</c:v>
                </c:pt>
                <c:pt idx="6">
                  <c:v>42</c:v>
                </c:pt>
                <c:pt idx="7">
                  <c:v>4.2</c:v>
                </c:pt>
                <c:pt idx="8">
                  <c:v>19.8</c:v>
                </c:pt>
              </c:numCache>
            </c:numRef>
          </c:val>
          <c:smooth val="0"/>
          <c:extLst>
            <c:ext xmlns:c16="http://schemas.microsoft.com/office/drawing/2014/chart" uri="{C3380CC4-5D6E-409C-BE32-E72D297353CC}">
              <c16:uniqueId val="{0000000A-13B2-4FAA-BF90-5CF54821E8F0}"/>
            </c:ext>
          </c:extLst>
        </c:ser>
        <c:ser>
          <c:idx val="5"/>
          <c:order val="5"/>
          <c:tx>
            <c:strRef>
              <c:f>Sheet1!$G$1</c:f>
              <c:strCache>
                <c:ptCount val="1"/>
                <c:pt idx="0">
                  <c:v>satisfaction with the media in RS (RS)</c:v>
                </c:pt>
              </c:strCache>
            </c:strRef>
          </c:tx>
          <c:spPr>
            <a:ln>
              <a:solidFill>
                <a:srgbClr val="FF0000"/>
              </a:solidFill>
              <a:prstDash val="sysDot"/>
            </a:ln>
          </c:spPr>
          <c:marker>
            <c:symbol val="none"/>
          </c:marker>
          <c:dPt>
            <c:idx val="2"/>
            <c:bubble3D val="0"/>
            <c:extLst>
              <c:ext xmlns:c16="http://schemas.microsoft.com/office/drawing/2014/chart" uri="{C3380CC4-5D6E-409C-BE32-E72D297353CC}">
                <c16:uniqueId val="{00000005-CB22-4EBC-AB05-A7ED3E8B9A93}"/>
              </c:ext>
            </c:extLst>
          </c:dPt>
          <c:dLbls>
            <c:dLbl>
              <c:idx val="3"/>
              <c:layout>
                <c:manualLayout>
                  <c:x val="-1.1774780163927199E-3"/>
                  <c:y val="8.96769684905463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CA2-426E-BF14-FAE84CF4A38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Sheet1!$G$2:$G$10</c:f>
              <c:numCache>
                <c:formatCode>General</c:formatCode>
                <c:ptCount val="9"/>
                <c:pt idx="0">
                  <c:v>75</c:v>
                </c:pt>
                <c:pt idx="1">
                  <c:v>60</c:v>
                </c:pt>
                <c:pt idx="2">
                  <c:v>69</c:v>
                </c:pt>
                <c:pt idx="3">
                  <c:v>62</c:v>
                </c:pt>
                <c:pt idx="4">
                  <c:v>53.2</c:v>
                </c:pt>
                <c:pt idx="5">
                  <c:v>45.1</c:v>
                </c:pt>
                <c:pt idx="6">
                  <c:v>28.6</c:v>
                </c:pt>
                <c:pt idx="7">
                  <c:v>6</c:v>
                </c:pt>
                <c:pt idx="8">
                  <c:v>26.8</c:v>
                </c:pt>
              </c:numCache>
            </c:numRef>
          </c:val>
          <c:smooth val="0"/>
          <c:extLst>
            <c:ext xmlns:c16="http://schemas.microsoft.com/office/drawing/2014/chart" uri="{C3380CC4-5D6E-409C-BE32-E72D297353CC}">
              <c16:uniqueId val="{0000000E-13B2-4FAA-BF90-5CF54821E8F0}"/>
            </c:ext>
          </c:extLst>
        </c:ser>
        <c:dLbls>
          <c:showLegendKey val="0"/>
          <c:showVal val="0"/>
          <c:showCatName val="0"/>
          <c:showSerName val="0"/>
          <c:showPercent val="0"/>
          <c:showBubbleSize val="0"/>
        </c:dLbls>
        <c:smooth val="0"/>
        <c:axId val="-2139521112"/>
        <c:axId val="-2139518136"/>
      </c:lineChart>
      <c:catAx>
        <c:axId val="-2139521112"/>
        <c:scaling>
          <c:orientation val="minMax"/>
        </c:scaling>
        <c:delete val="0"/>
        <c:axPos val="b"/>
        <c:numFmt formatCode="General" sourceLinked="1"/>
        <c:majorTickMark val="none"/>
        <c:minorTickMark val="none"/>
        <c:tickLblPos val="nextTo"/>
        <c:crossAx val="-2139518136"/>
        <c:crosses val="autoZero"/>
        <c:auto val="1"/>
        <c:lblAlgn val="ctr"/>
        <c:lblOffset val="100"/>
        <c:noMultiLvlLbl val="0"/>
      </c:catAx>
      <c:valAx>
        <c:axId val="-2139518136"/>
        <c:scaling>
          <c:orientation val="minMax"/>
          <c:max val="100"/>
        </c:scaling>
        <c:delete val="0"/>
        <c:axPos val="l"/>
        <c:numFmt formatCode="General" sourceLinked="1"/>
        <c:majorTickMark val="none"/>
        <c:minorTickMark val="none"/>
        <c:tickLblPos val="nextTo"/>
        <c:crossAx val="-2139521112"/>
        <c:crosses val="autoZero"/>
        <c:crossBetween val="between"/>
        <c:majorUnit val="20"/>
      </c:valAx>
    </c:plotArea>
    <c:legend>
      <c:legendPos val="r"/>
      <c:layout>
        <c:manualLayout>
          <c:xMode val="edge"/>
          <c:yMode val="edge"/>
          <c:x val="0.758717997094011"/>
          <c:y val="0.33783354058436599"/>
          <c:w val="0.23180514180655101"/>
          <c:h val="0.39009751979006102"/>
        </c:manualLayout>
      </c:layout>
      <c:overlay val="0"/>
      <c:spPr>
        <a:ln>
          <a:noFill/>
          <a:prstDash val="solid"/>
        </a:ln>
      </c:spPr>
    </c:legend>
    <c:plotVisOnly val="1"/>
    <c:dispBlanksAs val="gap"/>
    <c:showDLblsOverMax val="0"/>
  </c:chart>
  <c:txPr>
    <a:bodyPr/>
    <a:lstStyle/>
    <a:p>
      <a:pPr>
        <a:defRPr sz="10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not present at all</c:v>
                </c:pt>
                <c:pt idx="1">
                  <c:v>somewhat present</c:v>
                </c:pt>
                <c:pt idx="2">
                  <c:v>completely present</c:v>
                </c:pt>
                <c:pt idx="3">
                  <c:v>I do not know</c:v>
                </c:pt>
              </c:strCache>
            </c:strRef>
          </c:cat>
          <c:val>
            <c:numRef>
              <c:f>Sheet1!$B$2:$B$5</c:f>
              <c:numCache>
                <c:formatCode>General</c:formatCode>
                <c:ptCount val="4"/>
                <c:pt idx="0">
                  <c:v>12.2</c:v>
                </c:pt>
                <c:pt idx="1">
                  <c:v>68.900000000000006</c:v>
                </c:pt>
                <c:pt idx="2">
                  <c:v>9.4</c:v>
                </c:pt>
                <c:pt idx="3">
                  <c:v>9.6</c:v>
                </c:pt>
              </c:numCache>
            </c:numRef>
          </c:val>
          <c:extLst>
            <c:ext xmlns:c16="http://schemas.microsoft.com/office/drawing/2014/chart" uri="{C3380CC4-5D6E-409C-BE32-E72D297353CC}">
              <c16:uniqueId val="{00000000-499F-4CBC-A5B6-7C6486ABC35B}"/>
            </c:ext>
          </c:extLst>
        </c:ser>
        <c:dLbls>
          <c:showLegendKey val="0"/>
          <c:showVal val="1"/>
          <c:showCatName val="0"/>
          <c:showSerName val="0"/>
          <c:showPercent val="0"/>
          <c:showBubbleSize val="0"/>
        </c:dLbls>
        <c:gapWidth val="150"/>
        <c:overlap val="-25"/>
        <c:axId val="-2139133784"/>
        <c:axId val="-2139603576"/>
      </c:barChart>
      <c:catAx>
        <c:axId val="-213913378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9603576"/>
        <c:crosses val="autoZero"/>
        <c:auto val="1"/>
        <c:lblAlgn val="ctr"/>
        <c:lblOffset val="100"/>
        <c:noMultiLvlLbl val="0"/>
      </c:catAx>
      <c:valAx>
        <c:axId val="-2139603576"/>
        <c:scaling>
          <c:orientation val="minMax"/>
        </c:scaling>
        <c:delete val="1"/>
        <c:axPos val="b"/>
        <c:numFmt formatCode="General" sourceLinked="1"/>
        <c:majorTickMark val="out"/>
        <c:minorTickMark val="none"/>
        <c:tickLblPos val="nextTo"/>
        <c:crossAx val="-213913378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not present at all</c:v>
                </c:pt>
                <c:pt idx="1">
                  <c:v>somewhat present</c:v>
                </c:pt>
                <c:pt idx="2">
                  <c:v>completely present</c:v>
                </c:pt>
                <c:pt idx="3">
                  <c:v>I do not know</c:v>
                </c:pt>
              </c:strCache>
            </c:strRef>
          </c:cat>
          <c:val>
            <c:numRef>
              <c:f>Sheet1!$B$2:$B$5</c:f>
              <c:numCache>
                <c:formatCode>General</c:formatCode>
                <c:ptCount val="4"/>
                <c:pt idx="0">
                  <c:v>8.1</c:v>
                </c:pt>
                <c:pt idx="1">
                  <c:v>82.6</c:v>
                </c:pt>
                <c:pt idx="2">
                  <c:v>2.7</c:v>
                </c:pt>
                <c:pt idx="3">
                  <c:v>6.6</c:v>
                </c:pt>
              </c:numCache>
            </c:numRef>
          </c:val>
          <c:extLst>
            <c:ext xmlns:c16="http://schemas.microsoft.com/office/drawing/2014/chart" uri="{C3380CC4-5D6E-409C-BE32-E72D297353CC}">
              <c16:uniqueId val="{00000000-655E-41C9-AE0A-9B7711EFB22A}"/>
            </c:ext>
          </c:extLst>
        </c:ser>
        <c:dLbls>
          <c:showLegendKey val="0"/>
          <c:showVal val="0"/>
          <c:showCatName val="0"/>
          <c:showSerName val="0"/>
          <c:showPercent val="0"/>
          <c:showBubbleSize val="0"/>
        </c:dLbls>
        <c:gapWidth val="75"/>
        <c:overlap val="-25"/>
        <c:axId val="-2145531656"/>
        <c:axId val="-2145677992"/>
      </c:barChart>
      <c:catAx>
        <c:axId val="-214553165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45677992"/>
        <c:crosses val="autoZero"/>
        <c:auto val="1"/>
        <c:lblAlgn val="ctr"/>
        <c:lblOffset val="100"/>
        <c:noMultiLvlLbl val="0"/>
      </c:catAx>
      <c:valAx>
        <c:axId val="-2145677992"/>
        <c:scaling>
          <c:orientation val="minMax"/>
        </c:scaling>
        <c:delete val="1"/>
        <c:axPos val="b"/>
        <c:numFmt formatCode="General" sourceLinked="1"/>
        <c:majorTickMark val="none"/>
        <c:minorTickMark val="none"/>
        <c:tickLblPos val="nextTo"/>
        <c:crossAx val="-214553165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44993438229085703"/>
          <c:y val="0.17369225839985999"/>
          <c:w val="0.48339802521941999"/>
          <c:h val="0.7357081852016440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not present at all</c:v>
                </c:pt>
                <c:pt idx="1">
                  <c:v>somewhat present</c:v>
                </c:pt>
                <c:pt idx="2">
                  <c:v>completely present</c:v>
                </c:pt>
                <c:pt idx="3">
                  <c:v>I do not know</c:v>
                </c:pt>
              </c:strCache>
            </c:strRef>
          </c:cat>
          <c:val>
            <c:numRef>
              <c:f>Sheet1!$B$2:$B$5</c:f>
              <c:numCache>
                <c:formatCode>General</c:formatCode>
                <c:ptCount val="4"/>
                <c:pt idx="0">
                  <c:v>20.100000000000001</c:v>
                </c:pt>
                <c:pt idx="1">
                  <c:v>39.6</c:v>
                </c:pt>
                <c:pt idx="2">
                  <c:v>23.9</c:v>
                </c:pt>
                <c:pt idx="3">
                  <c:v>16.399999999999999</c:v>
                </c:pt>
              </c:numCache>
            </c:numRef>
          </c:val>
          <c:extLst>
            <c:ext xmlns:c16="http://schemas.microsoft.com/office/drawing/2014/chart" uri="{C3380CC4-5D6E-409C-BE32-E72D297353CC}">
              <c16:uniqueId val="{00000000-EC84-4A71-AB4B-31F66718A202}"/>
            </c:ext>
          </c:extLst>
        </c:ser>
        <c:dLbls>
          <c:showLegendKey val="0"/>
          <c:showVal val="0"/>
          <c:showCatName val="0"/>
          <c:showSerName val="0"/>
          <c:showPercent val="0"/>
          <c:showBubbleSize val="0"/>
        </c:dLbls>
        <c:gapWidth val="75"/>
        <c:overlap val="-25"/>
        <c:axId val="-2139473096"/>
        <c:axId val="-2145551624"/>
      </c:barChart>
      <c:catAx>
        <c:axId val="-213947309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45551624"/>
        <c:crosses val="autoZero"/>
        <c:auto val="1"/>
        <c:lblAlgn val="ctr"/>
        <c:lblOffset val="100"/>
        <c:noMultiLvlLbl val="0"/>
      </c:catAx>
      <c:valAx>
        <c:axId val="-2145551624"/>
        <c:scaling>
          <c:orientation val="minMax"/>
        </c:scaling>
        <c:delete val="1"/>
        <c:axPos val="b"/>
        <c:numFmt formatCode="General" sourceLinked="1"/>
        <c:majorTickMark val="none"/>
        <c:minorTickMark val="none"/>
        <c:tickLblPos val="nextTo"/>
        <c:crossAx val="-213947309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a:t>
            </a:r>
            <a:r>
              <a:rPr lang="x-none"/>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dLbls>
          <c:showLegendKey val="0"/>
          <c:showVal val="1"/>
          <c:showCatName val="0"/>
          <c:showSerName val="0"/>
          <c:showPercent val="0"/>
          <c:showBubbleSize val="0"/>
        </c:dLbls>
        <c:gapWidth val="150"/>
        <c:overlap val="-25"/>
        <c:axId val="-2139436056"/>
        <c:axId val="-2139432472"/>
      </c:barChart>
      <c:catAx>
        <c:axId val="-213943605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9432472"/>
        <c:crosses val="autoZero"/>
        <c:auto val="1"/>
        <c:lblAlgn val="ctr"/>
        <c:lblOffset val="100"/>
        <c:noMultiLvlLbl val="0"/>
      </c:catAx>
      <c:valAx>
        <c:axId val="-2139432472"/>
        <c:scaling>
          <c:orientation val="minMax"/>
        </c:scaling>
        <c:delete val="1"/>
        <c:axPos val="b"/>
        <c:numFmt formatCode="General" sourceLinked="1"/>
        <c:majorTickMark val="out"/>
        <c:minorTickMark val="none"/>
        <c:tickLblPos val="nextTo"/>
        <c:crossAx val="-213943605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48834028025244097"/>
          <c:y val="0.162577281812534"/>
          <c:w val="0.49653636467291401"/>
          <c:h val="0.803182815833688"/>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Media</c:v>
                </c:pt>
                <c:pt idx="1">
                  <c:v>Religious communities</c:v>
                </c:pt>
                <c:pt idx="2">
                  <c:v>NGO</c:v>
                </c:pt>
                <c:pt idx="3">
                  <c:v>International Community</c:v>
                </c:pt>
                <c:pt idx="4">
                  <c:v>Governmental institutions in general</c:v>
                </c:pt>
                <c:pt idx="5">
                  <c:v>Political parties</c:v>
                </c:pt>
                <c:pt idx="6">
                  <c:v>Politicians</c:v>
                </c:pt>
              </c:strCache>
            </c:strRef>
          </c:cat>
          <c:val>
            <c:numRef>
              <c:f>Sheet1!$B$2:$B$8</c:f>
              <c:numCache>
                <c:formatCode>General</c:formatCode>
                <c:ptCount val="7"/>
                <c:pt idx="0">
                  <c:v>85.3</c:v>
                </c:pt>
                <c:pt idx="1">
                  <c:v>45</c:v>
                </c:pt>
                <c:pt idx="2">
                  <c:v>35.4</c:v>
                </c:pt>
                <c:pt idx="3">
                  <c:v>36.299999999999997</c:v>
                </c:pt>
                <c:pt idx="4">
                  <c:v>57.4</c:v>
                </c:pt>
                <c:pt idx="5">
                  <c:v>6</c:v>
                </c:pt>
                <c:pt idx="6">
                  <c:v>3.3</c:v>
                </c:pt>
              </c:numCache>
            </c:numRef>
          </c:val>
          <c:extLst>
            <c:ext xmlns:c16="http://schemas.microsoft.com/office/drawing/2014/chart" uri="{C3380CC4-5D6E-409C-BE32-E72D297353CC}">
              <c16:uniqueId val="{00000000-6329-45A7-A003-C02DAA1E42FE}"/>
            </c:ext>
          </c:extLst>
        </c:ser>
        <c:dLbls>
          <c:showLegendKey val="0"/>
          <c:showVal val="0"/>
          <c:showCatName val="0"/>
          <c:showSerName val="0"/>
          <c:showPercent val="0"/>
          <c:showBubbleSize val="0"/>
        </c:dLbls>
        <c:gapWidth val="75"/>
        <c:overlap val="-25"/>
        <c:axId val="-2146458632"/>
        <c:axId val="-2146463688"/>
      </c:barChart>
      <c:catAx>
        <c:axId val="-214645863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46463688"/>
        <c:crosses val="autoZero"/>
        <c:auto val="1"/>
        <c:lblAlgn val="ctr"/>
        <c:lblOffset val="100"/>
        <c:noMultiLvlLbl val="0"/>
      </c:catAx>
      <c:valAx>
        <c:axId val="-2146463688"/>
        <c:scaling>
          <c:orientation val="minMax"/>
        </c:scaling>
        <c:delete val="1"/>
        <c:axPos val="b"/>
        <c:numFmt formatCode="General" sourceLinked="1"/>
        <c:majorTickMark val="none"/>
        <c:minorTickMark val="none"/>
        <c:tickLblPos val="nextTo"/>
        <c:crossAx val="-214645863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9171810919394499E-2"/>
          <c:y val="3.1081643485820799E-2"/>
          <c:w val="0.78939507671037501"/>
          <c:h val="0.91278350024600396"/>
        </c:manualLayout>
      </c:layout>
      <c:lineChart>
        <c:grouping val="standard"/>
        <c:varyColors val="0"/>
        <c:ser>
          <c:idx val="0"/>
          <c:order val="0"/>
          <c:tx>
            <c:strRef>
              <c:f>Sheet1!$B$1</c:f>
              <c:strCache>
                <c:ptCount val="1"/>
                <c:pt idx="0">
                  <c:v>not present (BiH)</c:v>
                </c:pt>
              </c:strCache>
            </c:strRef>
          </c:tx>
          <c:spPr>
            <a:ln>
              <a:solidFill>
                <a:schemeClr val="accent4">
                  <a:lumMod val="50000"/>
                </a:schemeClr>
              </a:solidFill>
            </a:ln>
          </c:spPr>
          <c:marker>
            <c:symbol val="none"/>
          </c:marker>
          <c:dLbls>
            <c:dLbl>
              <c:idx val="0"/>
              <c:layout>
                <c:manualLayout>
                  <c:x val="-7.5371492436262996E-3"/>
                  <c:y val="2.2395880175571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7D7-487D-AC7B-E4D7EBDC529F}"/>
                </c:ext>
              </c:extLst>
            </c:dLbl>
            <c:dLbl>
              <c:idx val="1"/>
              <c:layout>
                <c:manualLayout>
                  <c:x val="1.35668686385273E-2"/>
                  <c:y val="1.67970754572243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078-44F0-B3C9-8593A0D943C8}"/>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84</c:v>
                </c:pt>
                <c:pt idx="1">
                  <c:v>80</c:v>
                </c:pt>
                <c:pt idx="2">
                  <c:v>71</c:v>
                </c:pt>
                <c:pt idx="3">
                  <c:v>74.599999999999994</c:v>
                </c:pt>
                <c:pt idx="4">
                  <c:v>80.400000000000006</c:v>
                </c:pt>
                <c:pt idx="5">
                  <c:v>84.2</c:v>
                </c:pt>
                <c:pt idx="6">
                  <c:v>66.5</c:v>
                </c:pt>
                <c:pt idx="7">
                  <c:v>67.2</c:v>
                </c:pt>
                <c:pt idx="8">
                  <c:v>81.099999999999994</c:v>
                </c:pt>
              </c:numCache>
            </c:numRef>
          </c:val>
          <c:smooth val="0"/>
          <c:extLst>
            <c:ext xmlns:c16="http://schemas.microsoft.com/office/drawing/2014/chart" uri="{C3380CC4-5D6E-409C-BE32-E72D297353CC}">
              <c16:uniqueId val="{00000002-3660-477F-A5F8-44AB67FD0B09}"/>
            </c:ext>
          </c:extLst>
        </c:ser>
        <c:ser>
          <c:idx val="1"/>
          <c:order val="1"/>
          <c:tx>
            <c:strRef>
              <c:f>Sheet1!$C$1</c:f>
              <c:strCache>
                <c:ptCount val="1"/>
                <c:pt idx="0">
                  <c:v>not present (FBiH)</c:v>
                </c:pt>
              </c:strCache>
            </c:strRef>
          </c:tx>
          <c:spPr>
            <a:ln>
              <a:solidFill>
                <a:schemeClr val="accent4">
                  <a:lumMod val="50000"/>
                </a:schemeClr>
              </a:solidFill>
              <a:prstDash val="sysDash"/>
            </a:ln>
          </c:spPr>
          <c:marker>
            <c:symbol val="none"/>
          </c:marker>
          <c:dLbls>
            <c:dLbl>
              <c:idx val="0"/>
              <c:layout>
                <c:manualLayout>
                  <c:x val="-1.6581728335977899E-2"/>
                  <c:y val="-1.11980503048161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7D7-487D-AC7B-E4D7EBDC529F}"/>
                </c:ext>
              </c:extLst>
            </c:dLbl>
            <c:dLbl>
              <c:idx val="1"/>
              <c:layout>
                <c:manualLayout>
                  <c:x val="1.50742984872526E-3"/>
                  <c:y val="-3.6393663490652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078-44F0-B3C9-8593A0D943C8}"/>
                </c:ext>
              </c:extLst>
            </c:dLbl>
            <c:dLbl>
              <c:idx val="3"/>
              <c:layout>
                <c:manualLayout>
                  <c:x val="0"/>
                  <c:y val="3.359415091444860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7D7-487D-AC7B-E4D7EBDC529F}"/>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87</c:v>
                </c:pt>
                <c:pt idx="1">
                  <c:v>81</c:v>
                </c:pt>
                <c:pt idx="2">
                  <c:v>77</c:v>
                </c:pt>
                <c:pt idx="3">
                  <c:v>73.3</c:v>
                </c:pt>
                <c:pt idx="4">
                  <c:v>84.2</c:v>
                </c:pt>
                <c:pt idx="5">
                  <c:v>94</c:v>
                </c:pt>
                <c:pt idx="6">
                  <c:v>77.3</c:v>
                </c:pt>
                <c:pt idx="7">
                  <c:v>91.5</c:v>
                </c:pt>
                <c:pt idx="8">
                  <c:v>90.7</c:v>
                </c:pt>
              </c:numCache>
            </c:numRef>
          </c:val>
          <c:smooth val="0"/>
          <c:extLst>
            <c:ext xmlns:c16="http://schemas.microsoft.com/office/drawing/2014/chart" uri="{C3380CC4-5D6E-409C-BE32-E72D297353CC}">
              <c16:uniqueId val="{00000005-3660-477F-A5F8-44AB67FD0B09}"/>
            </c:ext>
          </c:extLst>
        </c:ser>
        <c:ser>
          <c:idx val="2"/>
          <c:order val="2"/>
          <c:tx>
            <c:strRef>
              <c:f>Sheet1!$D$1</c:f>
              <c:strCache>
                <c:ptCount val="1"/>
                <c:pt idx="0">
                  <c:v>not present (RS)</c:v>
                </c:pt>
              </c:strCache>
            </c:strRef>
          </c:tx>
          <c:spPr>
            <a:ln>
              <a:solidFill>
                <a:schemeClr val="accent4">
                  <a:lumMod val="50000"/>
                </a:schemeClr>
              </a:solidFill>
              <a:prstDash val="sysDot"/>
            </a:ln>
          </c:spPr>
          <c:marker>
            <c:symbol val="none"/>
          </c:marker>
          <c:dLbls>
            <c:dLbl>
              <c:idx val="0"/>
              <c:layout>
                <c:manualLayout>
                  <c:x val="-7.5371492436262996E-3"/>
                  <c:y val="3.9193176066856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078-44F0-B3C9-8593A0D943C8}"/>
                </c:ext>
              </c:extLst>
            </c:dLbl>
            <c:dLbl>
              <c:idx val="1"/>
              <c:layout>
                <c:manualLayout>
                  <c:x val="-2.11040178821537E-2"/>
                  <c:y val="4.1992468208999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C6D-4E4D-BE4D-BBD5A7697772}"/>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79</c:v>
                </c:pt>
                <c:pt idx="1">
                  <c:v>79</c:v>
                </c:pt>
                <c:pt idx="2">
                  <c:v>62</c:v>
                </c:pt>
                <c:pt idx="3">
                  <c:v>77</c:v>
                </c:pt>
                <c:pt idx="4">
                  <c:v>72.5</c:v>
                </c:pt>
                <c:pt idx="5">
                  <c:v>64.8</c:v>
                </c:pt>
                <c:pt idx="6">
                  <c:v>46.6</c:v>
                </c:pt>
                <c:pt idx="7">
                  <c:v>16.8</c:v>
                </c:pt>
                <c:pt idx="8">
                  <c:v>59.7</c:v>
                </c:pt>
              </c:numCache>
            </c:numRef>
          </c:val>
          <c:smooth val="0"/>
          <c:extLst>
            <c:ext xmlns:c16="http://schemas.microsoft.com/office/drawing/2014/chart" uri="{C3380CC4-5D6E-409C-BE32-E72D297353CC}">
              <c16:uniqueId val="{00000009-3660-477F-A5F8-44AB67FD0B09}"/>
            </c:ext>
          </c:extLst>
        </c:ser>
        <c:dLbls>
          <c:showLegendKey val="0"/>
          <c:showVal val="0"/>
          <c:showCatName val="0"/>
          <c:showSerName val="0"/>
          <c:showPercent val="0"/>
          <c:showBubbleSize val="0"/>
        </c:dLbls>
        <c:smooth val="0"/>
        <c:axId val="-2139357496"/>
        <c:axId val="-2139354440"/>
      </c:lineChart>
      <c:catAx>
        <c:axId val="-2139357496"/>
        <c:scaling>
          <c:orientation val="minMax"/>
        </c:scaling>
        <c:delete val="0"/>
        <c:axPos val="b"/>
        <c:numFmt formatCode="General" sourceLinked="1"/>
        <c:majorTickMark val="out"/>
        <c:minorTickMark val="none"/>
        <c:tickLblPos val="nextTo"/>
        <c:crossAx val="-2139354440"/>
        <c:crosses val="autoZero"/>
        <c:auto val="1"/>
        <c:lblAlgn val="ctr"/>
        <c:lblOffset val="100"/>
        <c:noMultiLvlLbl val="0"/>
      </c:catAx>
      <c:valAx>
        <c:axId val="-2139354440"/>
        <c:scaling>
          <c:orientation val="minMax"/>
        </c:scaling>
        <c:delete val="0"/>
        <c:axPos val="l"/>
        <c:numFmt formatCode="General" sourceLinked="1"/>
        <c:majorTickMark val="out"/>
        <c:minorTickMark val="none"/>
        <c:tickLblPos val="nextTo"/>
        <c:crossAx val="-2139357496"/>
        <c:crosses val="autoZero"/>
        <c:crossBetween val="between"/>
      </c:valAx>
    </c:plotArea>
    <c:legend>
      <c:legendPos val="r"/>
      <c:overlay val="0"/>
    </c:legend>
    <c:plotVisOnly val="1"/>
    <c:dispBlanksAs val="gap"/>
    <c:showDLblsOverMax val="0"/>
  </c:chart>
  <c:txPr>
    <a:bodyPr/>
    <a:lstStyle/>
    <a:p>
      <a:pPr>
        <a:defRPr sz="1000"/>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a:t>
            </a:r>
            <a:r>
              <a:rPr lang="x-none"/>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dLbls>
          <c:showLegendKey val="0"/>
          <c:showVal val="1"/>
          <c:showCatName val="0"/>
          <c:showSerName val="0"/>
          <c:showPercent val="0"/>
          <c:showBubbleSize val="0"/>
        </c:dLbls>
        <c:gapWidth val="150"/>
        <c:overlap val="-25"/>
        <c:axId val="2062928536"/>
        <c:axId val="2062940744"/>
      </c:barChart>
      <c:catAx>
        <c:axId val="206292853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062940744"/>
        <c:crosses val="autoZero"/>
        <c:auto val="1"/>
        <c:lblAlgn val="ctr"/>
        <c:lblOffset val="100"/>
        <c:noMultiLvlLbl val="0"/>
      </c:catAx>
      <c:valAx>
        <c:axId val="2062940744"/>
        <c:scaling>
          <c:orientation val="minMax"/>
        </c:scaling>
        <c:delete val="1"/>
        <c:axPos val="b"/>
        <c:numFmt formatCode="General" sourceLinked="1"/>
        <c:majorTickMark val="out"/>
        <c:minorTickMark val="none"/>
        <c:tickLblPos val="nextTo"/>
        <c:crossAx val="206292853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not present at all</c:v>
                </c:pt>
                <c:pt idx="1">
                  <c:v>somewhat present</c:v>
                </c:pt>
                <c:pt idx="2">
                  <c:v>completely present</c:v>
                </c:pt>
                <c:pt idx="3">
                  <c:v>I do not know</c:v>
                </c:pt>
              </c:strCache>
            </c:strRef>
          </c:cat>
          <c:val>
            <c:numRef>
              <c:f>Sheet1!$B$2:$B$5</c:f>
              <c:numCache>
                <c:formatCode>General</c:formatCode>
                <c:ptCount val="4"/>
                <c:pt idx="0">
                  <c:v>37.799999999999997</c:v>
                </c:pt>
                <c:pt idx="1">
                  <c:v>31.1</c:v>
                </c:pt>
                <c:pt idx="2">
                  <c:v>5.2</c:v>
                </c:pt>
                <c:pt idx="3">
                  <c:v>25.9</c:v>
                </c:pt>
              </c:numCache>
            </c:numRef>
          </c:val>
          <c:extLst>
            <c:ext xmlns:c16="http://schemas.microsoft.com/office/drawing/2014/chart" uri="{C3380CC4-5D6E-409C-BE32-E72D297353CC}">
              <c16:uniqueId val="{00000000-E3C0-4CA3-BCBD-6CD1C989FE1C}"/>
            </c:ext>
          </c:extLst>
        </c:ser>
        <c:dLbls>
          <c:showLegendKey val="0"/>
          <c:showVal val="1"/>
          <c:showCatName val="0"/>
          <c:showSerName val="0"/>
          <c:showPercent val="0"/>
          <c:showBubbleSize val="0"/>
        </c:dLbls>
        <c:gapWidth val="150"/>
        <c:overlap val="-25"/>
        <c:axId val="-2139311864"/>
        <c:axId val="-2139302488"/>
      </c:barChart>
      <c:catAx>
        <c:axId val="-213931186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9302488"/>
        <c:crosses val="autoZero"/>
        <c:auto val="1"/>
        <c:lblAlgn val="ctr"/>
        <c:lblOffset val="100"/>
        <c:noMultiLvlLbl val="0"/>
      </c:catAx>
      <c:valAx>
        <c:axId val="-2139302488"/>
        <c:scaling>
          <c:orientation val="minMax"/>
        </c:scaling>
        <c:delete val="1"/>
        <c:axPos val="b"/>
        <c:numFmt formatCode="General" sourceLinked="1"/>
        <c:majorTickMark val="out"/>
        <c:minorTickMark val="none"/>
        <c:tickLblPos val="nextTo"/>
        <c:crossAx val="-213931186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not present at all</c:v>
                </c:pt>
                <c:pt idx="1">
                  <c:v>somewhat present</c:v>
                </c:pt>
                <c:pt idx="2">
                  <c:v>completely present</c:v>
                </c:pt>
                <c:pt idx="3">
                  <c:v>I do not know</c:v>
                </c:pt>
              </c:strCache>
            </c:strRef>
          </c:cat>
          <c:val>
            <c:numRef>
              <c:f>Sheet1!$B$2:$B$5</c:f>
              <c:numCache>
                <c:formatCode>General</c:formatCode>
                <c:ptCount val="4"/>
                <c:pt idx="0">
                  <c:v>44.1</c:v>
                </c:pt>
                <c:pt idx="1">
                  <c:v>19.2</c:v>
                </c:pt>
                <c:pt idx="2">
                  <c:v>0</c:v>
                </c:pt>
                <c:pt idx="3">
                  <c:v>36.6</c:v>
                </c:pt>
              </c:numCache>
            </c:numRef>
          </c:val>
          <c:extLst>
            <c:ext xmlns:c16="http://schemas.microsoft.com/office/drawing/2014/chart" uri="{C3380CC4-5D6E-409C-BE32-E72D297353CC}">
              <c16:uniqueId val="{00000000-65BE-4632-A831-C660BDA457DA}"/>
            </c:ext>
          </c:extLst>
        </c:ser>
        <c:dLbls>
          <c:showLegendKey val="0"/>
          <c:showVal val="0"/>
          <c:showCatName val="0"/>
          <c:showSerName val="0"/>
          <c:showPercent val="0"/>
          <c:showBubbleSize val="0"/>
        </c:dLbls>
        <c:gapWidth val="75"/>
        <c:overlap val="-25"/>
        <c:axId val="-2139274872"/>
        <c:axId val="-2139271256"/>
      </c:barChart>
      <c:catAx>
        <c:axId val="-213927487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9271256"/>
        <c:crosses val="autoZero"/>
        <c:auto val="1"/>
        <c:lblAlgn val="ctr"/>
        <c:lblOffset val="100"/>
        <c:noMultiLvlLbl val="0"/>
      </c:catAx>
      <c:valAx>
        <c:axId val="-2139271256"/>
        <c:scaling>
          <c:orientation val="minMax"/>
        </c:scaling>
        <c:delete val="1"/>
        <c:axPos val="b"/>
        <c:numFmt formatCode="General" sourceLinked="1"/>
        <c:majorTickMark val="none"/>
        <c:minorTickMark val="none"/>
        <c:tickLblPos val="nextTo"/>
        <c:crossAx val="-213927487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44993438229085703"/>
          <c:y val="0.17369225839985999"/>
          <c:w val="0.48339802521941999"/>
          <c:h val="0.7357081852016440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not present at all</c:v>
                </c:pt>
                <c:pt idx="1">
                  <c:v>somewhat present</c:v>
                </c:pt>
                <c:pt idx="2">
                  <c:v>completely present</c:v>
                </c:pt>
                <c:pt idx="3">
                  <c:v>I do not know</c:v>
                </c:pt>
              </c:strCache>
            </c:strRef>
          </c:cat>
          <c:val>
            <c:numRef>
              <c:f>Sheet1!$B$2:$B$5</c:f>
              <c:numCache>
                <c:formatCode>General</c:formatCode>
                <c:ptCount val="4"/>
                <c:pt idx="0">
                  <c:v>24.5</c:v>
                </c:pt>
                <c:pt idx="1">
                  <c:v>56</c:v>
                </c:pt>
                <c:pt idx="2">
                  <c:v>16.399999999999999</c:v>
                </c:pt>
                <c:pt idx="3">
                  <c:v>3.1</c:v>
                </c:pt>
              </c:numCache>
            </c:numRef>
          </c:val>
          <c:extLst>
            <c:ext xmlns:c16="http://schemas.microsoft.com/office/drawing/2014/chart" uri="{C3380CC4-5D6E-409C-BE32-E72D297353CC}">
              <c16:uniqueId val="{00000000-9AE9-44E2-9148-689C5AEE801D}"/>
            </c:ext>
          </c:extLst>
        </c:ser>
        <c:dLbls>
          <c:showLegendKey val="0"/>
          <c:showVal val="0"/>
          <c:showCatName val="0"/>
          <c:showSerName val="0"/>
          <c:showPercent val="0"/>
          <c:showBubbleSize val="0"/>
        </c:dLbls>
        <c:gapWidth val="75"/>
        <c:overlap val="-25"/>
        <c:axId val="-2139608392"/>
        <c:axId val="-2139604776"/>
      </c:barChart>
      <c:catAx>
        <c:axId val="-213960839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9604776"/>
        <c:crosses val="autoZero"/>
        <c:auto val="1"/>
        <c:lblAlgn val="ctr"/>
        <c:lblOffset val="100"/>
        <c:noMultiLvlLbl val="0"/>
      </c:catAx>
      <c:valAx>
        <c:axId val="-2139604776"/>
        <c:scaling>
          <c:orientation val="minMax"/>
        </c:scaling>
        <c:delete val="1"/>
        <c:axPos val="b"/>
        <c:numFmt formatCode="General" sourceLinked="1"/>
        <c:majorTickMark val="none"/>
        <c:minorTickMark val="none"/>
        <c:tickLblPos val="nextTo"/>
        <c:crossAx val="-213960839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9171810919394499E-2"/>
          <c:y val="3.1081643485820799E-2"/>
          <c:w val="0.84969227065938602"/>
          <c:h val="0.91278350024600396"/>
        </c:manualLayout>
      </c:layout>
      <c:lineChart>
        <c:grouping val="standard"/>
        <c:varyColors val="0"/>
        <c:ser>
          <c:idx val="0"/>
          <c:order val="0"/>
          <c:tx>
            <c:strRef>
              <c:f>Sheet1!$B$1</c:f>
              <c:strCache>
                <c:ptCount val="1"/>
                <c:pt idx="0">
                  <c:v>not present (BiH)</c:v>
                </c:pt>
              </c:strCache>
            </c:strRef>
          </c:tx>
          <c:spPr>
            <a:ln>
              <a:solidFill>
                <a:schemeClr val="accent4">
                  <a:lumMod val="50000"/>
                </a:schemeClr>
              </a:solidFill>
            </a:ln>
          </c:spPr>
          <c:marker>
            <c:symbol val="none"/>
          </c:marker>
          <c:dLbls>
            <c:dLbl>
              <c:idx val="0"/>
              <c:layout>
                <c:manualLayout>
                  <c:x val="-7.5371492436262996E-3"/>
                  <c:y val="2.2395880175571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1C1-4BC8-9CA2-60FAA1EB71AD}"/>
                </c:ext>
              </c:extLst>
            </c:dLbl>
            <c:dLbl>
              <c:idx val="1"/>
              <c:layout>
                <c:manualLayout>
                  <c:x val="1.35668686385273E-2"/>
                  <c:y val="1.67970754572243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865-4B04-BAAF-04400DB0B0AB}"/>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85</c:v>
                </c:pt>
                <c:pt idx="1">
                  <c:v>82</c:v>
                </c:pt>
                <c:pt idx="2">
                  <c:v>70</c:v>
                </c:pt>
                <c:pt idx="3">
                  <c:v>60</c:v>
                </c:pt>
                <c:pt idx="4">
                  <c:v>72.599999999999994</c:v>
                </c:pt>
                <c:pt idx="5">
                  <c:v>71.8</c:v>
                </c:pt>
                <c:pt idx="6">
                  <c:v>68.900000000000006</c:v>
                </c:pt>
                <c:pt idx="7">
                  <c:v>53.5</c:v>
                </c:pt>
                <c:pt idx="8">
                  <c:v>68.900000000000006</c:v>
                </c:pt>
              </c:numCache>
            </c:numRef>
          </c:val>
          <c:smooth val="0"/>
          <c:extLst>
            <c:ext xmlns:c16="http://schemas.microsoft.com/office/drawing/2014/chart" uri="{C3380CC4-5D6E-409C-BE32-E72D297353CC}">
              <c16:uniqueId val="{00000002-5AAA-48EC-9D09-698D469D4509}"/>
            </c:ext>
          </c:extLst>
        </c:ser>
        <c:ser>
          <c:idx val="1"/>
          <c:order val="1"/>
          <c:tx>
            <c:strRef>
              <c:f>Sheet1!$C$1</c:f>
              <c:strCache>
                <c:ptCount val="1"/>
                <c:pt idx="0">
                  <c:v>not present (FBiH)</c:v>
                </c:pt>
              </c:strCache>
            </c:strRef>
          </c:tx>
          <c:spPr>
            <a:ln>
              <a:solidFill>
                <a:schemeClr val="accent4">
                  <a:lumMod val="50000"/>
                </a:schemeClr>
              </a:solidFill>
              <a:prstDash val="sysDash"/>
            </a:ln>
          </c:spPr>
          <c:marker>
            <c:symbol val="none"/>
          </c:marker>
          <c:dLbls>
            <c:dLbl>
              <c:idx val="0"/>
              <c:layout>
                <c:manualLayout>
                  <c:x val="-1.6581728335977899E-2"/>
                  <c:y val="-1.11980503048161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C1-4BC8-9CA2-60FAA1EB71AD}"/>
                </c:ext>
              </c:extLst>
            </c:dLbl>
            <c:dLbl>
              <c:idx val="1"/>
              <c:layout>
                <c:manualLayout>
                  <c:x val="-1.35668686385273E-2"/>
                  <c:y val="-9.23839150147337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865-4B04-BAAF-04400DB0B0AB}"/>
                </c:ext>
              </c:extLst>
            </c:dLbl>
            <c:dLbl>
              <c:idx val="2"/>
              <c:layout>
                <c:manualLayout>
                  <c:x val="-1.50742984872526E-3"/>
                  <c:y val="-2.799512576204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B5E-44B8-BCF0-6601BC3A4B0D}"/>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85</c:v>
                </c:pt>
                <c:pt idx="1">
                  <c:v>82</c:v>
                </c:pt>
                <c:pt idx="2">
                  <c:v>70</c:v>
                </c:pt>
                <c:pt idx="3">
                  <c:v>48</c:v>
                </c:pt>
                <c:pt idx="4">
                  <c:v>71.8</c:v>
                </c:pt>
                <c:pt idx="5">
                  <c:v>73.8</c:v>
                </c:pt>
                <c:pt idx="6">
                  <c:v>76</c:v>
                </c:pt>
                <c:pt idx="7">
                  <c:v>64</c:v>
                </c:pt>
                <c:pt idx="8">
                  <c:v>63.4</c:v>
                </c:pt>
              </c:numCache>
            </c:numRef>
          </c:val>
          <c:smooth val="0"/>
          <c:extLst>
            <c:ext xmlns:c16="http://schemas.microsoft.com/office/drawing/2014/chart" uri="{C3380CC4-5D6E-409C-BE32-E72D297353CC}">
              <c16:uniqueId val="{00000006-5AAA-48EC-9D09-698D469D4509}"/>
            </c:ext>
          </c:extLst>
        </c:ser>
        <c:ser>
          <c:idx val="2"/>
          <c:order val="2"/>
          <c:tx>
            <c:strRef>
              <c:f>Sheet1!$D$1</c:f>
              <c:strCache>
                <c:ptCount val="1"/>
                <c:pt idx="0">
                  <c:v>not present (RS)</c:v>
                </c:pt>
              </c:strCache>
            </c:strRef>
          </c:tx>
          <c:spPr>
            <a:ln>
              <a:solidFill>
                <a:schemeClr val="accent4">
                  <a:lumMod val="50000"/>
                </a:schemeClr>
              </a:solidFill>
              <a:prstDash val="sysDot"/>
            </a:ln>
          </c:spPr>
          <c:marker>
            <c:symbol val="none"/>
          </c:marker>
          <c:dLbls>
            <c:dLbl>
              <c:idx val="0"/>
              <c:layout>
                <c:manualLayout>
                  <c:x val="-7.5371492436262996E-3"/>
                  <c:y val="3.91931760668568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865-4B04-BAAF-04400DB0B0AB}"/>
                </c:ext>
              </c:extLst>
            </c:dLbl>
            <c:dLbl>
              <c:idx val="1"/>
              <c:layout>
                <c:manualLayout>
                  <c:x val="-2.11040178821537E-2"/>
                  <c:y val="4.19924682089996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B5E-44B8-BCF0-6601BC3A4B0D}"/>
                </c:ext>
              </c:extLst>
            </c:dLbl>
            <c:dLbl>
              <c:idx val="2"/>
              <c:layout>
                <c:manualLayout>
                  <c:x val="-1.8089158184703202E-2"/>
                  <c:y val="4.4791980785203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8AD-489C-AC04-193B2B1A5A6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89</c:v>
                </c:pt>
                <c:pt idx="1">
                  <c:v>89</c:v>
                </c:pt>
                <c:pt idx="2">
                  <c:v>68</c:v>
                </c:pt>
                <c:pt idx="3">
                  <c:v>84</c:v>
                </c:pt>
                <c:pt idx="4">
                  <c:v>75.099999999999994</c:v>
                </c:pt>
                <c:pt idx="5">
                  <c:v>67.5</c:v>
                </c:pt>
                <c:pt idx="6">
                  <c:v>56.2</c:v>
                </c:pt>
                <c:pt idx="7">
                  <c:v>29.9</c:v>
                </c:pt>
                <c:pt idx="8">
                  <c:v>80.5</c:v>
                </c:pt>
              </c:numCache>
            </c:numRef>
          </c:val>
          <c:smooth val="0"/>
          <c:extLst>
            <c:ext xmlns:c16="http://schemas.microsoft.com/office/drawing/2014/chart" uri="{C3380CC4-5D6E-409C-BE32-E72D297353CC}">
              <c16:uniqueId val="{0000000B-5AAA-48EC-9D09-698D469D4509}"/>
            </c:ext>
          </c:extLst>
        </c:ser>
        <c:dLbls>
          <c:showLegendKey val="0"/>
          <c:showVal val="0"/>
          <c:showCatName val="0"/>
          <c:showSerName val="0"/>
          <c:showPercent val="0"/>
          <c:showBubbleSize val="0"/>
        </c:dLbls>
        <c:smooth val="0"/>
        <c:axId val="-2139801400"/>
        <c:axId val="-2139798344"/>
      </c:lineChart>
      <c:catAx>
        <c:axId val="-2139801400"/>
        <c:scaling>
          <c:orientation val="minMax"/>
        </c:scaling>
        <c:delete val="0"/>
        <c:axPos val="b"/>
        <c:numFmt formatCode="General" sourceLinked="1"/>
        <c:majorTickMark val="out"/>
        <c:minorTickMark val="none"/>
        <c:tickLblPos val="nextTo"/>
        <c:crossAx val="-2139798344"/>
        <c:crosses val="autoZero"/>
        <c:auto val="1"/>
        <c:lblAlgn val="ctr"/>
        <c:lblOffset val="100"/>
        <c:noMultiLvlLbl val="0"/>
      </c:catAx>
      <c:valAx>
        <c:axId val="-2139798344"/>
        <c:scaling>
          <c:orientation val="minMax"/>
        </c:scaling>
        <c:delete val="0"/>
        <c:axPos val="l"/>
        <c:numFmt formatCode="General" sourceLinked="1"/>
        <c:majorTickMark val="out"/>
        <c:minorTickMark val="none"/>
        <c:tickLblPos val="nextTo"/>
        <c:crossAx val="-2139801400"/>
        <c:crosses val="autoZero"/>
        <c:crossBetween val="between"/>
      </c:valAx>
    </c:plotArea>
    <c:legend>
      <c:legendPos val="r"/>
      <c:layout>
        <c:manualLayout>
          <c:xMode val="edge"/>
          <c:yMode val="edge"/>
          <c:x val="0.80963262405928527"/>
          <c:y val="0.73886328432008419"/>
          <c:w val="0.165068325392983"/>
          <c:h val="0.16428444026462599"/>
        </c:manualLayout>
      </c:layout>
      <c:overlay val="0"/>
    </c:legend>
    <c:plotVisOnly val="1"/>
    <c:dispBlanksAs val="gap"/>
    <c:showDLblsOverMax val="0"/>
  </c:chart>
  <c:txPr>
    <a:bodyPr/>
    <a:lstStyle/>
    <a:p>
      <a:pPr>
        <a:defRPr sz="10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a:t>
            </a:r>
            <a:r>
              <a:rPr lang="x-none"/>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dLbls>
          <c:showLegendKey val="0"/>
          <c:showVal val="1"/>
          <c:showCatName val="0"/>
          <c:showSerName val="0"/>
          <c:showPercent val="0"/>
          <c:showBubbleSize val="0"/>
        </c:dLbls>
        <c:gapWidth val="150"/>
        <c:overlap val="-25"/>
        <c:axId val="2062928536"/>
        <c:axId val="2062940744"/>
      </c:barChart>
      <c:catAx>
        <c:axId val="206292853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062940744"/>
        <c:crosses val="autoZero"/>
        <c:auto val="1"/>
        <c:lblAlgn val="ctr"/>
        <c:lblOffset val="100"/>
        <c:noMultiLvlLbl val="0"/>
      </c:catAx>
      <c:valAx>
        <c:axId val="2062940744"/>
        <c:scaling>
          <c:orientation val="minMax"/>
        </c:scaling>
        <c:delete val="1"/>
        <c:axPos val="b"/>
        <c:numFmt formatCode="General" sourceLinked="1"/>
        <c:majorTickMark val="out"/>
        <c:minorTickMark val="none"/>
        <c:tickLblPos val="nextTo"/>
        <c:crossAx val="206292853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political dependence</c:v>
                </c:pt>
                <c:pt idx="1">
                  <c:v>insufficient professionality</c:v>
                </c:pt>
                <c:pt idx="2">
                  <c:v>general political climate in the country</c:v>
                </c:pt>
                <c:pt idx="3">
                  <c:v>inadequate legislative framework</c:v>
                </c:pt>
                <c:pt idx="4">
                  <c:v>financial dependence</c:v>
                </c:pt>
              </c:strCache>
            </c:strRef>
          </c:cat>
          <c:val>
            <c:numRef>
              <c:f>Sheet1!$B$2:$B$6</c:f>
              <c:numCache>
                <c:formatCode>General</c:formatCode>
                <c:ptCount val="5"/>
                <c:pt idx="0">
                  <c:v>66.900000000000006</c:v>
                </c:pt>
                <c:pt idx="1">
                  <c:v>21.9</c:v>
                </c:pt>
                <c:pt idx="2">
                  <c:v>54</c:v>
                </c:pt>
                <c:pt idx="3">
                  <c:v>11.2</c:v>
                </c:pt>
                <c:pt idx="4">
                  <c:v>30.7</c:v>
                </c:pt>
              </c:numCache>
            </c:numRef>
          </c:val>
          <c:extLst>
            <c:ext xmlns:c16="http://schemas.microsoft.com/office/drawing/2014/chart" uri="{C3380CC4-5D6E-409C-BE32-E72D297353CC}">
              <c16:uniqueId val="{00000000-E3C0-4CA3-BCBD-6CD1C989FE1C}"/>
            </c:ext>
          </c:extLst>
        </c:ser>
        <c:dLbls>
          <c:showLegendKey val="0"/>
          <c:showVal val="1"/>
          <c:showCatName val="0"/>
          <c:showSerName val="0"/>
          <c:showPercent val="0"/>
          <c:showBubbleSize val="0"/>
        </c:dLbls>
        <c:gapWidth val="150"/>
        <c:overlap val="-25"/>
        <c:axId val="-2139311864"/>
        <c:axId val="-2139302488"/>
      </c:barChart>
      <c:catAx>
        <c:axId val="-213931186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9302488"/>
        <c:crosses val="autoZero"/>
        <c:auto val="1"/>
        <c:lblAlgn val="ctr"/>
        <c:lblOffset val="100"/>
        <c:noMultiLvlLbl val="0"/>
      </c:catAx>
      <c:valAx>
        <c:axId val="-2139302488"/>
        <c:scaling>
          <c:orientation val="minMax"/>
        </c:scaling>
        <c:delete val="1"/>
        <c:axPos val="b"/>
        <c:numFmt formatCode="General" sourceLinked="1"/>
        <c:majorTickMark val="out"/>
        <c:minorTickMark val="none"/>
        <c:tickLblPos val="nextTo"/>
        <c:crossAx val="-213931186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political dependence</c:v>
                </c:pt>
                <c:pt idx="1">
                  <c:v>insufficient professionality</c:v>
                </c:pt>
                <c:pt idx="2">
                  <c:v>general political climate in the country</c:v>
                </c:pt>
                <c:pt idx="3">
                  <c:v>inadequate legislative framework</c:v>
                </c:pt>
                <c:pt idx="4">
                  <c:v>financial dependence</c:v>
                </c:pt>
              </c:strCache>
            </c:strRef>
          </c:cat>
          <c:val>
            <c:numRef>
              <c:f>Sheet1!$B$2:$B$6</c:f>
              <c:numCache>
                <c:formatCode>General</c:formatCode>
                <c:ptCount val="5"/>
                <c:pt idx="0">
                  <c:v>72.099999999999994</c:v>
                </c:pt>
                <c:pt idx="1">
                  <c:v>27.6</c:v>
                </c:pt>
                <c:pt idx="2">
                  <c:v>48.3</c:v>
                </c:pt>
                <c:pt idx="3">
                  <c:v>4.2</c:v>
                </c:pt>
                <c:pt idx="4">
                  <c:v>41.4</c:v>
                </c:pt>
              </c:numCache>
            </c:numRef>
          </c:val>
          <c:extLst>
            <c:ext xmlns:c16="http://schemas.microsoft.com/office/drawing/2014/chart" uri="{C3380CC4-5D6E-409C-BE32-E72D297353CC}">
              <c16:uniqueId val="{00000000-65BE-4632-A831-C660BDA457DA}"/>
            </c:ext>
          </c:extLst>
        </c:ser>
        <c:dLbls>
          <c:showLegendKey val="0"/>
          <c:showVal val="0"/>
          <c:showCatName val="0"/>
          <c:showSerName val="0"/>
          <c:showPercent val="0"/>
          <c:showBubbleSize val="0"/>
        </c:dLbls>
        <c:gapWidth val="75"/>
        <c:overlap val="-25"/>
        <c:axId val="-2139274872"/>
        <c:axId val="-2139271256"/>
      </c:barChart>
      <c:catAx>
        <c:axId val="-213927487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9271256"/>
        <c:crosses val="autoZero"/>
        <c:auto val="1"/>
        <c:lblAlgn val="ctr"/>
        <c:lblOffset val="100"/>
        <c:noMultiLvlLbl val="0"/>
      </c:catAx>
      <c:valAx>
        <c:axId val="-2139271256"/>
        <c:scaling>
          <c:orientation val="minMax"/>
        </c:scaling>
        <c:delete val="1"/>
        <c:axPos val="b"/>
        <c:numFmt formatCode="General" sourceLinked="1"/>
        <c:majorTickMark val="none"/>
        <c:minorTickMark val="none"/>
        <c:tickLblPos val="nextTo"/>
        <c:crossAx val="-213927487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44993438229085703"/>
          <c:y val="0.17369225839985999"/>
          <c:w val="0.48339802521941999"/>
          <c:h val="0.7357081852016440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political dependence</c:v>
                </c:pt>
                <c:pt idx="1">
                  <c:v>insufficient professionality</c:v>
                </c:pt>
                <c:pt idx="2">
                  <c:v>general political climate in the country</c:v>
                </c:pt>
                <c:pt idx="3">
                  <c:v>inadequate legislative framework</c:v>
                </c:pt>
                <c:pt idx="4">
                  <c:v>financial dependence</c:v>
                </c:pt>
              </c:strCache>
            </c:strRef>
          </c:cat>
          <c:val>
            <c:numRef>
              <c:f>Sheet1!$B$2:$B$6</c:f>
              <c:numCache>
                <c:formatCode>General</c:formatCode>
                <c:ptCount val="5"/>
                <c:pt idx="0">
                  <c:v>56.6</c:v>
                </c:pt>
                <c:pt idx="1">
                  <c:v>9.4</c:v>
                </c:pt>
                <c:pt idx="2">
                  <c:v>64.8</c:v>
                </c:pt>
                <c:pt idx="3">
                  <c:v>25.8</c:v>
                </c:pt>
                <c:pt idx="4">
                  <c:v>8.8000000000000007</c:v>
                </c:pt>
              </c:numCache>
            </c:numRef>
          </c:val>
          <c:extLst>
            <c:ext xmlns:c16="http://schemas.microsoft.com/office/drawing/2014/chart" uri="{C3380CC4-5D6E-409C-BE32-E72D297353CC}">
              <c16:uniqueId val="{00000000-9AE9-44E2-9148-689C5AEE801D}"/>
            </c:ext>
          </c:extLst>
        </c:ser>
        <c:dLbls>
          <c:showLegendKey val="0"/>
          <c:showVal val="0"/>
          <c:showCatName val="0"/>
          <c:showSerName val="0"/>
          <c:showPercent val="0"/>
          <c:showBubbleSize val="0"/>
        </c:dLbls>
        <c:gapWidth val="75"/>
        <c:overlap val="-25"/>
        <c:axId val="-2139608392"/>
        <c:axId val="-2139604776"/>
      </c:barChart>
      <c:catAx>
        <c:axId val="-213960839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9604776"/>
        <c:crosses val="autoZero"/>
        <c:auto val="1"/>
        <c:lblAlgn val="ctr"/>
        <c:lblOffset val="100"/>
        <c:noMultiLvlLbl val="0"/>
      </c:catAx>
      <c:valAx>
        <c:axId val="-2139604776"/>
        <c:scaling>
          <c:orientation val="minMax"/>
        </c:scaling>
        <c:delete val="1"/>
        <c:axPos val="b"/>
        <c:numFmt formatCode="General" sourceLinked="1"/>
        <c:majorTickMark val="none"/>
        <c:minorTickMark val="none"/>
        <c:tickLblPos val="nextTo"/>
        <c:crossAx val="-213960839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34614965656684299"/>
          <c:y val="0.17369225839985999"/>
          <c:w val="0.650494343021918"/>
          <c:h val="0.7357081852016440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Religious communities</c:v>
                </c:pt>
                <c:pt idx="1">
                  <c:v>Media</c:v>
                </c:pt>
                <c:pt idx="2">
                  <c:v>NGO</c:v>
                </c:pt>
                <c:pt idx="3">
                  <c:v>Governmental institutions in general</c:v>
                </c:pt>
                <c:pt idx="4">
                  <c:v>International Community</c:v>
                </c:pt>
                <c:pt idx="5">
                  <c:v>Political parties</c:v>
                </c:pt>
                <c:pt idx="6">
                  <c:v>Politicians</c:v>
                </c:pt>
              </c:strCache>
            </c:strRef>
          </c:cat>
          <c:val>
            <c:numRef>
              <c:f>Sheet1!$B$2:$B$8</c:f>
              <c:numCache>
                <c:formatCode>General</c:formatCode>
                <c:ptCount val="7"/>
                <c:pt idx="0">
                  <c:v>66.7</c:v>
                </c:pt>
                <c:pt idx="1">
                  <c:v>38.4</c:v>
                </c:pt>
                <c:pt idx="2">
                  <c:v>32.700000000000003</c:v>
                </c:pt>
                <c:pt idx="3">
                  <c:v>46.5</c:v>
                </c:pt>
                <c:pt idx="4">
                  <c:v>25.8</c:v>
                </c:pt>
                <c:pt idx="5">
                  <c:v>30.2</c:v>
                </c:pt>
                <c:pt idx="6">
                  <c:v>26.4</c:v>
                </c:pt>
              </c:numCache>
            </c:numRef>
          </c:val>
          <c:extLst>
            <c:ext xmlns:c16="http://schemas.microsoft.com/office/drawing/2014/chart" uri="{C3380CC4-5D6E-409C-BE32-E72D297353CC}">
              <c16:uniqueId val="{00000000-C683-4FB5-ACB2-DE9287D34921}"/>
            </c:ext>
          </c:extLst>
        </c:ser>
        <c:dLbls>
          <c:showLegendKey val="0"/>
          <c:showVal val="0"/>
          <c:showCatName val="0"/>
          <c:showSerName val="0"/>
          <c:showPercent val="0"/>
          <c:showBubbleSize val="0"/>
        </c:dLbls>
        <c:gapWidth val="75"/>
        <c:overlap val="-25"/>
        <c:axId val="-2134073496"/>
        <c:axId val="-2134069880"/>
      </c:barChart>
      <c:catAx>
        <c:axId val="-213407349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4069880"/>
        <c:crosses val="autoZero"/>
        <c:auto val="1"/>
        <c:lblAlgn val="ctr"/>
        <c:lblOffset val="100"/>
        <c:noMultiLvlLbl val="0"/>
      </c:catAx>
      <c:valAx>
        <c:axId val="-2134069880"/>
        <c:scaling>
          <c:orientation val="minMax"/>
        </c:scaling>
        <c:delete val="1"/>
        <c:axPos val="b"/>
        <c:numFmt formatCode="General" sourceLinked="1"/>
        <c:majorTickMark val="none"/>
        <c:minorTickMark val="none"/>
        <c:tickLblPos val="nextTo"/>
        <c:crossAx val="-213407349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2113401601656997E-2"/>
          <c:y val="3.3325366777041197E-2"/>
          <c:w val="0.75827496542350903"/>
          <c:h val="0.8901150566346"/>
        </c:manualLayout>
      </c:layout>
      <c:lineChart>
        <c:grouping val="standard"/>
        <c:varyColors val="0"/>
        <c:ser>
          <c:idx val="0"/>
          <c:order val="0"/>
          <c:tx>
            <c:strRef>
              <c:f>Sheet1!$B$1</c:f>
              <c:strCache>
                <c:ptCount val="1"/>
                <c:pt idx="0">
                  <c:v>political dependence</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45</c:v>
                </c:pt>
                <c:pt idx="1">
                  <c:v>55</c:v>
                </c:pt>
                <c:pt idx="2">
                  <c:v>53</c:v>
                </c:pt>
                <c:pt idx="3">
                  <c:v>61.9</c:v>
                </c:pt>
                <c:pt idx="4">
                  <c:v>65.2</c:v>
                </c:pt>
                <c:pt idx="5">
                  <c:v>56.5</c:v>
                </c:pt>
                <c:pt idx="6">
                  <c:v>57.7</c:v>
                </c:pt>
                <c:pt idx="7">
                  <c:v>65.8</c:v>
                </c:pt>
                <c:pt idx="8">
                  <c:v>66.900000000000006</c:v>
                </c:pt>
              </c:numCache>
            </c:numRef>
          </c:val>
          <c:smooth val="0"/>
          <c:extLst>
            <c:ext xmlns:c16="http://schemas.microsoft.com/office/drawing/2014/chart" uri="{C3380CC4-5D6E-409C-BE32-E72D297353CC}">
              <c16:uniqueId val="{00000000-0964-4E3F-972E-3AA341842D3A}"/>
            </c:ext>
          </c:extLst>
        </c:ser>
        <c:ser>
          <c:idx val="1"/>
          <c:order val="1"/>
          <c:tx>
            <c:strRef>
              <c:f>Sheet1!$C$1</c:f>
              <c:strCache>
                <c:ptCount val="1"/>
                <c:pt idx="0">
                  <c:v>financial dependence</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27</c:v>
                </c:pt>
                <c:pt idx="1">
                  <c:v>32</c:v>
                </c:pt>
                <c:pt idx="2">
                  <c:v>23</c:v>
                </c:pt>
                <c:pt idx="3">
                  <c:v>27</c:v>
                </c:pt>
                <c:pt idx="4">
                  <c:v>31.8</c:v>
                </c:pt>
                <c:pt idx="5">
                  <c:v>35.299999999999997</c:v>
                </c:pt>
                <c:pt idx="6">
                  <c:v>23.3</c:v>
                </c:pt>
                <c:pt idx="7">
                  <c:v>32.799999999999997</c:v>
                </c:pt>
                <c:pt idx="8">
                  <c:v>30.7</c:v>
                </c:pt>
              </c:numCache>
            </c:numRef>
          </c:val>
          <c:smooth val="0"/>
          <c:extLst>
            <c:ext xmlns:c16="http://schemas.microsoft.com/office/drawing/2014/chart" uri="{C3380CC4-5D6E-409C-BE32-E72D297353CC}">
              <c16:uniqueId val="{00000001-0964-4E3F-972E-3AA341842D3A}"/>
            </c:ext>
          </c:extLst>
        </c:ser>
        <c:ser>
          <c:idx val="2"/>
          <c:order val="2"/>
          <c:tx>
            <c:strRef>
              <c:f>Sheet1!$D$1</c:f>
              <c:strCache>
                <c:ptCount val="1"/>
                <c:pt idx="0">
                  <c:v>general political climate in the country</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12</c:v>
                </c:pt>
                <c:pt idx="1">
                  <c:v>31</c:v>
                </c:pt>
                <c:pt idx="2">
                  <c:v>35</c:v>
                </c:pt>
                <c:pt idx="3">
                  <c:v>44</c:v>
                </c:pt>
                <c:pt idx="4">
                  <c:v>41.2</c:v>
                </c:pt>
                <c:pt idx="5">
                  <c:v>31.3</c:v>
                </c:pt>
                <c:pt idx="6">
                  <c:v>32</c:v>
                </c:pt>
                <c:pt idx="7">
                  <c:v>47.5</c:v>
                </c:pt>
                <c:pt idx="8">
                  <c:v>54</c:v>
                </c:pt>
              </c:numCache>
            </c:numRef>
          </c:val>
          <c:smooth val="0"/>
          <c:extLst>
            <c:ext xmlns:c16="http://schemas.microsoft.com/office/drawing/2014/chart" uri="{C3380CC4-5D6E-409C-BE32-E72D297353CC}">
              <c16:uniqueId val="{00000002-0964-4E3F-972E-3AA341842D3A}"/>
            </c:ext>
          </c:extLst>
        </c:ser>
        <c:ser>
          <c:idx val="3"/>
          <c:order val="3"/>
          <c:tx>
            <c:strRef>
              <c:f>Sheet1!$E$1</c:f>
              <c:strCache>
                <c:ptCount val="1"/>
                <c:pt idx="0">
                  <c:v>insufficient pressionalism</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12</c:v>
                </c:pt>
                <c:pt idx="1">
                  <c:v>32</c:v>
                </c:pt>
                <c:pt idx="2">
                  <c:v>20</c:v>
                </c:pt>
                <c:pt idx="3">
                  <c:v>17.100000000000001</c:v>
                </c:pt>
                <c:pt idx="4">
                  <c:v>23</c:v>
                </c:pt>
                <c:pt idx="5">
                  <c:v>21</c:v>
                </c:pt>
                <c:pt idx="6">
                  <c:v>20</c:v>
                </c:pt>
                <c:pt idx="7">
                  <c:v>20.2</c:v>
                </c:pt>
                <c:pt idx="8">
                  <c:v>21.9</c:v>
                </c:pt>
              </c:numCache>
            </c:numRef>
          </c:val>
          <c:smooth val="0"/>
          <c:extLst>
            <c:ext xmlns:c16="http://schemas.microsoft.com/office/drawing/2014/chart" uri="{C3380CC4-5D6E-409C-BE32-E72D297353CC}">
              <c16:uniqueId val="{00000003-0964-4E3F-972E-3AA341842D3A}"/>
            </c:ext>
          </c:extLst>
        </c:ser>
        <c:ser>
          <c:idx val="4"/>
          <c:order val="4"/>
          <c:tx>
            <c:strRef>
              <c:f>Sheet1!$F$1</c:f>
              <c:strCache>
                <c:ptCount val="1"/>
                <c:pt idx="0">
                  <c:v>inadequate legislative framework</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Sheet1!$F$2:$F$10</c:f>
              <c:numCache>
                <c:formatCode>General</c:formatCode>
                <c:ptCount val="9"/>
                <c:pt idx="0">
                  <c:v>4</c:v>
                </c:pt>
                <c:pt idx="1">
                  <c:v>21</c:v>
                </c:pt>
                <c:pt idx="2">
                  <c:v>12</c:v>
                </c:pt>
                <c:pt idx="3">
                  <c:v>15.9</c:v>
                </c:pt>
                <c:pt idx="4">
                  <c:v>11.2</c:v>
                </c:pt>
                <c:pt idx="5">
                  <c:v>18.3</c:v>
                </c:pt>
                <c:pt idx="6">
                  <c:v>8.9</c:v>
                </c:pt>
                <c:pt idx="7">
                  <c:v>6.1</c:v>
                </c:pt>
                <c:pt idx="8">
                  <c:v>11.2</c:v>
                </c:pt>
              </c:numCache>
            </c:numRef>
          </c:val>
          <c:smooth val="0"/>
          <c:extLst>
            <c:ext xmlns:c16="http://schemas.microsoft.com/office/drawing/2014/chart" uri="{C3380CC4-5D6E-409C-BE32-E72D297353CC}">
              <c16:uniqueId val="{00000004-0964-4E3F-972E-3AA341842D3A}"/>
            </c:ext>
          </c:extLst>
        </c:ser>
        <c:dLbls>
          <c:showLegendKey val="0"/>
          <c:showVal val="0"/>
          <c:showCatName val="0"/>
          <c:showSerName val="0"/>
          <c:showPercent val="0"/>
          <c:showBubbleSize val="0"/>
        </c:dLbls>
        <c:smooth val="0"/>
        <c:axId val="2135846072"/>
        <c:axId val="2135440200"/>
      </c:lineChart>
      <c:catAx>
        <c:axId val="2135846072"/>
        <c:scaling>
          <c:orientation val="minMax"/>
        </c:scaling>
        <c:delete val="0"/>
        <c:axPos val="b"/>
        <c:numFmt formatCode="General" sourceLinked="1"/>
        <c:majorTickMark val="out"/>
        <c:minorTickMark val="none"/>
        <c:tickLblPos val="nextTo"/>
        <c:crossAx val="2135440200"/>
        <c:crosses val="autoZero"/>
        <c:auto val="1"/>
        <c:lblAlgn val="ctr"/>
        <c:lblOffset val="100"/>
        <c:noMultiLvlLbl val="0"/>
      </c:catAx>
      <c:valAx>
        <c:axId val="2135440200"/>
        <c:scaling>
          <c:orientation val="minMax"/>
        </c:scaling>
        <c:delete val="0"/>
        <c:axPos val="l"/>
        <c:numFmt formatCode="General" sourceLinked="1"/>
        <c:majorTickMark val="out"/>
        <c:minorTickMark val="none"/>
        <c:tickLblPos val="nextTo"/>
        <c:crossAx val="2135846072"/>
        <c:crosses val="autoZero"/>
        <c:crossBetween val="between"/>
      </c:valAx>
    </c:plotArea>
    <c:legend>
      <c:legendPos val="r"/>
      <c:overlay val="0"/>
    </c:legend>
    <c:plotVisOnly val="1"/>
    <c:dispBlanksAs val="gap"/>
    <c:showDLblsOverMax val="0"/>
  </c:chart>
  <c:txPr>
    <a:bodyPr/>
    <a:lstStyle/>
    <a:p>
      <a:pPr>
        <a:defRPr sz="1100"/>
      </a:pPr>
      <a:endParaRPr lang="en-US"/>
    </a:p>
  </c:txPr>
  <c:externalData r:id="rId1">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2113401601656997E-2"/>
          <c:y val="3.3325366777041197E-2"/>
          <c:w val="0.74365833697887396"/>
          <c:h val="0.8901150566346"/>
        </c:manualLayout>
      </c:layout>
      <c:lineChart>
        <c:grouping val="standard"/>
        <c:varyColors val="0"/>
        <c:ser>
          <c:idx val="0"/>
          <c:order val="0"/>
          <c:tx>
            <c:strRef>
              <c:f>Sheet1!$B$1</c:f>
              <c:strCache>
                <c:ptCount val="1"/>
                <c:pt idx="0">
                  <c:v>political dependence</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44</c:v>
                </c:pt>
                <c:pt idx="1">
                  <c:v>58</c:v>
                </c:pt>
                <c:pt idx="2">
                  <c:v>55</c:v>
                </c:pt>
                <c:pt idx="3">
                  <c:v>59</c:v>
                </c:pt>
                <c:pt idx="4">
                  <c:v>62.5</c:v>
                </c:pt>
                <c:pt idx="5">
                  <c:v>69</c:v>
                </c:pt>
                <c:pt idx="6">
                  <c:v>59.7</c:v>
                </c:pt>
                <c:pt idx="7">
                  <c:v>71</c:v>
                </c:pt>
                <c:pt idx="8">
                  <c:v>72.099999999999994</c:v>
                </c:pt>
              </c:numCache>
            </c:numRef>
          </c:val>
          <c:smooth val="0"/>
          <c:extLst>
            <c:ext xmlns:c16="http://schemas.microsoft.com/office/drawing/2014/chart" uri="{C3380CC4-5D6E-409C-BE32-E72D297353CC}">
              <c16:uniqueId val="{00000000-0443-485B-9DDD-907E5E93E72E}"/>
            </c:ext>
          </c:extLst>
        </c:ser>
        <c:ser>
          <c:idx val="1"/>
          <c:order val="1"/>
          <c:tx>
            <c:strRef>
              <c:f>Sheet1!$C$1</c:f>
              <c:strCache>
                <c:ptCount val="1"/>
                <c:pt idx="0">
                  <c:v>financial dependence</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30</c:v>
                </c:pt>
                <c:pt idx="1">
                  <c:v>32</c:v>
                </c:pt>
                <c:pt idx="2">
                  <c:v>36</c:v>
                </c:pt>
                <c:pt idx="3">
                  <c:v>26</c:v>
                </c:pt>
                <c:pt idx="4">
                  <c:v>30.4</c:v>
                </c:pt>
                <c:pt idx="5">
                  <c:v>40.700000000000003</c:v>
                </c:pt>
                <c:pt idx="6">
                  <c:v>23.6</c:v>
                </c:pt>
                <c:pt idx="7">
                  <c:v>45.6</c:v>
                </c:pt>
                <c:pt idx="8">
                  <c:v>41.4</c:v>
                </c:pt>
              </c:numCache>
            </c:numRef>
          </c:val>
          <c:smooth val="0"/>
          <c:extLst>
            <c:ext xmlns:c16="http://schemas.microsoft.com/office/drawing/2014/chart" uri="{C3380CC4-5D6E-409C-BE32-E72D297353CC}">
              <c16:uniqueId val="{00000001-0443-485B-9DDD-907E5E93E72E}"/>
            </c:ext>
          </c:extLst>
        </c:ser>
        <c:ser>
          <c:idx val="2"/>
          <c:order val="2"/>
          <c:tx>
            <c:strRef>
              <c:f>Sheet1!$D$1</c:f>
              <c:strCache>
                <c:ptCount val="1"/>
                <c:pt idx="0">
                  <c:v>general political climate in the country</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10</c:v>
                </c:pt>
                <c:pt idx="1">
                  <c:v>30</c:v>
                </c:pt>
                <c:pt idx="2">
                  <c:v>36</c:v>
                </c:pt>
                <c:pt idx="3">
                  <c:v>40</c:v>
                </c:pt>
                <c:pt idx="4">
                  <c:v>44.4</c:v>
                </c:pt>
                <c:pt idx="5">
                  <c:v>36.1</c:v>
                </c:pt>
                <c:pt idx="6">
                  <c:v>28.8</c:v>
                </c:pt>
                <c:pt idx="7">
                  <c:v>40.799999999999997</c:v>
                </c:pt>
                <c:pt idx="8">
                  <c:v>48.3</c:v>
                </c:pt>
              </c:numCache>
            </c:numRef>
          </c:val>
          <c:smooth val="0"/>
          <c:extLst>
            <c:ext xmlns:c16="http://schemas.microsoft.com/office/drawing/2014/chart" uri="{C3380CC4-5D6E-409C-BE32-E72D297353CC}">
              <c16:uniqueId val="{00000002-0443-485B-9DDD-907E5E93E72E}"/>
            </c:ext>
          </c:extLst>
        </c:ser>
        <c:ser>
          <c:idx val="3"/>
          <c:order val="3"/>
          <c:tx>
            <c:strRef>
              <c:f>Sheet1!$E$1</c:f>
              <c:strCache>
                <c:ptCount val="1"/>
                <c:pt idx="0">
                  <c:v>insufficient pressionalism</c:v>
                </c:pt>
              </c:strCache>
            </c:strRef>
          </c:tx>
          <c:marker>
            <c:symbol val="none"/>
          </c:marker>
          <c:dLbls>
            <c:dLbl>
              <c:idx val="3"/>
              <c:layout>
                <c:manualLayout>
                  <c:x val="0"/>
                  <c:y val="3.413598441212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EF-4B52-98EA-22BAA489E8F2}"/>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13</c:v>
                </c:pt>
                <c:pt idx="1">
                  <c:v>30</c:v>
                </c:pt>
                <c:pt idx="2">
                  <c:v>21</c:v>
                </c:pt>
                <c:pt idx="3">
                  <c:v>19</c:v>
                </c:pt>
                <c:pt idx="4">
                  <c:v>23.1</c:v>
                </c:pt>
                <c:pt idx="5">
                  <c:v>22</c:v>
                </c:pt>
                <c:pt idx="6">
                  <c:v>19.3</c:v>
                </c:pt>
                <c:pt idx="7">
                  <c:v>28.7</c:v>
                </c:pt>
                <c:pt idx="8">
                  <c:v>27.6</c:v>
                </c:pt>
              </c:numCache>
            </c:numRef>
          </c:val>
          <c:smooth val="0"/>
          <c:extLst>
            <c:ext xmlns:c16="http://schemas.microsoft.com/office/drawing/2014/chart" uri="{C3380CC4-5D6E-409C-BE32-E72D297353CC}">
              <c16:uniqueId val="{00000003-0443-485B-9DDD-907E5E93E72E}"/>
            </c:ext>
          </c:extLst>
        </c:ser>
        <c:ser>
          <c:idx val="4"/>
          <c:order val="4"/>
          <c:tx>
            <c:strRef>
              <c:f>Sheet1!$F$1</c:f>
              <c:strCache>
                <c:ptCount val="1"/>
                <c:pt idx="0">
                  <c:v>inadequate legislative framework</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Sheet1!$F$2:$F$10</c:f>
              <c:numCache>
                <c:formatCode>General</c:formatCode>
                <c:ptCount val="9"/>
                <c:pt idx="0">
                  <c:v>4</c:v>
                </c:pt>
                <c:pt idx="1">
                  <c:v>20</c:v>
                </c:pt>
                <c:pt idx="2">
                  <c:v>9</c:v>
                </c:pt>
                <c:pt idx="3">
                  <c:v>20</c:v>
                </c:pt>
                <c:pt idx="4">
                  <c:v>11.9</c:v>
                </c:pt>
                <c:pt idx="5">
                  <c:v>16.600000000000001</c:v>
                </c:pt>
                <c:pt idx="6">
                  <c:v>7.7</c:v>
                </c:pt>
                <c:pt idx="7">
                  <c:v>7.3</c:v>
                </c:pt>
                <c:pt idx="8">
                  <c:v>4.2</c:v>
                </c:pt>
              </c:numCache>
            </c:numRef>
          </c:val>
          <c:smooth val="0"/>
          <c:extLst>
            <c:ext xmlns:c16="http://schemas.microsoft.com/office/drawing/2014/chart" uri="{C3380CC4-5D6E-409C-BE32-E72D297353CC}">
              <c16:uniqueId val="{00000004-0443-485B-9DDD-907E5E93E72E}"/>
            </c:ext>
          </c:extLst>
        </c:ser>
        <c:dLbls>
          <c:showLegendKey val="0"/>
          <c:showVal val="0"/>
          <c:showCatName val="0"/>
          <c:showSerName val="0"/>
          <c:showPercent val="0"/>
          <c:showBubbleSize val="0"/>
        </c:dLbls>
        <c:smooth val="0"/>
        <c:axId val="-2136500328"/>
        <c:axId val="-2136686616"/>
      </c:lineChart>
      <c:catAx>
        <c:axId val="-2136500328"/>
        <c:scaling>
          <c:orientation val="minMax"/>
        </c:scaling>
        <c:delete val="0"/>
        <c:axPos val="b"/>
        <c:numFmt formatCode="General" sourceLinked="1"/>
        <c:majorTickMark val="out"/>
        <c:minorTickMark val="none"/>
        <c:tickLblPos val="nextTo"/>
        <c:crossAx val="-2136686616"/>
        <c:crosses val="autoZero"/>
        <c:auto val="1"/>
        <c:lblAlgn val="ctr"/>
        <c:lblOffset val="100"/>
        <c:noMultiLvlLbl val="0"/>
      </c:catAx>
      <c:valAx>
        <c:axId val="-2136686616"/>
        <c:scaling>
          <c:orientation val="minMax"/>
        </c:scaling>
        <c:delete val="0"/>
        <c:axPos val="l"/>
        <c:numFmt formatCode="General" sourceLinked="1"/>
        <c:majorTickMark val="out"/>
        <c:minorTickMark val="none"/>
        <c:tickLblPos val="nextTo"/>
        <c:crossAx val="-2136500328"/>
        <c:crosses val="autoZero"/>
        <c:crossBetween val="between"/>
      </c:valAx>
    </c:plotArea>
    <c:legend>
      <c:legendPos val="r"/>
      <c:overlay val="0"/>
    </c:legend>
    <c:plotVisOnly val="1"/>
    <c:dispBlanksAs val="gap"/>
    <c:showDLblsOverMax val="0"/>
  </c:chart>
  <c:txPr>
    <a:bodyPr/>
    <a:lstStyle/>
    <a:p>
      <a:pPr>
        <a:defRPr sz="1100"/>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2113401601656997E-2"/>
          <c:y val="3.3871691852089297E-2"/>
          <c:w val="0.76028795305139196"/>
          <c:h val="0.88831363910385197"/>
        </c:manualLayout>
      </c:layout>
      <c:lineChart>
        <c:grouping val="standard"/>
        <c:varyColors val="0"/>
        <c:ser>
          <c:idx val="0"/>
          <c:order val="0"/>
          <c:tx>
            <c:strRef>
              <c:f>Sheet1!$B$1</c:f>
              <c:strCache>
                <c:ptCount val="1"/>
                <c:pt idx="0">
                  <c:v>political dependence</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47</c:v>
                </c:pt>
                <c:pt idx="1">
                  <c:v>48</c:v>
                </c:pt>
                <c:pt idx="2">
                  <c:v>51</c:v>
                </c:pt>
                <c:pt idx="3">
                  <c:v>67</c:v>
                </c:pt>
                <c:pt idx="4">
                  <c:v>70</c:v>
                </c:pt>
                <c:pt idx="5">
                  <c:v>32.1</c:v>
                </c:pt>
                <c:pt idx="6">
                  <c:v>52.2</c:v>
                </c:pt>
                <c:pt idx="7">
                  <c:v>54.5</c:v>
                </c:pt>
                <c:pt idx="8">
                  <c:v>56.6</c:v>
                </c:pt>
              </c:numCache>
            </c:numRef>
          </c:val>
          <c:smooth val="0"/>
          <c:extLst>
            <c:ext xmlns:c16="http://schemas.microsoft.com/office/drawing/2014/chart" uri="{C3380CC4-5D6E-409C-BE32-E72D297353CC}">
              <c16:uniqueId val="{00000000-1547-483C-9C72-7EEA4031A38D}"/>
            </c:ext>
          </c:extLst>
        </c:ser>
        <c:ser>
          <c:idx val="1"/>
          <c:order val="1"/>
          <c:tx>
            <c:strRef>
              <c:f>Sheet1!$C$1</c:f>
              <c:strCache>
                <c:ptCount val="1"/>
                <c:pt idx="0">
                  <c:v>financial dependence</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23</c:v>
                </c:pt>
                <c:pt idx="1">
                  <c:v>30</c:v>
                </c:pt>
                <c:pt idx="2">
                  <c:v>31</c:v>
                </c:pt>
                <c:pt idx="3">
                  <c:v>29</c:v>
                </c:pt>
                <c:pt idx="4">
                  <c:v>28.7</c:v>
                </c:pt>
                <c:pt idx="5">
                  <c:v>23.5</c:v>
                </c:pt>
                <c:pt idx="6">
                  <c:v>23</c:v>
                </c:pt>
                <c:pt idx="7">
                  <c:v>7.8</c:v>
                </c:pt>
                <c:pt idx="8">
                  <c:v>8.8000000000000007</c:v>
                </c:pt>
              </c:numCache>
            </c:numRef>
          </c:val>
          <c:smooth val="0"/>
          <c:extLst>
            <c:ext xmlns:c16="http://schemas.microsoft.com/office/drawing/2014/chart" uri="{C3380CC4-5D6E-409C-BE32-E72D297353CC}">
              <c16:uniqueId val="{00000001-1547-483C-9C72-7EEA4031A38D}"/>
            </c:ext>
          </c:extLst>
        </c:ser>
        <c:ser>
          <c:idx val="2"/>
          <c:order val="2"/>
          <c:tx>
            <c:strRef>
              <c:f>Sheet1!$D$1</c:f>
              <c:strCache>
                <c:ptCount val="1"/>
                <c:pt idx="0">
                  <c:v>general political climate in the country</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15</c:v>
                </c:pt>
                <c:pt idx="1">
                  <c:v>36</c:v>
                </c:pt>
                <c:pt idx="2">
                  <c:v>32</c:v>
                </c:pt>
                <c:pt idx="3">
                  <c:v>51</c:v>
                </c:pt>
                <c:pt idx="4">
                  <c:v>35</c:v>
                </c:pt>
                <c:pt idx="5">
                  <c:v>21</c:v>
                </c:pt>
                <c:pt idx="6">
                  <c:v>37.6</c:v>
                </c:pt>
                <c:pt idx="7">
                  <c:v>59.9</c:v>
                </c:pt>
                <c:pt idx="8">
                  <c:v>64.8</c:v>
                </c:pt>
              </c:numCache>
            </c:numRef>
          </c:val>
          <c:smooth val="0"/>
          <c:extLst>
            <c:ext xmlns:c16="http://schemas.microsoft.com/office/drawing/2014/chart" uri="{C3380CC4-5D6E-409C-BE32-E72D297353CC}">
              <c16:uniqueId val="{00000002-1547-483C-9C72-7EEA4031A38D}"/>
            </c:ext>
          </c:extLst>
        </c:ser>
        <c:ser>
          <c:idx val="3"/>
          <c:order val="3"/>
          <c:tx>
            <c:strRef>
              <c:f>Sheet1!$E$1</c:f>
              <c:strCache>
                <c:ptCount val="1"/>
                <c:pt idx="0">
                  <c:v>insuficient professionalism</c:v>
                </c:pt>
              </c:strCache>
            </c:strRef>
          </c:tx>
          <c:marker>
            <c:symbol val="none"/>
          </c:marker>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11</c:v>
                </c:pt>
                <c:pt idx="1">
                  <c:v>35</c:v>
                </c:pt>
                <c:pt idx="2">
                  <c:v>19</c:v>
                </c:pt>
                <c:pt idx="3">
                  <c:v>14</c:v>
                </c:pt>
                <c:pt idx="4">
                  <c:v>22.5</c:v>
                </c:pt>
                <c:pt idx="5">
                  <c:v>17.3</c:v>
                </c:pt>
                <c:pt idx="6">
                  <c:v>21.3</c:v>
                </c:pt>
                <c:pt idx="7">
                  <c:v>3.6</c:v>
                </c:pt>
                <c:pt idx="8">
                  <c:v>9.4</c:v>
                </c:pt>
              </c:numCache>
            </c:numRef>
          </c:val>
          <c:smooth val="0"/>
          <c:extLst>
            <c:ext xmlns:c16="http://schemas.microsoft.com/office/drawing/2014/chart" uri="{C3380CC4-5D6E-409C-BE32-E72D297353CC}">
              <c16:uniqueId val="{00000003-1547-483C-9C72-7EEA4031A38D}"/>
            </c:ext>
          </c:extLst>
        </c:ser>
        <c:ser>
          <c:idx val="4"/>
          <c:order val="4"/>
          <c:tx>
            <c:strRef>
              <c:f>Sheet1!$F$1</c:f>
              <c:strCache>
                <c:ptCount val="1"/>
                <c:pt idx="0">
                  <c:v>Column1</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Sheet1!$F$2:$F$10</c:f>
              <c:numCache>
                <c:formatCode>General</c:formatCode>
                <c:ptCount val="9"/>
                <c:pt idx="0">
                  <c:v>5</c:v>
                </c:pt>
                <c:pt idx="1">
                  <c:v>22</c:v>
                </c:pt>
                <c:pt idx="2">
                  <c:v>16</c:v>
                </c:pt>
                <c:pt idx="3">
                  <c:v>8</c:v>
                </c:pt>
                <c:pt idx="4">
                  <c:v>7.5</c:v>
                </c:pt>
                <c:pt idx="5">
                  <c:v>21.6</c:v>
                </c:pt>
                <c:pt idx="6">
                  <c:v>11.2</c:v>
                </c:pt>
                <c:pt idx="7">
                  <c:v>3.6</c:v>
                </c:pt>
                <c:pt idx="8">
                  <c:v>25.8</c:v>
                </c:pt>
              </c:numCache>
            </c:numRef>
          </c:val>
          <c:smooth val="0"/>
          <c:extLst>
            <c:ext xmlns:c16="http://schemas.microsoft.com/office/drawing/2014/chart" uri="{C3380CC4-5D6E-409C-BE32-E72D297353CC}">
              <c16:uniqueId val="{00000004-1547-483C-9C72-7EEA4031A38D}"/>
            </c:ext>
          </c:extLst>
        </c:ser>
        <c:dLbls>
          <c:showLegendKey val="0"/>
          <c:showVal val="0"/>
          <c:showCatName val="0"/>
          <c:showSerName val="0"/>
          <c:showPercent val="0"/>
          <c:showBubbleSize val="0"/>
        </c:dLbls>
        <c:smooth val="0"/>
        <c:axId val="-2145425080"/>
        <c:axId val="2074019352"/>
      </c:lineChart>
      <c:catAx>
        <c:axId val="-2145425080"/>
        <c:scaling>
          <c:orientation val="minMax"/>
        </c:scaling>
        <c:delete val="0"/>
        <c:axPos val="b"/>
        <c:numFmt formatCode="General" sourceLinked="1"/>
        <c:majorTickMark val="out"/>
        <c:minorTickMark val="none"/>
        <c:tickLblPos val="nextTo"/>
        <c:crossAx val="2074019352"/>
        <c:crosses val="autoZero"/>
        <c:auto val="1"/>
        <c:lblAlgn val="ctr"/>
        <c:lblOffset val="100"/>
        <c:noMultiLvlLbl val="0"/>
      </c:catAx>
      <c:valAx>
        <c:axId val="2074019352"/>
        <c:scaling>
          <c:orientation val="minMax"/>
        </c:scaling>
        <c:delete val="0"/>
        <c:axPos val="l"/>
        <c:numFmt formatCode="General" sourceLinked="1"/>
        <c:majorTickMark val="out"/>
        <c:minorTickMark val="none"/>
        <c:tickLblPos val="nextTo"/>
        <c:crossAx val="-2145425080"/>
        <c:crosses val="autoZero"/>
        <c:crossBetween val="between"/>
      </c:valAx>
    </c:plotArea>
    <c:legend>
      <c:legendPos val="r"/>
      <c:layout>
        <c:manualLayout>
          <c:xMode val="edge"/>
          <c:yMode val="edge"/>
          <c:x val="0.79499132394633099"/>
          <c:y val="0.42702586779975299"/>
          <c:w val="0.20500867605366899"/>
          <c:h val="0.27894783093317499"/>
        </c:manualLayout>
      </c:layout>
      <c:overlay val="0"/>
    </c:legend>
    <c:plotVisOnly val="1"/>
    <c:dispBlanksAs val="gap"/>
    <c:showDLblsOverMax val="0"/>
  </c:chart>
  <c:txPr>
    <a:bodyPr/>
    <a:lstStyle/>
    <a:p>
      <a:pPr>
        <a:defRPr sz="1100"/>
      </a:pPr>
      <a:endParaRPr lang="en-US"/>
    </a:p>
  </c:txPr>
  <c:externalData r:id="rId1">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(N=50</a:t>
            </a:r>
            <a:r>
              <a:rPr lang="sr-Latn-BA" dirty="0"/>
              <a:t>2</a:t>
            </a:r>
            <a:r>
              <a:rPr lang="x-none" dirty="0"/>
              <a:t>)</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Politicians and political parties</c:v>
                </c:pt>
                <c:pt idx="1">
                  <c:v>Owners of the media and editors</c:v>
                </c:pt>
                <c:pt idx="2">
                  <c:v>OHR and the International community</c:v>
                </c:pt>
                <c:pt idx="3">
                  <c:v>Influential businessmen</c:v>
                </c:pt>
                <c:pt idx="4">
                  <c:v>do not know</c:v>
                </c:pt>
              </c:strCache>
            </c:strRef>
          </c:cat>
          <c:val>
            <c:numRef>
              <c:f>Sheet1!$B$2:$B$6</c:f>
              <c:numCache>
                <c:formatCode>###0.0</c:formatCode>
                <c:ptCount val="5"/>
                <c:pt idx="0">
                  <c:v>74.099999999999994</c:v>
                </c:pt>
                <c:pt idx="1">
                  <c:v>14.3</c:v>
                </c:pt>
                <c:pt idx="2">
                  <c:v>7.8</c:v>
                </c:pt>
                <c:pt idx="3">
                  <c:v>2.6</c:v>
                </c:pt>
                <c:pt idx="4">
                  <c:v>1.2</c:v>
                </c:pt>
              </c:numCache>
            </c:numRef>
          </c:val>
          <c:extLst>
            <c:ext xmlns:c16="http://schemas.microsoft.com/office/drawing/2014/chart" uri="{C3380CC4-5D6E-409C-BE32-E72D297353CC}">
              <c16:uniqueId val="{00000000-2947-4634-A724-53323446E484}"/>
            </c:ext>
          </c:extLst>
        </c:ser>
        <c:dLbls>
          <c:showLegendKey val="0"/>
          <c:showVal val="1"/>
          <c:showCatName val="0"/>
          <c:showSerName val="0"/>
          <c:showPercent val="0"/>
          <c:showBubbleSize val="0"/>
        </c:dLbls>
        <c:gapWidth val="150"/>
        <c:overlap val="-25"/>
        <c:axId val="-2140369624"/>
        <c:axId val="-2140381896"/>
      </c:barChart>
      <c:catAx>
        <c:axId val="-214036962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40381896"/>
        <c:crosses val="autoZero"/>
        <c:auto val="1"/>
        <c:lblAlgn val="ctr"/>
        <c:lblOffset val="100"/>
        <c:noMultiLvlLbl val="0"/>
      </c:catAx>
      <c:valAx>
        <c:axId val="-2140381896"/>
        <c:scaling>
          <c:orientation val="minMax"/>
        </c:scaling>
        <c:delete val="1"/>
        <c:axPos val="b"/>
        <c:numFmt formatCode="###0.0" sourceLinked="1"/>
        <c:majorTickMark val="out"/>
        <c:minorTickMark val="none"/>
        <c:tickLblPos val="nextTo"/>
        <c:crossAx val="-214036962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FBiH</a:t>
            </a:r>
          </a:p>
          <a:p>
            <a:pPr>
              <a:defRPr/>
            </a:pPr>
            <a:r>
              <a:rPr lang="x-none" dirty="0"/>
              <a:t>(N=33</a:t>
            </a:r>
            <a:r>
              <a:rPr lang="sr-Latn-BA" dirty="0"/>
              <a:t>2</a:t>
            </a:r>
            <a:r>
              <a:rPr lang="x-none" dirty="0"/>
              <a:t>)</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Politicians and political parties</c:v>
                </c:pt>
                <c:pt idx="1">
                  <c:v>Owners of the media and editors</c:v>
                </c:pt>
                <c:pt idx="2">
                  <c:v>OHR and the International community</c:v>
                </c:pt>
                <c:pt idx="3">
                  <c:v>Influential businessmen</c:v>
                </c:pt>
                <c:pt idx="4">
                  <c:v>do not know</c:v>
                </c:pt>
              </c:strCache>
            </c:strRef>
          </c:cat>
          <c:val>
            <c:numRef>
              <c:f>Sheet1!$B$2:$B$6</c:f>
              <c:numCache>
                <c:formatCode>0.0</c:formatCode>
                <c:ptCount val="5"/>
                <c:pt idx="0">
                  <c:v>77.2</c:v>
                </c:pt>
                <c:pt idx="1">
                  <c:v>18.600000000000001</c:v>
                </c:pt>
                <c:pt idx="2">
                  <c:v>1.5</c:v>
                </c:pt>
                <c:pt idx="3">
                  <c:v>1.8</c:v>
                </c:pt>
                <c:pt idx="4">
                  <c:v>0.9</c:v>
                </c:pt>
              </c:numCache>
            </c:numRef>
          </c:val>
          <c:extLst>
            <c:ext xmlns:c16="http://schemas.microsoft.com/office/drawing/2014/chart" uri="{C3380CC4-5D6E-409C-BE32-E72D297353CC}">
              <c16:uniqueId val="{00000000-1B17-434C-94CF-F2200558FEE3}"/>
            </c:ext>
          </c:extLst>
        </c:ser>
        <c:dLbls>
          <c:showLegendKey val="0"/>
          <c:showVal val="0"/>
          <c:showCatName val="0"/>
          <c:showSerName val="0"/>
          <c:showPercent val="0"/>
          <c:showBubbleSize val="0"/>
        </c:dLbls>
        <c:gapWidth val="75"/>
        <c:overlap val="-25"/>
        <c:axId val="-2130927896"/>
        <c:axId val="2073899384"/>
      </c:barChart>
      <c:catAx>
        <c:axId val="-213092789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073899384"/>
        <c:crosses val="autoZero"/>
        <c:auto val="1"/>
        <c:lblAlgn val="ctr"/>
        <c:lblOffset val="100"/>
        <c:noMultiLvlLbl val="0"/>
      </c:catAx>
      <c:valAx>
        <c:axId val="2073899384"/>
        <c:scaling>
          <c:orientation val="minMax"/>
        </c:scaling>
        <c:delete val="1"/>
        <c:axPos val="b"/>
        <c:numFmt formatCode="0.0" sourceLinked="1"/>
        <c:majorTickMark val="none"/>
        <c:minorTickMark val="none"/>
        <c:tickLblPos val="nextTo"/>
        <c:crossAx val="-213092789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RS</a:t>
            </a:r>
          </a:p>
          <a:p>
            <a:pPr>
              <a:defRPr/>
            </a:pPr>
            <a:r>
              <a:rPr lang="x-none" dirty="0"/>
              <a:t>(N=16</a:t>
            </a:r>
            <a:r>
              <a:rPr lang="sr-Latn-BA" dirty="0"/>
              <a:t>0</a:t>
            </a:r>
            <a:r>
              <a:rPr lang="x-none" dirty="0"/>
              <a:t>)</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44993438229085703"/>
          <c:y val="0.17369225839985999"/>
          <c:w val="0.48339802521941999"/>
          <c:h val="0.7357081852016440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Politicians and political parties</c:v>
                </c:pt>
                <c:pt idx="1">
                  <c:v>Owners of the media and editors</c:v>
                </c:pt>
                <c:pt idx="2">
                  <c:v>OHR and the International community</c:v>
                </c:pt>
                <c:pt idx="3">
                  <c:v>Influential businessmen</c:v>
                </c:pt>
                <c:pt idx="4">
                  <c:v>do not know</c:v>
                </c:pt>
              </c:strCache>
            </c:strRef>
          </c:cat>
          <c:val>
            <c:numRef>
              <c:f>Sheet1!$B$2:$B$6</c:f>
              <c:numCache>
                <c:formatCode>0.0</c:formatCode>
                <c:ptCount val="5"/>
                <c:pt idx="0">
                  <c:v>67.900000000000006</c:v>
                </c:pt>
                <c:pt idx="1">
                  <c:v>4.4000000000000004</c:v>
                </c:pt>
                <c:pt idx="2">
                  <c:v>21.4</c:v>
                </c:pt>
                <c:pt idx="3">
                  <c:v>4.4000000000000004</c:v>
                </c:pt>
                <c:pt idx="4">
                  <c:v>1.9</c:v>
                </c:pt>
              </c:numCache>
            </c:numRef>
          </c:val>
          <c:extLst>
            <c:ext xmlns:c16="http://schemas.microsoft.com/office/drawing/2014/chart" uri="{C3380CC4-5D6E-409C-BE32-E72D297353CC}">
              <c16:uniqueId val="{00000000-14F3-4B77-8E6E-BB0301D71BB8}"/>
            </c:ext>
          </c:extLst>
        </c:ser>
        <c:dLbls>
          <c:showLegendKey val="0"/>
          <c:showVal val="0"/>
          <c:showCatName val="0"/>
          <c:showSerName val="0"/>
          <c:showPercent val="0"/>
          <c:showBubbleSize val="0"/>
        </c:dLbls>
        <c:gapWidth val="75"/>
        <c:overlap val="-25"/>
        <c:axId val="-2121385640"/>
        <c:axId val="-2121382152"/>
      </c:barChart>
      <c:catAx>
        <c:axId val="-2121385640"/>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21382152"/>
        <c:crosses val="autoZero"/>
        <c:auto val="1"/>
        <c:lblAlgn val="ctr"/>
        <c:lblOffset val="100"/>
        <c:noMultiLvlLbl val="0"/>
      </c:catAx>
      <c:valAx>
        <c:axId val="-2121382152"/>
        <c:scaling>
          <c:orientation val="minMax"/>
        </c:scaling>
        <c:delete val="1"/>
        <c:axPos val="b"/>
        <c:numFmt formatCode="0.0" sourceLinked="1"/>
        <c:majorTickMark val="none"/>
        <c:minorTickMark val="none"/>
        <c:tickLblPos val="nextTo"/>
        <c:crossAx val="-2121385640"/>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2.9732487087343822E-2"/>
          <c:y val="5.4372359259547656E-2"/>
          <c:w val="0.69035356382667201"/>
          <c:h val="0.87434557789953804"/>
        </c:manualLayout>
      </c:layout>
      <c:lineChart>
        <c:grouping val="standard"/>
        <c:varyColors val="0"/>
        <c:ser>
          <c:idx val="0"/>
          <c:order val="0"/>
          <c:tx>
            <c:strRef>
              <c:f>Sheet1!$B$1</c:f>
              <c:strCache>
                <c:ptCount val="1"/>
                <c:pt idx="0">
                  <c:v>politicians and political parties</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75</c:v>
                </c:pt>
                <c:pt idx="1">
                  <c:v>64</c:v>
                </c:pt>
                <c:pt idx="2">
                  <c:v>64</c:v>
                </c:pt>
                <c:pt idx="3">
                  <c:v>61</c:v>
                </c:pt>
                <c:pt idx="4">
                  <c:v>63.8</c:v>
                </c:pt>
                <c:pt idx="5">
                  <c:v>50.2</c:v>
                </c:pt>
                <c:pt idx="6">
                  <c:v>58.9</c:v>
                </c:pt>
                <c:pt idx="7">
                  <c:v>63.5</c:v>
                </c:pt>
                <c:pt idx="8">
                  <c:v>74.099999999999994</c:v>
                </c:pt>
              </c:numCache>
            </c:numRef>
          </c:val>
          <c:smooth val="0"/>
          <c:extLst>
            <c:ext xmlns:c16="http://schemas.microsoft.com/office/drawing/2014/chart" uri="{C3380CC4-5D6E-409C-BE32-E72D297353CC}">
              <c16:uniqueId val="{00000000-5048-4136-96A8-BE2B1E288E47}"/>
            </c:ext>
          </c:extLst>
        </c:ser>
        <c:ser>
          <c:idx val="1"/>
          <c:order val="1"/>
          <c:tx>
            <c:strRef>
              <c:f>Sheet1!$C$1</c:f>
              <c:strCache>
                <c:ptCount val="1"/>
                <c:pt idx="0">
                  <c:v>influential businessmen</c:v>
                </c:pt>
              </c:strCache>
            </c:strRef>
          </c:tx>
          <c:marker>
            <c:symbol val="none"/>
          </c:marker>
          <c:dLbls>
            <c:dLbl>
              <c:idx val="3"/>
              <c:layout>
                <c:manualLayout>
                  <c:x val="-1.06013104033008E-16"/>
                  <c:y val="-3.90348055226565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4B5-4CB5-91FD-56FF6CF98CC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9</c:v>
                </c:pt>
                <c:pt idx="1">
                  <c:v>9</c:v>
                </c:pt>
                <c:pt idx="2">
                  <c:v>8</c:v>
                </c:pt>
                <c:pt idx="3">
                  <c:v>6</c:v>
                </c:pt>
                <c:pt idx="4">
                  <c:v>6.2</c:v>
                </c:pt>
                <c:pt idx="5">
                  <c:v>13.9</c:v>
                </c:pt>
                <c:pt idx="6">
                  <c:v>7.4</c:v>
                </c:pt>
                <c:pt idx="7">
                  <c:v>0.2</c:v>
                </c:pt>
                <c:pt idx="8">
                  <c:v>2.6</c:v>
                </c:pt>
              </c:numCache>
            </c:numRef>
          </c:val>
          <c:smooth val="0"/>
          <c:extLst>
            <c:ext xmlns:c16="http://schemas.microsoft.com/office/drawing/2014/chart" uri="{C3380CC4-5D6E-409C-BE32-E72D297353CC}">
              <c16:uniqueId val="{00000002-5048-4136-96A8-BE2B1E288E47}"/>
            </c:ext>
          </c:extLst>
        </c:ser>
        <c:ser>
          <c:idx val="2"/>
          <c:order val="2"/>
          <c:tx>
            <c:strRef>
              <c:f>Sheet1!$D$1</c:f>
              <c:strCache>
                <c:ptCount val="1"/>
                <c:pt idx="0">
                  <c:v>owners of the media and editors</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15</c:v>
                </c:pt>
                <c:pt idx="1">
                  <c:v>20</c:v>
                </c:pt>
                <c:pt idx="2">
                  <c:v>17</c:v>
                </c:pt>
                <c:pt idx="3">
                  <c:v>15</c:v>
                </c:pt>
                <c:pt idx="4">
                  <c:v>21.4</c:v>
                </c:pt>
                <c:pt idx="5">
                  <c:v>18.8</c:v>
                </c:pt>
                <c:pt idx="6">
                  <c:v>19</c:v>
                </c:pt>
                <c:pt idx="7">
                  <c:v>20.399999999999999</c:v>
                </c:pt>
                <c:pt idx="8">
                  <c:v>14.3</c:v>
                </c:pt>
              </c:numCache>
            </c:numRef>
          </c:val>
          <c:smooth val="0"/>
          <c:extLst>
            <c:ext xmlns:c16="http://schemas.microsoft.com/office/drawing/2014/chart" uri="{C3380CC4-5D6E-409C-BE32-E72D297353CC}">
              <c16:uniqueId val="{00000003-5048-4136-96A8-BE2B1E288E47}"/>
            </c:ext>
          </c:extLst>
        </c:ser>
        <c:ser>
          <c:idx val="3"/>
          <c:order val="3"/>
          <c:tx>
            <c:strRef>
              <c:f>Sheet1!$E$1</c:f>
              <c:strCache>
                <c:ptCount val="1"/>
                <c:pt idx="0">
                  <c:v>OHR and the International community</c:v>
                </c:pt>
              </c:strCache>
            </c:strRef>
          </c:tx>
          <c:marker>
            <c:symbol val="none"/>
          </c:marker>
          <c:dLbls>
            <c:dLbl>
              <c:idx val="3"/>
              <c:layout>
                <c:manualLayout>
                  <c:x val="-1.06013104033008E-16"/>
                  <c:y val="2.92761041419923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4B5-4CB5-91FD-56FF6CF98CC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1</c:v>
                </c:pt>
                <c:pt idx="1">
                  <c:v>3</c:v>
                </c:pt>
                <c:pt idx="2">
                  <c:v>6</c:v>
                </c:pt>
                <c:pt idx="3">
                  <c:v>9</c:v>
                </c:pt>
                <c:pt idx="4">
                  <c:v>2.8</c:v>
                </c:pt>
                <c:pt idx="5">
                  <c:v>3.4</c:v>
                </c:pt>
                <c:pt idx="6">
                  <c:v>6</c:v>
                </c:pt>
                <c:pt idx="7">
                  <c:v>14.5</c:v>
                </c:pt>
                <c:pt idx="8">
                  <c:v>7.8</c:v>
                </c:pt>
              </c:numCache>
            </c:numRef>
          </c:val>
          <c:smooth val="0"/>
          <c:extLst>
            <c:ext xmlns:c16="http://schemas.microsoft.com/office/drawing/2014/chart" uri="{C3380CC4-5D6E-409C-BE32-E72D297353CC}">
              <c16:uniqueId val="{00000005-5048-4136-96A8-BE2B1E288E47}"/>
            </c:ext>
          </c:extLst>
        </c:ser>
        <c:dLbls>
          <c:showLegendKey val="0"/>
          <c:showVal val="0"/>
          <c:showCatName val="0"/>
          <c:showSerName val="0"/>
          <c:showPercent val="0"/>
          <c:showBubbleSize val="0"/>
        </c:dLbls>
        <c:smooth val="0"/>
        <c:axId val="-2120494312"/>
        <c:axId val="-2133173000"/>
      </c:lineChart>
      <c:catAx>
        <c:axId val="-2120494312"/>
        <c:scaling>
          <c:orientation val="minMax"/>
        </c:scaling>
        <c:delete val="0"/>
        <c:axPos val="b"/>
        <c:numFmt formatCode="General" sourceLinked="1"/>
        <c:majorTickMark val="out"/>
        <c:minorTickMark val="none"/>
        <c:tickLblPos val="nextTo"/>
        <c:crossAx val="-2133173000"/>
        <c:crosses val="autoZero"/>
        <c:auto val="1"/>
        <c:lblAlgn val="ctr"/>
        <c:lblOffset val="100"/>
        <c:noMultiLvlLbl val="0"/>
      </c:catAx>
      <c:valAx>
        <c:axId val="-2133173000"/>
        <c:scaling>
          <c:orientation val="minMax"/>
        </c:scaling>
        <c:delete val="0"/>
        <c:axPos val="l"/>
        <c:numFmt formatCode="General" sourceLinked="1"/>
        <c:majorTickMark val="out"/>
        <c:minorTickMark val="none"/>
        <c:tickLblPos val="nextTo"/>
        <c:crossAx val="-2120494312"/>
        <c:crosses val="autoZero"/>
        <c:crossBetween val="between"/>
      </c:valAx>
    </c:plotArea>
    <c:legend>
      <c:legendPos val="r"/>
      <c:overlay val="0"/>
    </c:legend>
    <c:plotVisOnly val="1"/>
    <c:dispBlanksAs val="gap"/>
    <c:showDLblsOverMax val="0"/>
  </c:chart>
  <c:txPr>
    <a:bodyPr/>
    <a:lstStyle/>
    <a:p>
      <a:pPr>
        <a:defRPr sz="11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8044223618533102E-2"/>
          <c:y val="5.4372359259547698E-2"/>
          <c:w val="0.69035356382667201"/>
          <c:h val="0.87434557789953804"/>
        </c:manualLayout>
      </c:layout>
      <c:lineChart>
        <c:grouping val="standard"/>
        <c:varyColors val="0"/>
        <c:ser>
          <c:idx val="0"/>
          <c:order val="0"/>
          <c:tx>
            <c:strRef>
              <c:f>Sheet1!$B$1</c:f>
              <c:strCache>
                <c:ptCount val="1"/>
                <c:pt idx="0">
                  <c:v>politicians and political parties</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76</c:v>
                </c:pt>
                <c:pt idx="1">
                  <c:v>65</c:v>
                </c:pt>
                <c:pt idx="2">
                  <c:v>67</c:v>
                </c:pt>
                <c:pt idx="3">
                  <c:v>56.6</c:v>
                </c:pt>
                <c:pt idx="4">
                  <c:v>62.3</c:v>
                </c:pt>
                <c:pt idx="5">
                  <c:v>58.4</c:v>
                </c:pt>
                <c:pt idx="6">
                  <c:v>54.6</c:v>
                </c:pt>
                <c:pt idx="7">
                  <c:v>67.7</c:v>
                </c:pt>
                <c:pt idx="8">
                  <c:v>77.2</c:v>
                </c:pt>
              </c:numCache>
            </c:numRef>
          </c:val>
          <c:smooth val="0"/>
          <c:extLst>
            <c:ext xmlns:c16="http://schemas.microsoft.com/office/drawing/2014/chart" uri="{C3380CC4-5D6E-409C-BE32-E72D297353CC}">
              <c16:uniqueId val="{00000000-54F9-400E-AF12-7C0B34119C1B}"/>
            </c:ext>
          </c:extLst>
        </c:ser>
        <c:ser>
          <c:idx val="1"/>
          <c:order val="1"/>
          <c:tx>
            <c:strRef>
              <c:f>Sheet1!$C$1</c:f>
              <c:strCache>
                <c:ptCount val="1"/>
                <c:pt idx="0">
                  <c:v>influential businessmen</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9</c:v>
                </c:pt>
                <c:pt idx="1">
                  <c:v>8</c:v>
                </c:pt>
                <c:pt idx="2">
                  <c:v>7</c:v>
                </c:pt>
                <c:pt idx="3">
                  <c:v>7.7</c:v>
                </c:pt>
                <c:pt idx="4">
                  <c:v>5.2</c:v>
                </c:pt>
                <c:pt idx="5">
                  <c:v>13.3</c:v>
                </c:pt>
                <c:pt idx="6">
                  <c:v>9.1999999999999993</c:v>
                </c:pt>
                <c:pt idx="7">
                  <c:v>0</c:v>
                </c:pt>
                <c:pt idx="8">
                  <c:v>1.8</c:v>
                </c:pt>
              </c:numCache>
            </c:numRef>
          </c:val>
          <c:smooth val="0"/>
          <c:extLst>
            <c:ext xmlns:c16="http://schemas.microsoft.com/office/drawing/2014/chart" uri="{C3380CC4-5D6E-409C-BE32-E72D297353CC}">
              <c16:uniqueId val="{00000001-54F9-400E-AF12-7C0B34119C1B}"/>
            </c:ext>
          </c:extLst>
        </c:ser>
        <c:ser>
          <c:idx val="2"/>
          <c:order val="2"/>
          <c:tx>
            <c:strRef>
              <c:f>Sheet1!$D$1</c:f>
              <c:strCache>
                <c:ptCount val="1"/>
                <c:pt idx="0">
                  <c:v>owners of the media and editors</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15</c:v>
                </c:pt>
                <c:pt idx="1">
                  <c:v>21</c:v>
                </c:pt>
                <c:pt idx="2">
                  <c:v>16</c:v>
                </c:pt>
                <c:pt idx="3">
                  <c:v>16</c:v>
                </c:pt>
                <c:pt idx="4">
                  <c:v>24.9</c:v>
                </c:pt>
                <c:pt idx="5">
                  <c:v>24.4</c:v>
                </c:pt>
                <c:pt idx="6">
                  <c:v>21.5</c:v>
                </c:pt>
                <c:pt idx="7">
                  <c:v>29.9</c:v>
                </c:pt>
                <c:pt idx="8">
                  <c:v>18.600000000000001</c:v>
                </c:pt>
              </c:numCache>
            </c:numRef>
          </c:val>
          <c:smooth val="0"/>
          <c:extLst>
            <c:ext xmlns:c16="http://schemas.microsoft.com/office/drawing/2014/chart" uri="{C3380CC4-5D6E-409C-BE32-E72D297353CC}">
              <c16:uniqueId val="{00000002-54F9-400E-AF12-7C0B34119C1B}"/>
            </c:ext>
          </c:extLst>
        </c:ser>
        <c:ser>
          <c:idx val="3"/>
          <c:order val="3"/>
          <c:tx>
            <c:strRef>
              <c:f>Sheet1!$E$1</c:f>
              <c:strCache>
                <c:ptCount val="1"/>
                <c:pt idx="0">
                  <c:v>OHR and the International community</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0</c:v>
                </c:pt>
                <c:pt idx="1">
                  <c:v>2</c:v>
                </c:pt>
                <c:pt idx="2">
                  <c:v>4</c:v>
                </c:pt>
                <c:pt idx="3">
                  <c:v>11.7</c:v>
                </c:pt>
                <c:pt idx="4">
                  <c:v>2.1</c:v>
                </c:pt>
                <c:pt idx="5">
                  <c:v>0.9</c:v>
                </c:pt>
                <c:pt idx="6">
                  <c:v>3.1</c:v>
                </c:pt>
                <c:pt idx="7">
                  <c:v>0.3</c:v>
                </c:pt>
                <c:pt idx="8">
                  <c:v>1.5</c:v>
                </c:pt>
              </c:numCache>
            </c:numRef>
          </c:val>
          <c:smooth val="0"/>
          <c:extLst>
            <c:ext xmlns:c16="http://schemas.microsoft.com/office/drawing/2014/chart" uri="{C3380CC4-5D6E-409C-BE32-E72D297353CC}">
              <c16:uniqueId val="{00000003-54F9-400E-AF12-7C0B34119C1B}"/>
            </c:ext>
          </c:extLst>
        </c:ser>
        <c:dLbls>
          <c:showLegendKey val="0"/>
          <c:showVal val="0"/>
          <c:showCatName val="0"/>
          <c:showSerName val="0"/>
          <c:showPercent val="0"/>
          <c:showBubbleSize val="0"/>
        </c:dLbls>
        <c:smooth val="0"/>
        <c:axId val="-2142074216"/>
        <c:axId val="-2136078072"/>
      </c:lineChart>
      <c:catAx>
        <c:axId val="-2142074216"/>
        <c:scaling>
          <c:orientation val="minMax"/>
        </c:scaling>
        <c:delete val="0"/>
        <c:axPos val="b"/>
        <c:numFmt formatCode="General" sourceLinked="1"/>
        <c:majorTickMark val="out"/>
        <c:minorTickMark val="none"/>
        <c:tickLblPos val="nextTo"/>
        <c:crossAx val="-2136078072"/>
        <c:crosses val="autoZero"/>
        <c:auto val="1"/>
        <c:lblAlgn val="ctr"/>
        <c:lblOffset val="100"/>
        <c:noMultiLvlLbl val="0"/>
      </c:catAx>
      <c:valAx>
        <c:axId val="-2136078072"/>
        <c:scaling>
          <c:orientation val="minMax"/>
        </c:scaling>
        <c:delete val="0"/>
        <c:axPos val="l"/>
        <c:numFmt formatCode="General" sourceLinked="1"/>
        <c:majorTickMark val="out"/>
        <c:minorTickMark val="none"/>
        <c:tickLblPos val="nextTo"/>
        <c:crossAx val="-2142074216"/>
        <c:crosses val="autoZero"/>
        <c:crossBetween val="between"/>
      </c:valAx>
    </c:plotArea>
    <c:legend>
      <c:legendPos val="r"/>
      <c:overlay val="0"/>
    </c:legend>
    <c:plotVisOnly val="1"/>
    <c:dispBlanksAs val="gap"/>
    <c:showDLblsOverMax val="0"/>
  </c:chart>
  <c:txPr>
    <a:bodyPr/>
    <a:lstStyle/>
    <a:p>
      <a:pPr>
        <a:defRPr sz="11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8044223618533102E-2"/>
          <c:y val="5.4372359259547698E-2"/>
          <c:w val="0.72557342089556198"/>
          <c:h val="0.87434557789953804"/>
        </c:manualLayout>
      </c:layout>
      <c:lineChart>
        <c:grouping val="standard"/>
        <c:varyColors val="0"/>
        <c:ser>
          <c:idx val="0"/>
          <c:order val="0"/>
          <c:tx>
            <c:strRef>
              <c:f>Sheet1!$B$1</c:f>
              <c:strCache>
                <c:ptCount val="1"/>
                <c:pt idx="0">
                  <c:v>politicians and political parties</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74</c:v>
                </c:pt>
                <c:pt idx="1">
                  <c:v>62</c:v>
                </c:pt>
                <c:pt idx="2">
                  <c:v>58</c:v>
                </c:pt>
                <c:pt idx="3">
                  <c:v>68.900000000000006</c:v>
                </c:pt>
                <c:pt idx="4">
                  <c:v>66.900000000000006</c:v>
                </c:pt>
                <c:pt idx="5">
                  <c:v>34.6</c:v>
                </c:pt>
                <c:pt idx="6">
                  <c:v>65.2</c:v>
                </c:pt>
                <c:pt idx="7">
                  <c:v>55.1</c:v>
                </c:pt>
                <c:pt idx="8">
                  <c:v>67.900000000000006</c:v>
                </c:pt>
              </c:numCache>
            </c:numRef>
          </c:val>
          <c:smooth val="0"/>
          <c:extLst>
            <c:ext xmlns:c16="http://schemas.microsoft.com/office/drawing/2014/chart" uri="{C3380CC4-5D6E-409C-BE32-E72D297353CC}">
              <c16:uniqueId val="{00000000-8550-44B8-B26F-3397690319D9}"/>
            </c:ext>
          </c:extLst>
        </c:ser>
        <c:ser>
          <c:idx val="1"/>
          <c:order val="1"/>
          <c:tx>
            <c:strRef>
              <c:f>Sheet1!$C$1</c:f>
              <c:strCache>
                <c:ptCount val="1"/>
                <c:pt idx="0">
                  <c:v>influential businessmen</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9</c:v>
                </c:pt>
                <c:pt idx="1">
                  <c:v>11</c:v>
                </c:pt>
                <c:pt idx="2">
                  <c:v>11</c:v>
                </c:pt>
                <c:pt idx="3">
                  <c:v>4</c:v>
                </c:pt>
                <c:pt idx="4">
                  <c:v>8.8000000000000007</c:v>
                </c:pt>
                <c:pt idx="5">
                  <c:v>14.2</c:v>
                </c:pt>
                <c:pt idx="6">
                  <c:v>3.9</c:v>
                </c:pt>
                <c:pt idx="8">
                  <c:v>4.4000000000000004</c:v>
                </c:pt>
              </c:numCache>
            </c:numRef>
          </c:val>
          <c:smooth val="0"/>
          <c:extLst>
            <c:ext xmlns:c16="http://schemas.microsoft.com/office/drawing/2014/chart" uri="{C3380CC4-5D6E-409C-BE32-E72D297353CC}">
              <c16:uniqueId val="{00000001-8550-44B8-B26F-3397690319D9}"/>
            </c:ext>
          </c:extLst>
        </c:ser>
        <c:ser>
          <c:idx val="2"/>
          <c:order val="2"/>
          <c:tx>
            <c:strRef>
              <c:f>Sheet1!$D$1</c:f>
              <c:strCache>
                <c:ptCount val="1"/>
                <c:pt idx="0">
                  <c:v>owners of the media and editors</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15</c:v>
                </c:pt>
                <c:pt idx="1">
                  <c:v>18</c:v>
                </c:pt>
                <c:pt idx="2">
                  <c:v>18</c:v>
                </c:pt>
                <c:pt idx="3">
                  <c:v>12.4</c:v>
                </c:pt>
                <c:pt idx="4">
                  <c:v>13.1</c:v>
                </c:pt>
                <c:pt idx="5">
                  <c:v>6.8</c:v>
                </c:pt>
                <c:pt idx="6">
                  <c:v>15.2</c:v>
                </c:pt>
                <c:pt idx="7">
                  <c:v>1.2</c:v>
                </c:pt>
                <c:pt idx="8">
                  <c:v>4.4000000000000004</c:v>
                </c:pt>
              </c:numCache>
            </c:numRef>
          </c:val>
          <c:smooth val="0"/>
          <c:extLst>
            <c:ext xmlns:c16="http://schemas.microsoft.com/office/drawing/2014/chart" uri="{C3380CC4-5D6E-409C-BE32-E72D297353CC}">
              <c16:uniqueId val="{00000002-8550-44B8-B26F-3397690319D9}"/>
            </c:ext>
          </c:extLst>
        </c:ser>
        <c:ser>
          <c:idx val="3"/>
          <c:order val="3"/>
          <c:tx>
            <c:strRef>
              <c:f>Sheet1!$E$1</c:f>
              <c:strCache>
                <c:ptCount val="1"/>
                <c:pt idx="0">
                  <c:v>OHR and the International community</c:v>
                </c:pt>
              </c:strCache>
            </c:strRef>
          </c:tx>
          <c:marker>
            <c:symbol val="none"/>
          </c:marker>
          <c:dLbls>
            <c:dLbl>
              <c:idx val="3"/>
              <c:layout>
                <c:manualLayout>
                  <c:x val="-1.5902149305814801E-2"/>
                  <c:y val="1.95174027613282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37A-49B7-901A-C198FC8BDF38}"/>
                </c:ext>
              </c:extLst>
            </c:dLbl>
            <c:dLbl>
              <c:idx val="4"/>
              <c:layout>
                <c:manualLayout>
                  <c:x val="-5.7825997475691397E-3"/>
                  <c:y val="-2.92761041419924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D1C-447F-B37C-465D49D22A41}"/>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3</c:v>
                </c:pt>
                <c:pt idx="1">
                  <c:v>5</c:v>
                </c:pt>
                <c:pt idx="2">
                  <c:v>10</c:v>
                </c:pt>
                <c:pt idx="3">
                  <c:v>4.5</c:v>
                </c:pt>
                <c:pt idx="4">
                  <c:v>4.4000000000000004</c:v>
                </c:pt>
                <c:pt idx="5">
                  <c:v>8</c:v>
                </c:pt>
                <c:pt idx="6">
                  <c:v>11.8</c:v>
                </c:pt>
                <c:pt idx="7">
                  <c:v>43.7</c:v>
                </c:pt>
                <c:pt idx="8">
                  <c:v>21.4</c:v>
                </c:pt>
              </c:numCache>
            </c:numRef>
          </c:val>
          <c:smooth val="0"/>
          <c:extLst>
            <c:ext xmlns:c16="http://schemas.microsoft.com/office/drawing/2014/chart" uri="{C3380CC4-5D6E-409C-BE32-E72D297353CC}">
              <c16:uniqueId val="{00000004-8550-44B8-B26F-3397690319D9}"/>
            </c:ext>
          </c:extLst>
        </c:ser>
        <c:dLbls>
          <c:showLegendKey val="0"/>
          <c:showVal val="0"/>
          <c:showCatName val="0"/>
          <c:showSerName val="0"/>
          <c:showPercent val="0"/>
          <c:showBubbleSize val="0"/>
        </c:dLbls>
        <c:smooth val="0"/>
        <c:axId val="2062515528"/>
        <c:axId val="-2136525320"/>
      </c:lineChart>
      <c:catAx>
        <c:axId val="2062515528"/>
        <c:scaling>
          <c:orientation val="minMax"/>
        </c:scaling>
        <c:delete val="0"/>
        <c:axPos val="b"/>
        <c:numFmt formatCode="General" sourceLinked="1"/>
        <c:majorTickMark val="out"/>
        <c:minorTickMark val="none"/>
        <c:tickLblPos val="nextTo"/>
        <c:crossAx val="-2136525320"/>
        <c:crosses val="autoZero"/>
        <c:auto val="1"/>
        <c:lblAlgn val="ctr"/>
        <c:lblOffset val="100"/>
        <c:noMultiLvlLbl val="0"/>
      </c:catAx>
      <c:valAx>
        <c:axId val="-2136525320"/>
        <c:scaling>
          <c:orientation val="minMax"/>
        </c:scaling>
        <c:delete val="0"/>
        <c:axPos val="l"/>
        <c:numFmt formatCode="General" sourceLinked="1"/>
        <c:majorTickMark val="out"/>
        <c:minorTickMark val="none"/>
        <c:tickLblPos val="nextTo"/>
        <c:crossAx val="2062515528"/>
        <c:crosses val="autoZero"/>
        <c:crossBetween val="between"/>
      </c:valAx>
    </c:plotArea>
    <c:legend>
      <c:legendPos val="r"/>
      <c:overlay val="0"/>
    </c:legend>
    <c:plotVisOnly val="1"/>
    <c:dispBlanksAs val="gap"/>
    <c:showDLblsOverMax val="0"/>
  </c:chart>
  <c:txPr>
    <a:bodyPr/>
    <a:lstStyle/>
    <a:p>
      <a:pPr>
        <a:defRPr sz="11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has not affected at all</c:v>
                </c:pt>
                <c:pt idx="1">
                  <c:v>has completely affected it, and critical journalism has largely died out in this entity </c:v>
                </c:pt>
                <c:pt idx="2">
                  <c:v>I dont know</c:v>
                </c:pt>
              </c:strCache>
            </c:strRef>
          </c:cat>
          <c:val>
            <c:numRef>
              <c:f>Sheet1!$B$2:$B$4</c:f>
              <c:numCache>
                <c:formatCode>General</c:formatCode>
                <c:ptCount val="3"/>
                <c:pt idx="0">
                  <c:v>8.4</c:v>
                </c:pt>
                <c:pt idx="1">
                  <c:v>68.3</c:v>
                </c:pt>
                <c:pt idx="2">
                  <c:v>23.3</c:v>
                </c:pt>
              </c:numCache>
            </c:numRef>
          </c:val>
          <c:extLst>
            <c:ext xmlns:c16="http://schemas.microsoft.com/office/drawing/2014/chart" uri="{C3380CC4-5D6E-409C-BE32-E72D297353CC}">
              <c16:uniqueId val="{00000000-97CC-42B6-B79A-050E9E7E3204}"/>
            </c:ext>
          </c:extLst>
        </c:ser>
        <c:dLbls>
          <c:showLegendKey val="0"/>
          <c:showVal val="1"/>
          <c:showCatName val="0"/>
          <c:showSerName val="0"/>
          <c:showPercent val="0"/>
          <c:showBubbleSize val="0"/>
        </c:dLbls>
        <c:gapWidth val="150"/>
        <c:overlap val="-25"/>
        <c:axId val="2062398712"/>
        <c:axId val="-2120354408"/>
      </c:barChart>
      <c:catAx>
        <c:axId val="206239871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20354408"/>
        <c:crosses val="autoZero"/>
        <c:auto val="1"/>
        <c:lblAlgn val="ctr"/>
        <c:lblOffset val="100"/>
        <c:noMultiLvlLbl val="0"/>
      </c:catAx>
      <c:valAx>
        <c:axId val="-2120354408"/>
        <c:scaling>
          <c:orientation val="minMax"/>
        </c:scaling>
        <c:delete val="1"/>
        <c:axPos val="b"/>
        <c:numFmt formatCode="General" sourceLinked="1"/>
        <c:majorTickMark val="out"/>
        <c:minorTickMark val="none"/>
        <c:tickLblPos val="nextTo"/>
        <c:crossAx val="206239871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935745863625497E-2"/>
          <c:y val="4.4057617797775298E-2"/>
          <c:w val="0.78370483693128701"/>
          <c:h val="0.85653105861767298"/>
        </c:manualLayout>
      </c:layout>
      <c:lineChart>
        <c:grouping val="standard"/>
        <c:varyColors val="0"/>
        <c:ser>
          <c:idx val="0"/>
          <c:order val="0"/>
          <c:tx>
            <c:strRef>
              <c:f>Sheet1!$B$1</c:f>
              <c:strCache>
                <c:ptCount val="1"/>
                <c:pt idx="0">
                  <c:v>Media</c:v>
                </c:pt>
              </c:strCache>
            </c:strRef>
          </c:tx>
          <c:spPr>
            <a:ln>
              <a:prstDash val="dash"/>
            </a:ln>
          </c:spPr>
          <c:marker>
            <c:symbol val="none"/>
          </c:marker>
          <c:dLbls>
            <c:spPr>
              <a:ln>
                <a:prstDash val="sysDash"/>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77</c:v>
                </c:pt>
                <c:pt idx="1">
                  <c:v>74</c:v>
                </c:pt>
                <c:pt idx="2">
                  <c:v>77</c:v>
                </c:pt>
                <c:pt idx="3">
                  <c:v>76</c:v>
                </c:pt>
                <c:pt idx="4">
                  <c:v>80</c:v>
                </c:pt>
                <c:pt idx="5">
                  <c:v>67</c:v>
                </c:pt>
                <c:pt idx="6">
                  <c:v>61.8</c:v>
                </c:pt>
                <c:pt idx="7">
                  <c:v>66.8</c:v>
                </c:pt>
                <c:pt idx="8">
                  <c:v>70.5</c:v>
                </c:pt>
              </c:numCache>
            </c:numRef>
          </c:val>
          <c:smooth val="0"/>
          <c:extLst>
            <c:ext xmlns:c16="http://schemas.microsoft.com/office/drawing/2014/chart" uri="{C3380CC4-5D6E-409C-BE32-E72D297353CC}">
              <c16:uniqueId val="{00000000-E94D-4B55-83CB-4968EFE114DE}"/>
            </c:ext>
          </c:extLst>
        </c:ser>
        <c:ser>
          <c:idx val="1"/>
          <c:order val="1"/>
          <c:tx>
            <c:strRef>
              <c:f>Sheet1!$C$1</c:f>
              <c:strCache>
                <c:ptCount val="1"/>
                <c:pt idx="0">
                  <c:v>Non-governmental sector</c:v>
                </c:pt>
              </c:strCache>
            </c:strRef>
          </c:tx>
          <c:spPr>
            <a:ln>
              <a:prstDash val="lgDashDot"/>
            </a:ln>
          </c:spPr>
          <c:marker>
            <c:symbol val="none"/>
          </c:marker>
          <c:dLbls>
            <c:dLbl>
              <c:idx val="1"/>
              <c:layout>
                <c:manualLayout>
                  <c:x val="-1.43389668537281E-3"/>
                  <c:y val="2.93948820501425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FA9-4C30-9ECB-661CFFE249B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69</c:v>
                </c:pt>
                <c:pt idx="1">
                  <c:v>44</c:v>
                </c:pt>
                <c:pt idx="2">
                  <c:v>66</c:v>
                </c:pt>
                <c:pt idx="3">
                  <c:v>45</c:v>
                </c:pt>
                <c:pt idx="4">
                  <c:v>57</c:v>
                </c:pt>
                <c:pt idx="5">
                  <c:v>43</c:v>
                </c:pt>
                <c:pt idx="6">
                  <c:v>44.4</c:v>
                </c:pt>
                <c:pt idx="7">
                  <c:v>17.3</c:v>
                </c:pt>
                <c:pt idx="8">
                  <c:v>34.5</c:v>
                </c:pt>
              </c:numCache>
            </c:numRef>
          </c:val>
          <c:smooth val="0"/>
          <c:extLst>
            <c:ext xmlns:c16="http://schemas.microsoft.com/office/drawing/2014/chart" uri="{C3380CC4-5D6E-409C-BE32-E72D297353CC}">
              <c16:uniqueId val="{00000002-E94D-4B55-83CB-4968EFE114DE}"/>
            </c:ext>
          </c:extLst>
        </c:ser>
        <c:ser>
          <c:idx val="2"/>
          <c:order val="2"/>
          <c:tx>
            <c:strRef>
              <c:f>Sheet1!$D$1</c:f>
              <c:strCache>
                <c:ptCount val="1"/>
                <c:pt idx="0">
                  <c:v>International Community</c:v>
                </c:pt>
              </c:strCache>
            </c:strRef>
          </c:tx>
          <c:marker>
            <c:symbol val="none"/>
          </c:marker>
          <c:dLbls>
            <c:dLbl>
              <c:idx val="1"/>
              <c:layout>
                <c:manualLayout>
                  <c:x val="-7.1694834268640397E-3"/>
                  <c:y val="3.2334370255156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FA9-4C30-9ECB-661CFFE249B0}"/>
                </c:ext>
              </c:extLst>
            </c:dLbl>
            <c:dLbl>
              <c:idx val="3"/>
              <c:layout>
                <c:manualLayout>
                  <c:x val="-1.05151208878268E-16"/>
                  <c:y val="2.05764174350996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FA9-4C30-9ECB-661CFFE249B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55</c:v>
                </c:pt>
                <c:pt idx="1">
                  <c:v>48</c:v>
                </c:pt>
                <c:pt idx="2">
                  <c:v>63</c:v>
                </c:pt>
                <c:pt idx="3">
                  <c:v>37</c:v>
                </c:pt>
                <c:pt idx="4">
                  <c:v>45</c:v>
                </c:pt>
                <c:pt idx="5">
                  <c:v>45</c:v>
                </c:pt>
                <c:pt idx="6">
                  <c:v>45.8</c:v>
                </c:pt>
                <c:pt idx="7">
                  <c:v>32</c:v>
                </c:pt>
                <c:pt idx="8">
                  <c:v>32.9</c:v>
                </c:pt>
              </c:numCache>
            </c:numRef>
          </c:val>
          <c:smooth val="0"/>
          <c:extLst>
            <c:ext xmlns:c16="http://schemas.microsoft.com/office/drawing/2014/chart" uri="{C3380CC4-5D6E-409C-BE32-E72D297353CC}">
              <c16:uniqueId val="{00000005-E94D-4B55-83CB-4968EFE114DE}"/>
            </c:ext>
          </c:extLst>
        </c:ser>
        <c:ser>
          <c:idx val="3"/>
          <c:order val="3"/>
          <c:tx>
            <c:strRef>
              <c:f>Sheet1!$E$1</c:f>
              <c:strCache>
                <c:ptCount val="1"/>
                <c:pt idx="0">
                  <c:v>Governmental institutions in general</c:v>
                </c:pt>
              </c:strCache>
            </c:strRef>
          </c:tx>
          <c:spPr>
            <a:ln>
              <a:prstDash val="dash"/>
            </a:ln>
          </c:spPr>
          <c:marker>
            <c:symbol val="none"/>
          </c:marker>
          <c:dLbls>
            <c:dLbl>
              <c:idx val="1"/>
              <c:layout>
                <c:manualLayout>
                  <c:x val="-5.7355867414913397E-3"/>
                  <c:y val="-4.409232307521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FA9-4C30-9ECB-661CFFE249B0}"/>
                </c:ext>
              </c:extLst>
            </c:dLbl>
            <c:dLbl>
              <c:idx val="3"/>
              <c:layout>
                <c:manualLayout>
                  <c:x val="-1.43389668537281E-3"/>
                  <c:y val="-5.878976410028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FA9-4C30-9ECB-661CFFE249B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34</c:v>
                </c:pt>
                <c:pt idx="1">
                  <c:v>49</c:v>
                </c:pt>
                <c:pt idx="2">
                  <c:v>55</c:v>
                </c:pt>
                <c:pt idx="3">
                  <c:v>38</c:v>
                </c:pt>
                <c:pt idx="4">
                  <c:v>39</c:v>
                </c:pt>
                <c:pt idx="5">
                  <c:v>40</c:v>
                </c:pt>
                <c:pt idx="6">
                  <c:v>43.1</c:v>
                </c:pt>
                <c:pt idx="7">
                  <c:v>45.8</c:v>
                </c:pt>
                <c:pt idx="8">
                  <c:v>54.2</c:v>
                </c:pt>
              </c:numCache>
            </c:numRef>
          </c:val>
          <c:smooth val="0"/>
          <c:extLst>
            <c:ext xmlns:c16="http://schemas.microsoft.com/office/drawing/2014/chart" uri="{C3380CC4-5D6E-409C-BE32-E72D297353CC}">
              <c16:uniqueId val="{00000008-E94D-4B55-83CB-4968EFE114DE}"/>
            </c:ext>
          </c:extLst>
        </c:ser>
        <c:ser>
          <c:idx val="4"/>
          <c:order val="4"/>
          <c:tx>
            <c:strRef>
              <c:f>Sheet1!$F$1</c:f>
              <c:strCache>
                <c:ptCount val="1"/>
                <c:pt idx="0">
                  <c:v>Religious communities</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Sheet1!$F$2:$F$10</c:f>
              <c:numCache>
                <c:formatCode>General</c:formatCode>
                <c:ptCount val="9"/>
                <c:pt idx="0">
                  <c:v>72</c:v>
                </c:pt>
                <c:pt idx="1">
                  <c:v>74</c:v>
                </c:pt>
                <c:pt idx="2">
                  <c:v>77</c:v>
                </c:pt>
                <c:pt idx="3">
                  <c:v>76</c:v>
                </c:pt>
                <c:pt idx="4">
                  <c:v>70</c:v>
                </c:pt>
                <c:pt idx="5">
                  <c:v>53</c:v>
                </c:pt>
                <c:pt idx="6">
                  <c:v>56.7</c:v>
                </c:pt>
                <c:pt idx="7">
                  <c:v>52.1</c:v>
                </c:pt>
                <c:pt idx="8">
                  <c:v>52.2</c:v>
                </c:pt>
              </c:numCache>
            </c:numRef>
          </c:val>
          <c:smooth val="0"/>
          <c:extLst>
            <c:ext xmlns:c16="http://schemas.microsoft.com/office/drawing/2014/chart" uri="{C3380CC4-5D6E-409C-BE32-E72D297353CC}">
              <c16:uniqueId val="{00000009-E94D-4B55-83CB-4968EFE114DE}"/>
            </c:ext>
          </c:extLst>
        </c:ser>
        <c:ser>
          <c:idx val="5"/>
          <c:order val="5"/>
          <c:tx>
            <c:strRef>
              <c:f>Sheet1!$G$1</c:f>
              <c:strCache>
                <c:ptCount val="1"/>
                <c:pt idx="0">
                  <c:v>Political parties</c:v>
                </c:pt>
              </c:strCache>
            </c:strRef>
          </c:tx>
          <c:marker>
            <c:symbol val="none"/>
          </c:marker>
          <c:dLbls>
            <c:dLbl>
              <c:idx val="1"/>
              <c:layout>
                <c:manualLayout>
                  <c:x val="-1.8640656909846599E-2"/>
                  <c:y val="-2.93948820501425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FA9-4C30-9ECB-661CFFE249B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Sheet1!$G$2:$G$10</c:f>
              <c:numCache>
                <c:formatCode>General</c:formatCode>
                <c:ptCount val="9"/>
                <c:pt idx="0">
                  <c:v>19</c:v>
                </c:pt>
                <c:pt idx="1">
                  <c:v>27</c:v>
                </c:pt>
                <c:pt idx="2">
                  <c:v>39</c:v>
                </c:pt>
                <c:pt idx="3">
                  <c:v>27</c:v>
                </c:pt>
                <c:pt idx="4">
                  <c:v>22</c:v>
                </c:pt>
                <c:pt idx="5">
                  <c:v>17</c:v>
                </c:pt>
                <c:pt idx="6">
                  <c:v>16.600000000000001</c:v>
                </c:pt>
                <c:pt idx="7">
                  <c:v>10</c:v>
                </c:pt>
                <c:pt idx="8">
                  <c:v>13.7</c:v>
                </c:pt>
              </c:numCache>
            </c:numRef>
          </c:val>
          <c:smooth val="0"/>
          <c:extLst>
            <c:ext xmlns:c16="http://schemas.microsoft.com/office/drawing/2014/chart" uri="{C3380CC4-5D6E-409C-BE32-E72D297353CC}">
              <c16:uniqueId val="{0000000B-E94D-4B55-83CB-4968EFE114DE}"/>
            </c:ext>
          </c:extLst>
        </c:ser>
        <c:ser>
          <c:idx val="6"/>
          <c:order val="6"/>
          <c:tx>
            <c:strRef>
              <c:f>Sheet1!$H$1</c:f>
              <c:strCache>
                <c:ptCount val="1"/>
                <c:pt idx="0">
                  <c:v>Politicians</c:v>
                </c:pt>
              </c:strCache>
            </c:strRef>
          </c:tx>
          <c:spPr>
            <a:ln>
              <a:prstDash val="sysDash"/>
            </a:ln>
          </c:spPr>
          <c:marker>
            <c:symbol val="none"/>
          </c:marker>
          <c:dLbls>
            <c:dLbl>
              <c:idx val="1"/>
              <c:layout>
                <c:manualLayout>
                  <c:x val="-7.1694834268640397E-3"/>
                  <c:y val="2.93948820501425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FA9-4C30-9ECB-661CFFE249B0}"/>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Sheet1!$H$2:$H$10</c:f>
              <c:numCache>
                <c:formatCode>General</c:formatCode>
                <c:ptCount val="9"/>
                <c:pt idx="0">
                  <c:v>15</c:v>
                </c:pt>
                <c:pt idx="1">
                  <c:v>26</c:v>
                </c:pt>
                <c:pt idx="2">
                  <c:v>34</c:v>
                </c:pt>
                <c:pt idx="3">
                  <c:v>25</c:v>
                </c:pt>
                <c:pt idx="4">
                  <c:v>18</c:v>
                </c:pt>
                <c:pt idx="5">
                  <c:v>16</c:v>
                </c:pt>
                <c:pt idx="6">
                  <c:v>16.600000000000001</c:v>
                </c:pt>
                <c:pt idx="7">
                  <c:v>7.3</c:v>
                </c:pt>
                <c:pt idx="8">
                  <c:v>10.8</c:v>
                </c:pt>
              </c:numCache>
            </c:numRef>
          </c:val>
          <c:smooth val="0"/>
          <c:extLst>
            <c:ext xmlns:c16="http://schemas.microsoft.com/office/drawing/2014/chart" uri="{C3380CC4-5D6E-409C-BE32-E72D297353CC}">
              <c16:uniqueId val="{0000000D-E94D-4B55-83CB-4968EFE114DE}"/>
            </c:ext>
          </c:extLst>
        </c:ser>
        <c:dLbls>
          <c:showLegendKey val="0"/>
          <c:showVal val="0"/>
          <c:showCatName val="0"/>
          <c:showSerName val="0"/>
          <c:showPercent val="0"/>
          <c:showBubbleSize val="0"/>
        </c:dLbls>
        <c:smooth val="0"/>
        <c:axId val="-2146922280"/>
        <c:axId val="-2146928216"/>
      </c:lineChart>
      <c:catAx>
        <c:axId val="-2146922280"/>
        <c:scaling>
          <c:orientation val="minMax"/>
        </c:scaling>
        <c:delete val="0"/>
        <c:axPos val="b"/>
        <c:numFmt formatCode="General" sourceLinked="1"/>
        <c:majorTickMark val="out"/>
        <c:minorTickMark val="none"/>
        <c:tickLblPos val="nextTo"/>
        <c:crossAx val="-2146928216"/>
        <c:crosses val="autoZero"/>
        <c:auto val="1"/>
        <c:lblAlgn val="ctr"/>
        <c:lblOffset val="100"/>
        <c:noMultiLvlLbl val="0"/>
      </c:catAx>
      <c:valAx>
        <c:axId val="-2146928216"/>
        <c:scaling>
          <c:orientation val="minMax"/>
          <c:max val="100"/>
        </c:scaling>
        <c:delete val="0"/>
        <c:axPos val="l"/>
        <c:numFmt formatCode="General" sourceLinked="1"/>
        <c:majorTickMark val="out"/>
        <c:minorTickMark val="none"/>
        <c:tickLblPos val="nextTo"/>
        <c:crossAx val="-2146922280"/>
        <c:crosses val="autoZero"/>
        <c:crossBetween val="between"/>
        <c:majorUnit val="20"/>
      </c:valAx>
    </c:plotArea>
    <c:legend>
      <c:legendPos val="r"/>
      <c:layout>
        <c:manualLayout>
          <c:xMode val="edge"/>
          <c:yMode val="edge"/>
          <c:x val="0.83553284052449495"/>
          <c:y val="0.10187386586675599"/>
          <c:w val="0.16339269506741999"/>
          <c:h val="0.50230314960629896"/>
        </c:manualLayout>
      </c:layout>
      <c:overlay val="0"/>
    </c:legend>
    <c:plotVisOnly val="1"/>
    <c:dispBlanksAs val="gap"/>
    <c:showDLblsOverMax val="0"/>
  </c:chart>
  <c:txPr>
    <a:bodyPr/>
    <a:lstStyle/>
    <a:p>
      <a:pPr>
        <a:defRPr sz="1000"/>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has not affected at all</c:v>
                </c:pt>
                <c:pt idx="1">
                  <c:v>has completely affected it, and critical journalism has largely died out in this entity </c:v>
                </c:pt>
                <c:pt idx="2">
                  <c:v>I dont know</c:v>
                </c:pt>
              </c:strCache>
            </c:strRef>
          </c:cat>
          <c:val>
            <c:numRef>
              <c:f>Sheet1!$B$2:$B$4</c:f>
              <c:numCache>
                <c:formatCode>General</c:formatCode>
                <c:ptCount val="3"/>
                <c:pt idx="0">
                  <c:v>0.3</c:v>
                </c:pt>
                <c:pt idx="1">
                  <c:v>69.7</c:v>
                </c:pt>
                <c:pt idx="2">
                  <c:v>30</c:v>
                </c:pt>
              </c:numCache>
            </c:numRef>
          </c:val>
          <c:extLst>
            <c:ext xmlns:c16="http://schemas.microsoft.com/office/drawing/2014/chart" uri="{C3380CC4-5D6E-409C-BE32-E72D297353CC}">
              <c16:uniqueId val="{00000000-2819-4338-AD97-3BB9D451855F}"/>
            </c:ext>
          </c:extLst>
        </c:ser>
        <c:dLbls>
          <c:showLegendKey val="0"/>
          <c:showVal val="0"/>
          <c:showCatName val="0"/>
          <c:showSerName val="0"/>
          <c:showPercent val="0"/>
          <c:showBubbleSize val="0"/>
        </c:dLbls>
        <c:gapWidth val="75"/>
        <c:overlap val="-25"/>
        <c:axId val="2135427736"/>
        <c:axId val="2135827080"/>
      </c:barChart>
      <c:catAx>
        <c:axId val="213542773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5827080"/>
        <c:crosses val="autoZero"/>
        <c:auto val="1"/>
        <c:lblAlgn val="ctr"/>
        <c:lblOffset val="100"/>
        <c:noMultiLvlLbl val="0"/>
      </c:catAx>
      <c:valAx>
        <c:axId val="2135827080"/>
        <c:scaling>
          <c:orientation val="minMax"/>
        </c:scaling>
        <c:delete val="1"/>
        <c:axPos val="b"/>
        <c:numFmt formatCode="General" sourceLinked="1"/>
        <c:majorTickMark val="none"/>
        <c:minorTickMark val="none"/>
        <c:tickLblPos val="nextTo"/>
        <c:crossAx val="2135427736"/>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44993438229085703"/>
          <c:y val="0.17369225839985999"/>
          <c:w val="0.48339802521941999"/>
          <c:h val="0.7357081852016440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has not affected at all</c:v>
                </c:pt>
                <c:pt idx="1">
                  <c:v>has completely affected it, and critical journalism has largely died out in this entity </c:v>
                </c:pt>
                <c:pt idx="2">
                  <c:v>I dont know</c:v>
                </c:pt>
              </c:strCache>
            </c:strRef>
          </c:cat>
          <c:val>
            <c:numRef>
              <c:f>Sheet1!$B$2:$B$4</c:f>
              <c:numCache>
                <c:formatCode>General</c:formatCode>
                <c:ptCount val="3"/>
                <c:pt idx="0">
                  <c:v>25.8</c:v>
                </c:pt>
                <c:pt idx="1">
                  <c:v>65.400000000000006</c:v>
                </c:pt>
                <c:pt idx="2">
                  <c:v>8.8000000000000007</c:v>
                </c:pt>
              </c:numCache>
            </c:numRef>
          </c:val>
          <c:extLst>
            <c:ext xmlns:c16="http://schemas.microsoft.com/office/drawing/2014/chart" uri="{C3380CC4-5D6E-409C-BE32-E72D297353CC}">
              <c16:uniqueId val="{00000000-3B9E-437C-924D-9F7DC02B2984}"/>
            </c:ext>
          </c:extLst>
        </c:ser>
        <c:dLbls>
          <c:showLegendKey val="0"/>
          <c:showVal val="0"/>
          <c:showCatName val="0"/>
          <c:showSerName val="0"/>
          <c:showPercent val="0"/>
          <c:showBubbleSize val="0"/>
        </c:dLbls>
        <c:gapWidth val="75"/>
        <c:overlap val="-25"/>
        <c:axId val="2072554152"/>
        <c:axId val="-2136914072"/>
      </c:barChart>
      <c:catAx>
        <c:axId val="207255415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6914072"/>
        <c:crosses val="autoZero"/>
        <c:auto val="1"/>
        <c:lblAlgn val="ctr"/>
        <c:lblOffset val="100"/>
        <c:noMultiLvlLbl val="0"/>
      </c:catAx>
      <c:valAx>
        <c:axId val="-2136914072"/>
        <c:scaling>
          <c:orientation val="minMax"/>
        </c:scaling>
        <c:delete val="1"/>
        <c:axPos val="b"/>
        <c:numFmt formatCode="General" sourceLinked="1"/>
        <c:majorTickMark val="none"/>
        <c:minorTickMark val="none"/>
        <c:tickLblPos val="nextTo"/>
        <c:crossAx val="207255415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politicians and political parties</c:v>
                </c:pt>
                <c:pt idx="1">
                  <c:v>owners of the media and editors</c:v>
                </c:pt>
                <c:pt idx="2">
                  <c:v>OHR and the International community</c:v>
                </c:pt>
                <c:pt idx="3">
                  <c:v>influential businessmen</c:v>
                </c:pt>
                <c:pt idx="4">
                  <c:v>advertisers and sponsors</c:v>
                </c:pt>
                <c:pt idx="5">
                  <c:v>NGO sector</c:v>
                </c:pt>
                <c:pt idx="6">
                  <c:v>do not know</c:v>
                </c:pt>
              </c:strCache>
            </c:strRef>
          </c:cat>
          <c:val>
            <c:numRef>
              <c:f>Sheet1!$B$2:$B$8</c:f>
              <c:numCache>
                <c:formatCode>General</c:formatCode>
                <c:ptCount val="7"/>
                <c:pt idx="0">
                  <c:v>72.3</c:v>
                </c:pt>
                <c:pt idx="1">
                  <c:v>13.9</c:v>
                </c:pt>
                <c:pt idx="2">
                  <c:v>7.8</c:v>
                </c:pt>
                <c:pt idx="3">
                  <c:v>3</c:v>
                </c:pt>
                <c:pt idx="4">
                  <c:v>0.4</c:v>
                </c:pt>
                <c:pt idx="5">
                  <c:v>0.4</c:v>
                </c:pt>
                <c:pt idx="6">
                  <c:v>2.2000000000000002</c:v>
                </c:pt>
              </c:numCache>
            </c:numRef>
          </c:val>
          <c:extLst>
            <c:ext xmlns:c16="http://schemas.microsoft.com/office/drawing/2014/chart" uri="{C3380CC4-5D6E-409C-BE32-E72D297353CC}">
              <c16:uniqueId val="{00000000-9E59-4498-88EF-B0B10B4BDA24}"/>
            </c:ext>
          </c:extLst>
        </c:ser>
        <c:dLbls>
          <c:showLegendKey val="0"/>
          <c:showVal val="1"/>
          <c:showCatName val="0"/>
          <c:showSerName val="0"/>
          <c:showPercent val="0"/>
          <c:showBubbleSize val="0"/>
        </c:dLbls>
        <c:gapWidth val="150"/>
        <c:overlap val="-25"/>
        <c:axId val="-2122098984"/>
        <c:axId val="-2140312808"/>
      </c:barChart>
      <c:catAx>
        <c:axId val="-212209898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40312808"/>
        <c:crosses val="autoZero"/>
        <c:auto val="1"/>
        <c:lblAlgn val="ctr"/>
        <c:lblOffset val="100"/>
        <c:noMultiLvlLbl val="0"/>
      </c:catAx>
      <c:valAx>
        <c:axId val="-2140312808"/>
        <c:scaling>
          <c:orientation val="minMax"/>
        </c:scaling>
        <c:delete val="1"/>
        <c:axPos val="b"/>
        <c:numFmt formatCode="General" sourceLinked="1"/>
        <c:majorTickMark val="out"/>
        <c:minorTickMark val="none"/>
        <c:tickLblPos val="nextTo"/>
        <c:crossAx val="-212209898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politicians and political parties</c:v>
                </c:pt>
                <c:pt idx="1">
                  <c:v>owners of the media and editors</c:v>
                </c:pt>
                <c:pt idx="2">
                  <c:v>OHR and the International community</c:v>
                </c:pt>
                <c:pt idx="3">
                  <c:v>influential businessmen</c:v>
                </c:pt>
                <c:pt idx="4">
                  <c:v>advertisers and sponsors</c:v>
                </c:pt>
                <c:pt idx="5">
                  <c:v>NGO sector</c:v>
                </c:pt>
                <c:pt idx="6">
                  <c:v>do not know</c:v>
                </c:pt>
              </c:strCache>
            </c:strRef>
          </c:cat>
          <c:val>
            <c:numRef>
              <c:f>Sheet1!$B$2:$B$8</c:f>
              <c:numCache>
                <c:formatCode>General</c:formatCode>
                <c:ptCount val="7"/>
                <c:pt idx="0">
                  <c:v>76.599999999999994</c:v>
                </c:pt>
                <c:pt idx="1">
                  <c:v>17.399999999999999</c:v>
                </c:pt>
                <c:pt idx="2">
                  <c:v>1.8</c:v>
                </c:pt>
                <c:pt idx="3">
                  <c:v>2.4</c:v>
                </c:pt>
                <c:pt idx="4">
                  <c:v>0.6</c:v>
                </c:pt>
                <c:pt idx="5">
                  <c:v>0</c:v>
                </c:pt>
                <c:pt idx="6">
                  <c:v>1.2</c:v>
                </c:pt>
              </c:numCache>
            </c:numRef>
          </c:val>
          <c:extLst>
            <c:ext xmlns:c16="http://schemas.microsoft.com/office/drawing/2014/chart" uri="{C3380CC4-5D6E-409C-BE32-E72D297353CC}">
              <c16:uniqueId val="{00000000-9083-4E60-A335-6DB3E34AD138}"/>
            </c:ext>
          </c:extLst>
        </c:ser>
        <c:dLbls>
          <c:showLegendKey val="0"/>
          <c:showVal val="0"/>
          <c:showCatName val="0"/>
          <c:showSerName val="0"/>
          <c:showPercent val="0"/>
          <c:showBubbleSize val="0"/>
        </c:dLbls>
        <c:gapWidth val="75"/>
        <c:overlap val="-25"/>
        <c:axId val="-2122298280"/>
        <c:axId val="-2122294664"/>
      </c:barChart>
      <c:catAx>
        <c:axId val="-2122298280"/>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22294664"/>
        <c:crosses val="autoZero"/>
        <c:auto val="1"/>
        <c:lblAlgn val="ctr"/>
        <c:lblOffset val="100"/>
        <c:noMultiLvlLbl val="0"/>
      </c:catAx>
      <c:valAx>
        <c:axId val="-2122294664"/>
        <c:scaling>
          <c:orientation val="minMax"/>
        </c:scaling>
        <c:delete val="1"/>
        <c:axPos val="b"/>
        <c:numFmt formatCode="General" sourceLinked="1"/>
        <c:majorTickMark val="none"/>
        <c:minorTickMark val="none"/>
        <c:tickLblPos val="nextTo"/>
        <c:crossAx val="-2122298280"/>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Column1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politicians and political parties</c:v>
                </c:pt>
                <c:pt idx="1">
                  <c:v>owners of the media and editors</c:v>
                </c:pt>
                <c:pt idx="2">
                  <c:v>OHR and the International community</c:v>
                </c:pt>
                <c:pt idx="3">
                  <c:v>influential businessmen</c:v>
                </c:pt>
                <c:pt idx="4">
                  <c:v>advertisers and sponsors</c:v>
                </c:pt>
                <c:pt idx="5">
                  <c:v>NGO sector</c:v>
                </c:pt>
                <c:pt idx="6">
                  <c:v>do not know</c:v>
                </c:pt>
              </c:strCache>
            </c:strRef>
          </c:cat>
          <c:val>
            <c:numRef>
              <c:f>Sheet1!$B$2:$B$8</c:f>
              <c:numCache>
                <c:formatCode>General</c:formatCode>
                <c:ptCount val="7"/>
                <c:pt idx="0">
                  <c:v>63.5</c:v>
                </c:pt>
                <c:pt idx="1">
                  <c:v>6.3</c:v>
                </c:pt>
                <c:pt idx="2">
                  <c:v>20.8</c:v>
                </c:pt>
                <c:pt idx="3">
                  <c:v>4.4000000000000004</c:v>
                </c:pt>
                <c:pt idx="5">
                  <c:v>0.6</c:v>
                </c:pt>
                <c:pt idx="6">
                  <c:v>4.4000000000000004</c:v>
                </c:pt>
              </c:numCache>
            </c:numRef>
          </c:val>
          <c:extLst>
            <c:ext xmlns:c16="http://schemas.microsoft.com/office/drawing/2014/chart" uri="{C3380CC4-5D6E-409C-BE32-E72D297353CC}">
              <c16:uniqueId val="{00000000-B658-4529-97F1-C3392A6D1D5F}"/>
            </c:ext>
          </c:extLst>
        </c:ser>
        <c:dLbls>
          <c:showLegendKey val="0"/>
          <c:showVal val="0"/>
          <c:showCatName val="0"/>
          <c:showSerName val="0"/>
          <c:showPercent val="0"/>
          <c:showBubbleSize val="0"/>
        </c:dLbls>
        <c:gapWidth val="75"/>
        <c:overlap val="-25"/>
        <c:axId val="-2132511432"/>
        <c:axId val="-2136462824"/>
      </c:barChart>
      <c:catAx>
        <c:axId val="-213251143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36462824"/>
        <c:crosses val="autoZero"/>
        <c:auto val="1"/>
        <c:lblAlgn val="ctr"/>
        <c:lblOffset val="100"/>
        <c:noMultiLvlLbl val="0"/>
      </c:catAx>
      <c:valAx>
        <c:axId val="-2136462824"/>
        <c:scaling>
          <c:orientation val="minMax"/>
        </c:scaling>
        <c:delete val="1"/>
        <c:axPos val="b"/>
        <c:numFmt formatCode="General" sourceLinked="1"/>
        <c:majorTickMark val="none"/>
        <c:minorTickMark val="none"/>
        <c:tickLblPos val="nextTo"/>
        <c:crossAx val="-213251143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Unjustified</c:v>
                </c:pt>
                <c:pt idx="1">
                  <c:v>Justified</c:v>
                </c:pt>
              </c:strCache>
            </c:strRef>
          </c:cat>
          <c:val>
            <c:numRef>
              <c:f>Sheet1!$B$2:$B$3</c:f>
              <c:numCache>
                <c:formatCode>General</c:formatCode>
                <c:ptCount val="2"/>
                <c:pt idx="0">
                  <c:v>94.8</c:v>
                </c:pt>
                <c:pt idx="1">
                  <c:v>5.2</c:v>
                </c:pt>
              </c:numCache>
            </c:numRef>
          </c:val>
          <c:extLst>
            <c:ext xmlns:c16="http://schemas.microsoft.com/office/drawing/2014/chart" uri="{C3380CC4-5D6E-409C-BE32-E72D297353CC}">
              <c16:uniqueId val="{00000000-6462-45EB-A8AA-A3AAA83A0BE3}"/>
            </c:ext>
          </c:extLst>
        </c:ser>
        <c:dLbls>
          <c:showLegendKey val="0"/>
          <c:showVal val="1"/>
          <c:showCatName val="0"/>
          <c:showSerName val="0"/>
          <c:showPercent val="0"/>
          <c:showBubbleSize val="0"/>
        </c:dLbls>
        <c:gapWidth val="150"/>
        <c:overlap val="-25"/>
        <c:axId val="-2132525272"/>
        <c:axId val="-2132606808"/>
      </c:barChart>
      <c:catAx>
        <c:axId val="-213252527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32606808"/>
        <c:crosses val="autoZero"/>
        <c:auto val="1"/>
        <c:lblAlgn val="ctr"/>
        <c:lblOffset val="100"/>
        <c:noMultiLvlLbl val="0"/>
      </c:catAx>
      <c:valAx>
        <c:axId val="-2132606808"/>
        <c:scaling>
          <c:orientation val="minMax"/>
        </c:scaling>
        <c:delete val="1"/>
        <c:axPos val="b"/>
        <c:numFmt formatCode="General" sourceLinked="1"/>
        <c:majorTickMark val="out"/>
        <c:minorTickMark val="none"/>
        <c:tickLblPos val="nextTo"/>
        <c:crossAx val="-213252527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Unjustified</c:v>
                </c:pt>
                <c:pt idx="1">
                  <c:v>Justified</c:v>
                </c:pt>
              </c:strCache>
            </c:strRef>
          </c:cat>
          <c:val>
            <c:numRef>
              <c:f>Sheet1!$B$2:$B$3</c:f>
              <c:numCache>
                <c:formatCode>General</c:formatCode>
                <c:ptCount val="2"/>
                <c:pt idx="0">
                  <c:v>95.8</c:v>
                </c:pt>
                <c:pt idx="1">
                  <c:v>4.2</c:v>
                </c:pt>
              </c:numCache>
            </c:numRef>
          </c:val>
          <c:extLst>
            <c:ext xmlns:c16="http://schemas.microsoft.com/office/drawing/2014/chart" uri="{C3380CC4-5D6E-409C-BE32-E72D297353CC}">
              <c16:uniqueId val="{00000000-93D5-4643-B351-52D6F218DCC7}"/>
            </c:ext>
          </c:extLst>
        </c:ser>
        <c:dLbls>
          <c:showLegendKey val="0"/>
          <c:showVal val="0"/>
          <c:showCatName val="0"/>
          <c:showSerName val="0"/>
          <c:showPercent val="0"/>
          <c:showBubbleSize val="0"/>
        </c:dLbls>
        <c:gapWidth val="75"/>
        <c:overlap val="-25"/>
        <c:axId val="-2132791672"/>
        <c:axId val="-2132788120"/>
      </c:barChart>
      <c:catAx>
        <c:axId val="-213279167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32788120"/>
        <c:crosses val="autoZero"/>
        <c:auto val="1"/>
        <c:lblAlgn val="ctr"/>
        <c:lblOffset val="100"/>
        <c:noMultiLvlLbl val="0"/>
      </c:catAx>
      <c:valAx>
        <c:axId val="-2132788120"/>
        <c:scaling>
          <c:orientation val="minMax"/>
        </c:scaling>
        <c:delete val="1"/>
        <c:axPos val="b"/>
        <c:numFmt formatCode="General" sourceLinked="1"/>
        <c:majorTickMark val="none"/>
        <c:minorTickMark val="none"/>
        <c:tickLblPos val="nextTo"/>
        <c:crossAx val="-213279167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Column1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Unjustified</c:v>
                </c:pt>
                <c:pt idx="1">
                  <c:v>Justified</c:v>
                </c:pt>
              </c:strCache>
            </c:strRef>
          </c:cat>
          <c:val>
            <c:numRef>
              <c:f>Sheet1!$B$2:$B$3</c:f>
              <c:numCache>
                <c:formatCode>General</c:formatCode>
                <c:ptCount val="2"/>
                <c:pt idx="0">
                  <c:v>92.4</c:v>
                </c:pt>
                <c:pt idx="1">
                  <c:v>7.6</c:v>
                </c:pt>
              </c:numCache>
            </c:numRef>
          </c:val>
          <c:extLst>
            <c:ext xmlns:c16="http://schemas.microsoft.com/office/drawing/2014/chart" uri="{C3380CC4-5D6E-409C-BE32-E72D297353CC}">
              <c16:uniqueId val="{00000000-F49C-431B-8E4F-3960EA7087A7}"/>
            </c:ext>
          </c:extLst>
        </c:ser>
        <c:dLbls>
          <c:showLegendKey val="0"/>
          <c:showVal val="0"/>
          <c:showCatName val="0"/>
          <c:showSerName val="0"/>
          <c:showPercent val="0"/>
          <c:showBubbleSize val="0"/>
        </c:dLbls>
        <c:gapWidth val="75"/>
        <c:overlap val="-25"/>
        <c:axId val="-2120827704"/>
        <c:axId val="-2120824152"/>
      </c:barChart>
      <c:catAx>
        <c:axId val="-212082770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20824152"/>
        <c:crosses val="autoZero"/>
        <c:auto val="1"/>
        <c:lblAlgn val="ctr"/>
        <c:lblOffset val="100"/>
        <c:noMultiLvlLbl val="0"/>
      </c:catAx>
      <c:valAx>
        <c:axId val="-2120824152"/>
        <c:scaling>
          <c:orientation val="minMax"/>
        </c:scaling>
        <c:delete val="1"/>
        <c:axPos val="b"/>
        <c:numFmt formatCode="General" sourceLinked="1"/>
        <c:majorTickMark val="none"/>
        <c:minorTickMark val="none"/>
        <c:tickLblPos val="nextTo"/>
        <c:crossAx val="-212082770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Agree</c:v>
                </c:pt>
                <c:pt idx="1">
                  <c:v>Disagree</c:v>
                </c:pt>
                <c:pt idx="2">
                  <c:v>Do not know</c:v>
                </c:pt>
              </c:strCache>
            </c:strRef>
          </c:cat>
          <c:val>
            <c:numRef>
              <c:f>Sheet1!$B$2:$B$4</c:f>
              <c:numCache>
                <c:formatCode>0.0</c:formatCode>
                <c:ptCount val="3"/>
                <c:pt idx="0">
                  <c:v>79.400000000000006</c:v>
                </c:pt>
                <c:pt idx="1">
                  <c:v>10.199999999999999</c:v>
                </c:pt>
                <c:pt idx="2">
                  <c:v>10.4</c:v>
                </c:pt>
              </c:numCache>
            </c:numRef>
          </c:val>
          <c:extLst>
            <c:ext xmlns:c16="http://schemas.microsoft.com/office/drawing/2014/chart" uri="{C3380CC4-5D6E-409C-BE32-E72D297353CC}">
              <c16:uniqueId val="{00000000-6462-45EB-A8AA-A3AAA83A0BE3}"/>
            </c:ext>
          </c:extLst>
        </c:ser>
        <c:dLbls>
          <c:showLegendKey val="0"/>
          <c:showVal val="1"/>
          <c:showCatName val="0"/>
          <c:showSerName val="0"/>
          <c:showPercent val="0"/>
          <c:showBubbleSize val="0"/>
        </c:dLbls>
        <c:gapWidth val="150"/>
        <c:overlap val="-25"/>
        <c:axId val="-2132525272"/>
        <c:axId val="-2132606808"/>
      </c:barChart>
      <c:catAx>
        <c:axId val="-213252527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32606808"/>
        <c:crosses val="autoZero"/>
        <c:auto val="1"/>
        <c:lblAlgn val="ctr"/>
        <c:lblOffset val="100"/>
        <c:noMultiLvlLbl val="0"/>
      </c:catAx>
      <c:valAx>
        <c:axId val="-2132606808"/>
        <c:scaling>
          <c:orientation val="minMax"/>
        </c:scaling>
        <c:delete val="1"/>
        <c:axPos val="b"/>
        <c:numFmt formatCode="0.0" sourceLinked="1"/>
        <c:majorTickMark val="out"/>
        <c:minorTickMark val="none"/>
        <c:tickLblPos val="nextTo"/>
        <c:crossAx val="-213252527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Agree</c:v>
                </c:pt>
                <c:pt idx="1">
                  <c:v>Disagree</c:v>
                </c:pt>
                <c:pt idx="2">
                  <c:v>Do not know</c:v>
                </c:pt>
              </c:strCache>
            </c:strRef>
          </c:cat>
          <c:val>
            <c:numRef>
              <c:f>Sheet1!$B$2:$B$4</c:f>
              <c:numCache>
                <c:formatCode>General</c:formatCode>
                <c:ptCount val="3"/>
                <c:pt idx="0">
                  <c:v>75</c:v>
                </c:pt>
                <c:pt idx="1">
                  <c:v>11.1</c:v>
                </c:pt>
                <c:pt idx="2">
                  <c:v>13.9</c:v>
                </c:pt>
              </c:numCache>
            </c:numRef>
          </c:val>
          <c:extLst>
            <c:ext xmlns:c16="http://schemas.microsoft.com/office/drawing/2014/chart" uri="{C3380CC4-5D6E-409C-BE32-E72D297353CC}">
              <c16:uniqueId val="{00000000-93D5-4643-B351-52D6F218DCC7}"/>
            </c:ext>
          </c:extLst>
        </c:ser>
        <c:dLbls>
          <c:showLegendKey val="0"/>
          <c:showVal val="0"/>
          <c:showCatName val="0"/>
          <c:showSerName val="0"/>
          <c:showPercent val="0"/>
          <c:showBubbleSize val="0"/>
        </c:dLbls>
        <c:gapWidth val="75"/>
        <c:overlap val="-25"/>
        <c:axId val="-2132791672"/>
        <c:axId val="-2132788120"/>
      </c:barChart>
      <c:catAx>
        <c:axId val="-213279167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32788120"/>
        <c:crosses val="autoZero"/>
        <c:auto val="1"/>
        <c:lblAlgn val="ctr"/>
        <c:lblOffset val="100"/>
        <c:noMultiLvlLbl val="0"/>
      </c:catAx>
      <c:valAx>
        <c:axId val="-2132788120"/>
        <c:scaling>
          <c:orientation val="minMax"/>
        </c:scaling>
        <c:delete val="1"/>
        <c:axPos val="b"/>
        <c:numFmt formatCode="General" sourceLinked="1"/>
        <c:majorTickMark val="none"/>
        <c:minorTickMark val="none"/>
        <c:tickLblPos val="nextTo"/>
        <c:crossAx val="-213279167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am completely satisfied</c:v>
                </c:pt>
                <c:pt idx="1">
                  <c:v>I am somewhat satisfied</c:v>
                </c:pt>
                <c:pt idx="2">
                  <c:v>I am somewhat dissatisfied</c:v>
                </c:pt>
                <c:pt idx="3">
                  <c:v>I am completely dissatisfied</c:v>
                </c:pt>
                <c:pt idx="4">
                  <c:v>I do not know</c:v>
                </c:pt>
              </c:strCache>
            </c:strRef>
          </c:cat>
          <c:val>
            <c:numRef>
              <c:f>Sheet1!$B$2:$B$6</c:f>
              <c:numCache>
                <c:formatCode>General</c:formatCode>
                <c:ptCount val="5"/>
                <c:pt idx="0">
                  <c:v>3</c:v>
                </c:pt>
                <c:pt idx="1">
                  <c:v>49</c:v>
                </c:pt>
                <c:pt idx="2">
                  <c:v>22.9</c:v>
                </c:pt>
                <c:pt idx="3">
                  <c:v>17.3</c:v>
                </c:pt>
                <c:pt idx="4">
                  <c:v>7.8</c:v>
                </c:pt>
              </c:numCache>
            </c:numRef>
          </c:val>
          <c:extLst>
            <c:ext xmlns:c16="http://schemas.microsoft.com/office/drawing/2014/chart" uri="{C3380CC4-5D6E-409C-BE32-E72D297353CC}">
              <c16:uniqueId val="{00000000-B0D1-4D44-BA3A-7DF237C1B8A2}"/>
            </c:ext>
          </c:extLst>
        </c:ser>
        <c:dLbls>
          <c:showLegendKey val="0"/>
          <c:showVal val="1"/>
          <c:showCatName val="0"/>
          <c:showSerName val="0"/>
          <c:showPercent val="0"/>
          <c:showBubbleSize val="0"/>
        </c:dLbls>
        <c:gapWidth val="150"/>
        <c:overlap val="-25"/>
        <c:axId val="-2146941080"/>
        <c:axId val="-2146950344"/>
      </c:barChart>
      <c:catAx>
        <c:axId val="-2146941080"/>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46950344"/>
        <c:crosses val="autoZero"/>
        <c:auto val="1"/>
        <c:lblAlgn val="ctr"/>
        <c:lblOffset val="100"/>
        <c:noMultiLvlLbl val="0"/>
      </c:catAx>
      <c:valAx>
        <c:axId val="-2146950344"/>
        <c:scaling>
          <c:orientation val="minMax"/>
        </c:scaling>
        <c:delete val="1"/>
        <c:axPos val="b"/>
        <c:numFmt formatCode="General" sourceLinked="1"/>
        <c:majorTickMark val="out"/>
        <c:minorTickMark val="none"/>
        <c:tickLblPos val="nextTo"/>
        <c:crossAx val="-2146941080"/>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Column1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Agree</c:v>
                </c:pt>
                <c:pt idx="1">
                  <c:v>Disagree</c:v>
                </c:pt>
                <c:pt idx="2">
                  <c:v>Do not know</c:v>
                </c:pt>
              </c:strCache>
            </c:strRef>
          </c:cat>
          <c:val>
            <c:numRef>
              <c:f>Sheet1!$B$2:$B$4</c:f>
              <c:numCache>
                <c:formatCode>General</c:formatCode>
                <c:ptCount val="3"/>
                <c:pt idx="0">
                  <c:v>88.6</c:v>
                </c:pt>
                <c:pt idx="1">
                  <c:v>7.6</c:v>
                </c:pt>
                <c:pt idx="2">
                  <c:v>3.8</c:v>
                </c:pt>
              </c:numCache>
            </c:numRef>
          </c:val>
          <c:extLst>
            <c:ext xmlns:c16="http://schemas.microsoft.com/office/drawing/2014/chart" uri="{C3380CC4-5D6E-409C-BE32-E72D297353CC}">
              <c16:uniqueId val="{00000000-F49C-431B-8E4F-3960EA7087A7}"/>
            </c:ext>
          </c:extLst>
        </c:ser>
        <c:dLbls>
          <c:showLegendKey val="0"/>
          <c:showVal val="0"/>
          <c:showCatName val="0"/>
          <c:showSerName val="0"/>
          <c:showPercent val="0"/>
          <c:showBubbleSize val="0"/>
        </c:dLbls>
        <c:gapWidth val="75"/>
        <c:overlap val="-25"/>
        <c:axId val="-2120827704"/>
        <c:axId val="-2120824152"/>
      </c:barChart>
      <c:catAx>
        <c:axId val="-212082770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20824152"/>
        <c:crosses val="autoZero"/>
        <c:auto val="1"/>
        <c:lblAlgn val="ctr"/>
        <c:lblOffset val="100"/>
        <c:noMultiLvlLbl val="0"/>
      </c:catAx>
      <c:valAx>
        <c:axId val="-2120824152"/>
        <c:scaling>
          <c:orientation val="minMax"/>
        </c:scaling>
        <c:delete val="1"/>
        <c:axPos val="b"/>
        <c:numFmt formatCode="General" sourceLinked="1"/>
        <c:majorTickMark val="none"/>
        <c:minorTickMark val="none"/>
        <c:tickLblPos val="nextTo"/>
        <c:crossAx val="-212082770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804784696731097E-2"/>
          <c:y val="3.6609498031496102E-2"/>
          <c:w val="0.72599386139719602"/>
          <c:h val="0.87928617125984199"/>
        </c:manualLayout>
      </c:layout>
      <c:lineChart>
        <c:grouping val="standard"/>
        <c:varyColors val="0"/>
        <c:ser>
          <c:idx val="0"/>
          <c:order val="0"/>
          <c:tx>
            <c:strRef>
              <c:f>Sheet1!$B$1</c:f>
              <c:strCache>
                <c:ptCount val="1"/>
                <c:pt idx="0">
                  <c:v>politically motivated (BiH)</c:v>
                </c:pt>
              </c:strCache>
            </c:strRef>
          </c:tx>
          <c:spPr>
            <a:ln>
              <a:solidFill>
                <a:srgbClr val="0070C0"/>
              </a:solidFill>
            </a:ln>
          </c:spPr>
          <c:marker>
            <c:symbol val="none"/>
          </c:marker>
          <c:dLbls>
            <c:dLbl>
              <c:idx val="1"/>
              <c:layout>
                <c:manualLayout>
                  <c:x val="0"/>
                  <c:y val="0.0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BAA-4304-94BF-8BB68E3430B3}"/>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72</c:v>
                </c:pt>
                <c:pt idx="1">
                  <c:v>86</c:v>
                </c:pt>
                <c:pt idx="2">
                  <c:v>72</c:v>
                </c:pt>
                <c:pt idx="3">
                  <c:v>70</c:v>
                </c:pt>
                <c:pt idx="4">
                  <c:v>72.400000000000006</c:v>
                </c:pt>
                <c:pt idx="5">
                  <c:v>58.3</c:v>
                </c:pt>
                <c:pt idx="6">
                  <c:v>73.400000000000006</c:v>
                </c:pt>
                <c:pt idx="7">
                  <c:v>82.4</c:v>
                </c:pt>
                <c:pt idx="8">
                  <c:v>79.400000000000006</c:v>
                </c:pt>
              </c:numCache>
            </c:numRef>
          </c:val>
          <c:smooth val="0"/>
          <c:extLst>
            <c:ext xmlns:c16="http://schemas.microsoft.com/office/drawing/2014/chart" uri="{C3380CC4-5D6E-409C-BE32-E72D297353CC}">
              <c16:uniqueId val="{00000000-CC99-41AB-858B-E740648EF659}"/>
            </c:ext>
          </c:extLst>
        </c:ser>
        <c:ser>
          <c:idx val="1"/>
          <c:order val="1"/>
          <c:tx>
            <c:strRef>
              <c:f>Sheet1!$C$1</c:f>
              <c:strCache>
                <c:ptCount val="1"/>
                <c:pt idx="0">
                  <c:v>not politically motivated (BiH)</c:v>
                </c:pt>
              </c:strCache>
            </c:strRef>
          </c:tx>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28</c:v>
                </c:pt>
                <c:pt idx="1">
                  <c:v>12</c:v>
                </c:pt>
                <c:pt idx="2">
                  <c:v>22</c:v>
                </c:pt>
                <c:pt idx="3">
                  <c:v>19</c:v>
                </c:pt>
                <c:pt idx="4">
                  <c:v>16.8</c:v>
                </c:pt>
                <c:pt idx="5">
                  <c:v>20.7</c:v>
                </c:pt>
                <c:pt idx="6">
                  <c:v>12.6</c:v>
                </c:pt>
                <c:pt idx="7">
                  <c:v>5.0999999999999996</c:v>
                </c:pt>
                <c:pt idx="8">
                  <c:v>10.199999999999999</c:v>
                </c:pt>
              </c:numCache>
            </c:numRef>
          </c:val>
          <c:smooth val="0"/>
          <c:extLst>
            <c:ext xmlns:c16="http://schemas.microsoft.com/office/drawing/2014/chart" uri="{C3380CC4-5D6E-409C-BE32-E72D297353CC}">
              <c16:uniqueId val="{00000001-CC99-41AB-858B-E740648EF659}"/>
            </c:ext>
          </c:extLst>
        </c:ser>
        <c:ser>
          <c:idx val="2"/>
          <c:order val="2"/>
          <c:tx>
            <c:strRef>
              <c:f>Sheet1!$D$1</c:f>
              <c:strCache>
                <c:ptCount val="1"/>
                <c:pt idx="0">
                  <c:v>politically motivated (FBiH)</c:v>
                </c:pt>
              </c:strCache>
            </c:strRef>
          </c:tx>
          <c:spPr>
            <a:ln>
              <a:solidFill>
                <a:srgbClr val="0070C0"/>
              </a:solidFill>
              <a:prstDash val="dash"/>
            </a:ln>
          </c:spPr>
          <c:marker>
            <c:symbol val="none"/>
          </c:marker>
          <c:dLbls>
            <c:dLbl>
              <c:idx val="1"/>
              <c:layout>
                <c:manualLayout>
                  <c:x val="-2.1744800510003999E-2"/>
                  <c:y val="-2.5000000000000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AA-4304-94BF-8BB68E3430B3}"/>
                </c:ext>
              </c:extLst>
            </c:dLbl>
            <c:dLbl>
              <c:idx val="2"/>
              <c:layout>
                <c:manualLayout>
                  <c:x val="-3.62413341833401E-2"/>
                  <c:y val="4.06250000000000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28-43A0-9013-F0E5440BF38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73</c:v>
                </c:pt>
                <c:pt idx="1">
                  <c:v>87</c:v>
                </c:pt>
                <c:pt idx="2">
                  <c:v>71</c:v>
                </c:pt>
                <c:pt idx="3">
                  <c:v>62</c:v>
                </c:pt>
                <c:pt idx="4">
                  <c:v>66.599999999999994</c:v>
                </c:pt>
                <c:pt idx="5">
                  <c:v>72.599999999999994</c:v>
                </c:pt>
                <c:pt idx="6">
                  <c:v>70.5</c:v>
                </c:pt>
                <c:pt idx="7">
                  <c:v>74</c:v>
                </c:pt>
                <c:pt idx="8">
                  <c:v>75</c:v>
                </c:pt>
              </c:numCache>
            </c:numRef>
          </c:val>
          <c:smooth val="0"/>
          <c:extLst>
            <c:ext xmlns:c16="http://schemas.microsoft.com/office/drawing/2014/chart" uri="{C3380CC4-5D6E-409C-BE32-E72D297353CC}">
              <c16:uniqueId val="{00000003-CC99-41AB-858B-E740648EF659}"/>
            </c:ext>
          </c:extLst>
        </c:ser>
        <c:ser>
          <c:idx val="3"/>
          <c:order val="3"/>
          <c:tx>
            <c:strRef>
              <c:f>Sheet1!$E$1</c:f>
              <c:strCache>
                <c:ptCount val="1"/>
                <c:pt idx="0">
                  <c:v>not politically motivated (FBiH)</c:v>
                </c:pt>
              </c:strCache>
            </c:strRef>
          </c:tx>
          <c:spPr>
            <a:ln>
              <a:solidFill>
                <a:srgbClr val="C00000"/>
              </a:solidFill>
              <a:prstDash val="dash"/>
            </a:ln>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27</c:v>
                </c:pt>
                <c:pt idx="1">
                  <c:v>12</c:v>
                </c:pt>
                <c:pt idx="2">
                  <c:v>20</c:v>
                </c:pt>
                <c:pt idx="3">
                  <c:v>24</c:v>
                </c:pt>
                <c:pt idx="4">
                  <c:v>20.100000000000001</c:v>
                </c:pt>
                <c:pt idx="5">
                  <c:v>19.3</c:v>
                </c:pt>
                <c:pt idx="6">
                  <c:v>12.9</c:v>
                </c:pt>
                <c:pt idx="7">
                  <c:v>6.6</c:v>
                </c:pt>
                <c:pt idx="8">
                  <c:v>11.1</c:v>
                </c:pt>
              </c:numCache>
            </c:numRef>
          </c:val>
          <c:smooth val="0"/>
          <c:extLst>
            <c:ext xmlns:c16="http://schemas.microsoft.com/office/drawing/2014/chart" uri="{C3380CC4-5D6E-409C-BE32-E72D297353CC}">
              <c16:uniqueId val="{00000004-CC99-41AB-858B-E740648EF659}"/>
            </c:ext>
          </c:extLst>
        </c:ser>
        <c:ser>
          <c:idx val="4"/>
          <c:order val="4"/>
          <c:tx>
            <c:strRef>
              <c:f>Sheet1!$F$1</c:f>
              <c:strCache>
                <c:ptCount val="1"/>
                <c:pt idx="0">
                  <c:v>politically motivated (RS)</c:v>
                </c:pt>
              </c:strCache>
            </c:strRef>
          </c:tx>
          <c:spPr>
            <a:ln>
              <a:solidFill>
                <a:srgbClr val="0070C0"/>
              </a:solidFill>
              <a:prstDash val="sysDot"/>
            </a:ln>
          </c:spPr>
          <c:marker>
            <c:symbol val="none"/>
          </c:marker>
          <c:dLbls>
            <c:dLbl>
              <c:idx val="1"/>
              <c:layout>
                <c:manualLayout>
                  <c:x val="4.3489601020008104E-3"/>
                  <c:y val="-1.25002460629921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BAA-4304-94BF-8BB68E3430B3}"/>
                </c:ext>
              </c:extLst>
            </c:dLbl>
            <c:dLbl>
              <c:idx val="2"/>
              <c:layout>
                <c:manualLayout>
                  <c:x val="5.7986134693344101E-3"/>
                  <c:y val="3.12500000000000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A28-43A0-9013-F0E5440BF38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Sheet1!$F$2:$F$10</c:f>
              <c:numCache>
                <c:formatCode>General</c:formatCode>
                <c:ptCount val="9"/>
                <c:pt idx="0">
                  <c:v>70</c:v>
                </c:pt>
                <c:pt idx="1">
                  <c:v>86</c:v>
                </c:pt>
                <c:pt idx="2">
                  <c:v>71</c:v>
                </c:pt>
                <c:pt idx="3">
                  <c:v>85</c:v>
                </c:pt>
                <c:pt idx="4">
                  <c:v>83.8</c:v>
                </c:pt>
                <c:pt idx="5">
                  <c:v>27.8</c:v>
                </c:pt>
                <c:pt idx="6">
                  <c:v>80.400000000000006</c:v>
                </c:pt>
                <c:pt idx="7">
                  <c:v>96.4</c:v>
                </c:pt>
                <c:pt idx="8">
                  <c:v>88.6</c:v>
                </c:pt>
              </c:numCache>
            </c:numRef>
          </c:val>
          <c:smooth val="0"/>
          <c:extLst>
            <c:ext xmlns:c16="http://schemas.microsoft.com/office/drawing/2014/chart" uri="{C3380CC4-5D6E-409C-BE32-E72D297353CC}">
              <c16:uniqueId val="{00000006-CC99-41AB-858B-E740648EF659}"/>
            </c:ext>
          </c:extLst>
        </c:ser>
        <c:ser>
          <c:idx val="5"/>
          <c:order val="5"/>
          <c:tx>
            <c:strRef>
              <c:f>Sheet1!$G$1</c:f>
              <c:strCache>
                <c:ptCount val="1"/>
                <c:pt idx="0">
                  <c:v>not politically motivated (RS)</c:v>
                </c:pt>
              </c:strCache>
            </c:strRef>
          </c:tx>
          <c:spPr>
            <a:ln>
              <a:solidFill>
                <a:srgbClr val="C00000"/>
              </a:solidFill>
              <a:prstDash val="sysDot"/>
            </a:ln>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Sheet1!$G$2:$G$10</c:f>
              <c:numCache>
                <c:formatCode>General</c:formatCode>
                <c:ptCount val="9"/>
                <c:pt idx="0">
                  <c:v>31</c:v>
                </c:pt>
                <c:pt idx="1">
                  <c:v>12</c:v>
                </c:pt>
                <c:pt idx="2">
                  <c:v>25</c:v>
                </c:pt>
                <c:pt idx="3">
                  <c:v>10</c:v>
                </c:pt>
                <c:pt idx="4">
                  <c:v>10.1</c:v>
                </c:pt>
                <c:pt idx="5">
                  <c:v>23.4</c:v>
                </c:pt>
                <c:pt idx="6">
                  <c:v>11.2</c:v>
                </c:pt>
                <c:pt idx="7">
                  <c:v>0.6</c:v>
                </c:pt>
                <c:pt idx="8">
                  <c:v>7.6</c:v>
                </c:pt>
              </c:numCache>
            </c:numRef>
          </c:val>
          <c:smooth val="0"/>
          <c:extLst>
            <c:ext xmlns:c16="http://schemas.microsoft.com/office/drawing/2014/chart" uri="{C3380CC4-5D6E-409C-BE32-E72D297353CC}">
              <c16:uniqueId val="{00000007-CC99-41AB-858B-E740648EF659}"/>
            </c:ext>
          </c:extLst>
        </c:ser>
        <c:dLbls>
          <c:showLegendKey val="0"/>
          <c:showVal val="0"/>
          <c:showCatName val="0"/>
          <c:showSerName val="0"/>
          <c:showPercent val="0"/>
          <c:showBubbleSize val="0"/>
        </c:dLbls>
        <c:smooth val="0"/>
        <c:axId val="-2132608136"/>
        <c:axId val="-2132612776"/>
      </c:lineChart>
      <c:catAx>
        <c:axId val="-2132608136"/>
        <c:scaling>
          <c:orientation val="minMax"/>
        </c:scaling>
        <c:delete val="0"/>
        <c:axPos val="b"/>
        <c:numFmt formatCode="General" sourceLinked="1"/>
        <c:majorTickMark val="out"/>
        <c:minorTickMark val="none"/>
        <c:tickLblPos val="nextTo"/>
        <c:crossAx val="-2132612776"/>
        <c:crosses val="autoZero"/>
        <c:auto val="1"/>
        <c:lblAlgn val="ctr"/>
        <c:lblOffset val="100"/>
        <c:noMultiLvlLbl val="0"/>
      </c:catAx>
      <c:valAx>
        <c:axId val="-2132612776"/>
        <c:scaling>
          <c:orientation val="minMax"/>
        </c:scaling>
        <c:delete val="0"/>
        <c:axPos val="l"/>
        <c:numFmt formatCode="General" sourceLinked="1"/>
        <c:majorTickMark val="out"/>
        <c:minorTickMark val="none"/>
        <c:tickLblPos val="nextTo"/>
        <c:crossAx val="-2132608136"/>
        <c:crosses val="autoZero"/>
        <c:crossBetween val="between"/>
      </c:valAx>
    </c:plotArea>
    <c:legend>
      <c:legendPos val="r"/>
      <c:overlay val="0"/>
    </c:legend>
    <c:plotVisOnly val="1"/>
    <c:dispBlanksAs val="gap"/>
    <c:showDLblsOverMax val="0"/>
  </c:chart>
  <c:txPr>
    <a:bodyPr/>
    <a:lstStyle/>
    <a:p>
      <a:pPr>
        <a:defRPr sz="11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 criteria for joining the journalist profession should be stricter</c:v>
                </c:pt>
                <c:pt idx="1">
                  <c:v>journalist education system should be improved</c:v>
                </c:pt>
                <c:pt idx="2">
                  <c:v> journalist working conditions should be improved</c:v>
                </c:pt>
                <c:pt idx="3">
                  <c:v>ensure better application of the Law on protection of journalists' rights</c:v>
                </c:pt>
                <c:pt idx="4">
                  <c:v> journalists should have a better material and financial working position</c:v>
                </c:pt>
              </c:strCache>
            </c:strRef>
          </c:cat>
          <c:val>
            <c:numRef>
              <c:f>Sheet1!$B$2:$B$6</c:f>
              <c:numCache>
                <c:formatCode>General</c:formatCode>
                <c:ptCount val="5"/>
                <c:pt idx="0">
                  <c:v>61.8</c:v>
                </c:pt>
                <c:pt idx="1">
                  <c:v>58.2</c:v>
                </c:pt>
                <c:pt idx="2">
                  <c:v>46</c:v>
                </c:pt>
                <c:pt idx="3">
                  <c:v>52.4</c:v>
                </c:pt>
                <c:pt idx="4">
                  <c:v>47.4</c:v>
                </c:pt>
              </c:numCache>
            </c:numRef>
          </c:val>
          <c:extLst>
            <c:ext xmlns:c16="http://schemas.microsoft.com/office/drawing/2014/chart" uri="{C3380CC4-5D6E-409C-BE32-E72D297353CC}">
              <c16:uniqueId val="{00000000-006D-4558-A5A9-7336A704B552}"/>
            </c:ext>
          </c:extLst>
        </c:ser>
        <c:dLbls>
          <c:showLegendKey val="0"/>
          <c:showVal val="1"/>
          <c:showCatName val="0"/>
          <c:showSerName val="0"/>
          <c:showPercent val="0"/>
          <c:showBubbleSize val="0"/>
        </c:dLbls>
        <c:gapWidth val="150"/>
        <c:overlap val="-25"/>
        <c:axId val="-2132002648"/>
        <c:axId val="-2132428008"/>
      </c:barChart>
      <c:catAx>
        <c:axId val="-2132002648"/>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32428008"/>
        <c:crosses val="autoZero"/>
        <c:auto val="1"/>
        <c:lblAlgn val="ctr"/>
        <c:lblOffset val="100"/>
        <c:noMultiLvlLbl val="0"/>
      </c:catAx>
      <c:valAx>
        <c:axId val="-2132428008"/>
        <c:scaling>
          <c:orientation val="minMax"/>
        </c:scaling>
        <c:delete val="1"/>
        <c:axPos val="b"/>
        <c:numFmt formatCode="General" sourceLinked="1"/>
        <c:majorTickMark val="out"/>
        <c:minorTickMark val="none"/>
        <c:tickLblPos val="nextTo"/>
        <c:crossAx val="-2132002648"/>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kriterijumi za ulazak u novinarsku profesiju trebali bi biti pooštreni</c:v>
                </c:pt>
                <c:pt idx="1">
                  <c:v>treba unaprijediti sistem obrazovanja novinara</c:v>
                </c:pt>
                <c:pt idx="2">
                  <c:v>potrebno je poboljšati uslove rada novinara</c:v>
                </c:pt>
                <c:pt idx="3">
                  <c:v>potrebno je osigurati bolju primjenu zakona o zaštiti prava novinara</c:v>
                </c:pt>
                <c:pt idx="4">
                  <c:v>novinari trebaju da imaju bolji materijalni i finansijski položaj za rad</c:v>
                </c:pt>
              </c:strCache>
            </c:strRef>
          </c:cat>
          <c:val>
            <c:numRef>
              <c:f>Sheet1!$B$2:$B$6</c:f>
              <c:numCache>
                <c:formatCode>General</c:formatCode>
                <c:ptCount val="5"/>
                <c:pt idx="0">
                  <c:v>79.3</c:v>
                </c:pt>
                <c:pt idx="1">
                  <c:v>65.5</c:v>
                </c:pt>
                <c:pt idx="2">
                  <c:v>44.1</c:v>
                </c:pt>
                <c:pt idx="3">
                  <c:v>51.1</c:v>
                </c:pt>
                <c:pt idx="4">
                  <c:v>60.4</c:v>
                </c:pt>
              </c:numCache>
            </c:numRef>
          </c:val>
          <c:extLst>
            <c:ext xmlns:c16="http://schemas.microsoft.com/office/drawing/2014/chart" uri="{C3380CC4-5D6E-409C-BE32-E72D297353CC}">
              <c16:uniqueId val="{00000000-BE80-4155-9767-1FA118E9FFFA}"/>
            </c:ext>
          </c:extLst>
        </c:ser>
        <c:dLbls>
          <c:showLegendKey val="0"/>
          <c:showVal val="0"/>
          <c:showCatName val="0"/>
          <c:showSerName val="0"/>
          <c:showPercent val="0"/>
          <c:showBubbleSize val="0"/>
        </c:dLbls>
        <c:gapWidth val="150"/>
        <c:axId val="-2134892584"/>
        <c:axId val="-2140169016"/>
      </c:barChart>
      <c:catAx>
        <c:axId val="-2134892584"/>
        <c:scaling>
          <c:orientation val="minMax"/>
        </c:scaling>
        <c:delete val="1"/>
        <c:axPos val="l"/>
        <c:numFmt formatCode="General" sourceLinked="0"/>
        <c:majorTickMark val="out"/>
        <c:minorTickMark val="none"/>
        <c:tickLblPos val="nextTo"/>
        <c:crossAx val="-2140169016"/>
        <c:crosses val="autoZero"/>
        <c:auto val="1"/>
        <c:lblAlgn val="ctr"/>
        <c:lblOffset val="100"/>
        <c:noMultiLvlLbl val="0"/>
      </c:catAx>
      <c:valAx>
        <c:axId val="-2140169016"/>
        <c:scaling>
          <c:orientation val="minMax"/>
        </c:scaling>
        <c:delete val="1"/>
        <c:axPos val="b"/>
        <c:numFmt formatCode="General" sourceLinked="1"/>
        <c:majorTickMark val="out"/>
        <c:minorTickMark val="none"/>
        <c:tickLblPos val="nextTo"/>
        <c:crossAx val="-213489258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kriterijumi za ulazak u novinarsku profesiju trebali bi biti pooštreni</c:v>
                </c:pt>
                <c:pt idx="1">
                  <c:v>treba unaprijediti sistem obrazovanja novinara</c:v>
                </c:pt>
                <c:pt idx="2">
                  <c:v>potrebno je poboljšati uslove rada novinara</c:v>
                </c:pt>
                <c:pt idx="3">
                  <c:v>potrebno je osigurati bolju primjenu zakona o zaštiti prava novinara</c:v>
                </c:pt>
                <c:pt idx="4">
                  <c:v>novinari trebaju da imaju bolji materijalni i finansijski položaj za rad</c:v>
                </c:pt>
              </c:strCache>
            </c:strRef>
          </c:cat>
          <c:val>
            <c:numRef>
              <c:f>Sheet1!$B$2:$B$6</c:f>
              <c:numCache>
                <c:formatCode>General</c:formatCode>
                <c:ptCount val="5"/>
                <c:pt idx="0">
                  <c:v>22.6</c:v>
                </c:pt>
                <c:pt idx="1">
                  <c:v>42.8</c:v>
                </c:pt>
                <c:pt idx="2">
                  <c:v>61.7</c:v>
                </c:pt>
                <c:pt idx="3">
                  <c:v>54.1</c:v>
                </c:pt>
                <c:pt idx="4">
                  <c:v>18.899999999999999</c:v>
                </c:pt>
              </c:numCache>
            </c:numRef>
          </c:val>
          <c:extLst>
            <c:ext xmlns:c16="http://schemas.microsoft.com/office/drawing/2014/chart" uri="{C3380CC4-5D6E-409C-BE32-E72D297353CC}">
              <c16:uniqueId val="{00000000-D238-4E39-BE49-F037ECA0171A}"/>
            </c:ext>
          </c:extLst>
        </c:ser>
        <c:dLbls>
          <c:showLegendKey val="0"/>
          <c:showVal val="0"/>
          <c:showCatName val="0"/>
          <c:showSerName val="0"/>
          <c:showPercent val="0"/>
          <c:showBubbleSize val="0"/>
        </c:dLbls>
        <c:gapWidth val="150"/>
        <c:axId val="-2135366168"/>
        <c:axId val="-2135363192"/>
      </c:barChart>
      <c:catAx>
        <c:axId val="-2135366168"/>
        <c:scaling>
          <c:orientation val="minMax"/>
        </c:scaling>
        <c:delete val="1"/>
        <c:axPos val="l"/>
        <c:numFmt formatCode="General" sourceLinked="0"/>
        <c:majorTickMark val="out"/>
        <c:minorTickMark val="none"/>
        <c:tickLblPos val="nextTo"/>
        <c:crossAx val="-2135363192"/>
        <c:crosses val="autoZero"/>
        <c:auto val="1"/>
        <c:lblAlgn val="ctr"/>
        <c:lblOffset val="100"/>
        <c:noMultiLvlLbl val="0"/>
      </c:catAx>
      <c:valAx>
        <c:axId val="-2135363192"/>
        <c:scaling>
          <c:orientation val="minMax"/>
        </c:scaling>
        <c:delete val="1"/>
        <c:axPos val="b"/>
        <c:numFmt formatCode="General" sourceLinked="1"/>
        <c:majorTickMark val="out"/>
        <c:minorTickMark val="none"/>
        <c:tickLblPos val="nextTo"/>
        <c:crossAx val="-2135366168"/>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television</c:v>
                </c:pt>
                <c:pt idx="1">
                  <c:v>internet</c:v>
                </c:pt>
                <c:pt idx="2">
                  <c:v>radio </c:v>
                </c:pt>
                <c:pt idx="3">
                  <c:v>daily papers </c:v>
                </c:pt>
                <c:pt idx="4">
                  <c:v>social media</c:v>
                </c:pt>
                <c:pt idx="5">
                  <c:v>weeklies  and magazines</c:v>
                </c:pt>
              </c:strCache>
            </c:strRef>
          </c:cat>
          <c:val>
            <c:numRef>
              <c:f>Sheet1!$B$2:$B$7</c:f>
              <c:numCache>
                <c:formatCode>General</c:formatCode>
                <c:ptCount val="6"/>
                <c:pt idx="0">
                  <c:v>26.7</c:v>
                </c:pt>
                <c:pt idx="1">
                  <c:v>37.299999999999997</c:v>
                </c:pt>
                <c:pt idx="2">
                  <c:v>5</c:v>
                </c:pt>
                <c:pt idx="3">
                  <c:v>30.5</c:v>
                </c:pt>
                <c:pt idx="4">
                  <c:v>0.4</c:v>
                </c:pt>
                <c:pt idx="5">
                  <c:v>0.2</c:v>
                </c:pt>
              </c:numCache>
            </c:numRef>
          </c:val>
          <c:extLst>
            <c:ext xmlns:c16="http://schemas.microsoft.com/office/drawing/2014/chart" uri="{C3380CC4-5D6E-409C-BE32-E72D297353CC}">
              <c16:uniqueId val="{00000000-531A-4206-B6E3-446F06B827CD}"/>
            </c:ext>
          </c:extLst>
        </c:ser>
        <c:dLbls>
          <c:showLegendKey val="0"/>
          <c:showVal val="1"/>
          <c:showCatName val="0"/>
          <c:showSerName val="0"/>
          <c:showPercent val="0"/>
          <c:showBubbleSize val="0"/>
        </c:dLbls>
        <c:gapWidth val="150"/>
        <c:overlap val="-25"/>
        <c:axId val="-2120886568"/>
        <c:axId val="-2120877240"/>
      </c:barChart>
      <c:catAx>
        <c:axId val="-2120886568"/>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20877240"/>
        <c:crosses val="autoZero"/>
        <c:auto val="1"/>
        <c:lblAlgn val="ctr"/>
        <c:lblOffset val="100"/>
        <c:noMultiLvlLbl val="0"/>
      </c:catAx>
      <c:valAx>
        <c:axId val="-2120877240"/>
        <c:scaling>
          <c:orientation val="minMax"/>
        </c:scaling>
        <c:delete val="1"/>
        <c:axPos val="b"/>
        <c:numFmt formatCode="General" sourceLinked="1"/>
        <c:majorTickMark val="out"/>
        <c:minorTickMark val="none"/>
        <c:tickLblPos val="nextTo"/>
        <c:crossAx val="-2120886568"/>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dLbl>
              <c:idx val="0"/>
              <c:layout>
                <c:manualLayout>
                  <c:x val="0"/>
                  <c:y val="3.1494516482295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CD9-4DBB-87EA-BBE4D97DEEA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television</c:v>
                </c:pt>
                <c:pt idx="1">
                  <c:v>internet</c:v>
                </c:pt>
                <c:pt idx="2">
                  <c:v>radio </c:v>
                </c:pt>
                <c:pt idx="3">
                  <c:v>daily papers </c:v>
                </c:pt>
                <c:pt idx="4">
                  <c:v>social media</c:v>
                </c:pt>
                <c:pt idx="5">
                  <c:v>weeklies  and magazines</c:v>
                </c:pt>
              </c:strCache>
            </c:strRef>
          </c:cat>
          <c:val>
            <c:numRef>
              <c:f>Sheet1!$B$2:$B$7</c:f>
              <c:numCache>
                <c:formatCode>General</c:formatCode>
                <c:ptCount val="6"/>
                <c:pt idx="0">
                  <c:v>31.5</c:v>
                </c:pt>
                <c:pt idx="1">
                  <c:v>33.9</c:v>
                </c:pt>
                <c:pt idx="2">
                  <c:v>7</c:v>
                </c:pt>
                <c:pt idx="3">
                  <c:v>0.3</c:v>
                </c:pt>
                <c:pt idx="4">
                  <c:v>27.3</c:v>
                </c:pt>
                <c:pt idx="5">
                  <c:v>0</c:v>
                </c:pt>
              </c:numCache>
            </c:numRef>
          </c:val>
          <c:extLst>
            <c:ext xmlns:c16="http://schemas.microsoft.com/office/drawing/2014/chart" uri="{C3380CC4-5D6E-409C-BE32-E72D297353CC}">
              <c16:uniqueId val="{00000001-7CD9-4DBB-87EA-BBE4D97DEEA0}"/>
            </c:ext>
          </c:extLst>
        </c:ser>
        <c:dLbls>
          <c:showLegendKey val="0"/>
          <c:showVal val="0"/>
          <c:showCatName val="0"/>
          <c:showSerName val="0"/>
          <c:showPercent val="0"/>
          <c:showBubbleSize val="0"/>
        </c:dLbls>
        <c:gapWidth val="75"/>
        <c:overlap val="-25"/>
        <c:axId val="-2119224152"/>
        <c:axId val="-2119220536"/>
      </c:barChart>
      <c:catAx>
        <c:axId val="-211922415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19220536"/>
        <c:crosses val="autoZero"/>
        <c:auto val="1"/>
        <c:lblAlgn val="ctr"/>
        <c:lblOffset val="100"/>
        <c:noMultiLvlLbl val="0"/>
      </c:catAx>
      <c:valAx>
        <c:axId val="-2119220536"/>
        <c:scaling>
          <c:orientation val="minMax"/>
        </c:scaling>
        <c:delete val="1"/>
        <c:axPos val="b"/>
        <c:numFmt formatCode="General" sourceLinked="1"/>
        <c:majorTickMark val="none"/>
        <c:minorTickMark val="none"/>
        <c:tickLblPos val="nextTo"/>
        <c:crossAx val="-211922415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television</c:v>
                </c:pt>
                <c:pt idx="1">
                  <c:v>internet</c:v>
                </c:pt>
                <c:pt idx="2">
                  <c:v>radio </c:v>
                </c:pt>
                <c:pt idx="3">
                  <c:v>daily papers </c:v>
                </c:pt>
                <c:pt idx="4">
                  <c:v>social media</c:v>
                </c:pt>
                <c:pt idx="5">
                  <c:v>weeklies  and magazines</c:v>
                </c:pt>
              </c:strCache>
            </c:strRef>
          </c:cat>
          <c:val>
            <c:numRef>
              <c:f>Sheet1!$B$2:$B$7</c:f>
              <c:numCache>
                <c:formatCode>General</c:formatCode>
                <c:ptCount val="6"/>
                <c:pt idx="0">
                  <c:v>15.7</c:v>
                </c:pt>
                <c:pt idx="1">
                  <c:v>45.9</c:v>
                </c:pt>
                <c:pt idx="2">
                  <c:v>35.799999999999997</c:v>
                </c:pt>
                <c:pt idx="3">
                  <c:v>1.3</c:v>
                </c:pt>
                <c:pt idx="4">
                  <c:v>0.6</c:v>
                </c:pt>
                <c:pt idx="5">
                  <c:v>0.6</c:v>
                </c:pt>
              </c:numCache>
            </c:numRef>
          </c:val>
          <c:extLst>
            <c:ext xmlns:c16="http://schemas.microsoft.com/office/drawing/2014/chart" uri="{C3380CC4-5D6E-409C-BE32-E72D297353CC}">
              <c16:uniqueId val="{00000000-C548-4E09-ADCE-6EE741A5E631}"/>
            </c:ext>
          </c:extLst>
        </c:ser>
        <c:dLbls>
          <c:showLegendKey val="0"/>
          <c:showVal val="0"/>
          <c:showCatName val="0"/>
          <c:showSerName val="0"/>
          <c:showPercent val="0"/>
          <c:showBubbleSize val="0"/>
        </c:dLbls>
        <c:gapWidth val="75"/>
        <c:overlap val="-25"/>
        <c:axId val="-2135378040"/>
        <c:axId val="-2135374440"/>
      </c:barChart>
      <c:catAx>
        <c:axId val="-2135378040"/>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35374440"/>
        <c:crosses val="autoZero"/>
        <c:auto val="1"/>
        <c:lblAlgn val="ctr"/>
        <c:lblOffset val="100"/>
        <c:noMultiLvlLbl val="0"/>
      </c:catAx>
      <c:valAx>
        <c:axId val="-2135374440"/>
        <c:scaling>
          <c:orientation val="minMax"/>
        </c:scaling>
        <c:delete val="1"/>
        <c:axPos val="b"/>
        <c:numFmt formatCode="General" sourceLinked="1"/>
        <c:majorTickMark val="none"/>
        <c:minorTickMark val="none"/>
        <c:tickLblPos val="nextTo"/>
        <c:crossAx val="-2135378040"/>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television</c:v>
                </c:pt>
                <c:pt idx="1">
                  <c:v>internet</c:v>
                </c:pt>
                <c:pt idx="2">
                  <c:v>daily papers</c:v>
                </c:pt>
                <c:pt idx="3">
                  <c:v>radio</c:v>
                </c:pt>
                <c:pt idx="4">
                  <c:v>docial media</c:v>
                </c:pt>
                <c:pt idx="5">
                  <c:v>weeklies and magazines</c:v>
                </c:pt>
              </c:strCache>
            </c:strRef>
          </c:cat>
          <c:val>
            <c:numRef>
              <c:f>Sheet1!$B$2:$B$7</c:f>
              <c:numCache>
                <c:formatCode>General</c:formatCode>
                <c:ptCount val="6"/>
                <c:pt idx="0">
                  <c:v>45.8</c:v>
                </c:pt>
                <c:pt idx="1">
                  <c:v>48.5</c:v>
                </c:pt>
                <c:pt idx="3">
                  <c:v>1.5</c:v>
                </c:pt>
                <c:pt idx="4">
                  <c:v>4.2</c:v>
                </c:pt>
              </c:numCache>
            </c:numRef>
          </c:val>
          <c:extLst>
            <c:ext xmlns:c16="http://schemas.microsoft.com/office/drawing/2014/chart" uri="{C3380CC4-5D6E-409C-BE32-E72D297353CC}">
              <c16:uniqueId val="{00000000-3CD4-4205-9925-F045738A181E}"/>
            </c:ext>
          </c:extLst>
        </c:ser>
        <c:dLbls>
          <c:showLegendKey val="0"/>
          <c:showVal val="0"/>
          <c:showCatName val="0"/>
          <c:showSerName val="0"/>
          <c:showPercent val="0"/>
          <c:showBubbleSize val="0"/>
        </c:dLbls>
        <c:gapWidth val="75"/>
        <c:overlap val="-25"/>
        <c:axId val="-2120957704"/>
        <c:axId val="-2120954088"/>
      </c:barChart>
      <c:catAx>
        <c:axId val="-212095770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20954088"/>
        <c:crosses val="autoZero"/>
        <c:auto val="1"/>
        <c:lblAlgn val="ctr"/>
        <c:lblOffset val="100"/>
        <c:noMultiLvlLbl val="0"/>
      </c:catAx>
      <c:valAx>
        <c:axId val="-2120954088"/>
        <c:scaling>
          <c:orientation val="minMax"/>
        </c:scaling>
        <c:delete val="1"/>
        <c:axPos val="b"/>
        <c:numFmt formatCode="General" sourceLinked="1"/>
        <c:majorTickMark val="none"/>
        <c:minorTickMark val="none"/>
        <c:tickLblPos val="nextTo"/>
        <c:crossAx val="-212095770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television</c:v>
                </c:pt>
                <c:pt idx="1">
                  <c:v>internet</c:v>
                </c:pt>
                <c:pt idx="2">
                  <c:v>radio</c:v>
                </c:pt>
                <c:pt idx="3">
                  <c:v>social media</c:v>
                </c:pt>
                <c:pt idx="4">
                  <c:v>daily papers</c:v>
                </c:pt>
                <c:pt idx="5">
                  <c:v>weeklies and magazines</c:v>
                </c:pt>
              </c:strCache>
            </c:strRef>
          </c:cat>
          <c:val>
            <c:numRef>
              <c:f>Sheet1!$B$2:$B$7</c:f>
              <c:numCache>
                <c:formatCode>General</c:formatCode>
                <c:ptCount val="6"/>
                <c:pt idx="0">
                  <c:v>35.9</c:v>
                </c:pt>
                <c:pt idx="1">
                  <c:v>48.3</c:v>
                </c:pt>
                <c:pt idx="2">
                  <c:v>13.8</c:v>
                </c:pt>
                <c:pt idx="3">
                  <c:v>1.2</c:v>
                </c:pt>
                <c:pt idx="4">
                  <c:v>0.6</c:v>
                </c:pt>
                <c:pt idx="5">
                  <c:v>0.2</c:v>
                </c:pt>
              </c:numCache>
            </c:numRef>
          </c:val>
          <c:extLst>
            <c:ext xmlns:c16="http://schemas.microsoft.com/office/drawing/2014/chart" uri="{C3380CC4-5D6E-409C-BE32-E72D297353CC}">
              <c16:uniqueId val="{00000000-68AD-4C38-94CC-890543E336B9}"/>
            </c:ext>
          </c:extLst>
        </c:ser>
        <c:dLbls>
          <c:showLegendKey val="0"/>
          <c:showVal val="1"/>
          <c:showCatName val="0"/>
          <c:showSerName val="0"/>
          <c:showPercent val="0"/>
          <c:showBubbleSize val="0"/>
        </c:dLbls>
        <c:gapWidth val="150"/>
        <c:overlap val="-25"/>
        <c:axId val="-2120924152"/>
        <c:axId val="-2120914792"/>
      </c:barChart>
      <c:catAx>
        <c:axId val="-2120924152"/>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20914792"/>
        <c:crosses val="autoZero"/>
        <c:auto val="1"/>
        <c:lblAlgn val="ctr"/>
        <c:lblOffset val="100"/>
        <c:noMultiLvlLbl val="0"/>
      </c:catAx>
      <c:valAx>
        <c:axId val="-2120914792"/>
        <c:scaling>
          <c:orientation val="minMax"/>
        </c:scaling>
        <c:delete val="1"/>
        <c:axPos val="b"/>
        <c:numFmt formatCode="General" sourceLinked="1"/>
        <c:majorTickMark val="out"/>
        <c:minorTickMark val="none"/>
        <c:tickLblPos val="nextTo"/>
        <c:crossAx val="-2120924152"/>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FBiH</a:t>
            </a:r>
          </a:p>
          <a:p>
            <a:pPr>
              <a:defRPr/>
            </a:pPr>
            <a:r>
              <a:rPr lang="x-none" dirty="0"/>
              <a:t>(N=332)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am completely satisfied</c:v>
                </c:pt>
                <c:pt idx="1">
                  <c:v>I am somewhat satisfied</c:v>
                </c:pt>
                <c:pt idx="2">
                  <c:v>I am somewhat dissatisfied</c:v>
                </c:pt>
                <c:pt idx="3">
                  <c:v>I am completely dissatisfied</c:v>
                </c:pt>
                <c:pt idx="4">
                  <c:v>I do not know</c:v>
                </c:pt>
              </c:strCache>
            </c:strRef>
          </c:cat>
          <c:val>
            <c:numRef>
              <c:f>Sheet1!$B$2:$B$6</c:f>
              <c:numCache>
                <c:formatCode>General</c:formatCode>
                <c:ptCount val="5"/>
                <c:pt idx="0">
                  <c:v>3.9</c:v>
                </c:pt>
                <c:pt idx="1">
                  <c:v>65.2</c:v>
                </c:pt>
                <c:pt idx="2">
                  <c:v>23.1</c:v>
                </c:pt>
                <c:pt idx="3">
                  <c:v>6</c:v>
                </c:pt>
                <c:pt idx="4">
                  <c:v>1.8</c:v>
                </c:pt>
              </c:numCache>
            </c:numRef>
          </c:val>
          <c:extLst>
            <c:ext xmlns:c16="http://schemas.microsoft.com/office/drawing/2014/chart" uri="{C3380CC4-5D6E-409C-BE32-E72D297353CC}">
              <c16:uniqueId val="{00000000-3312-4072-B04D-9D7A724957FF}"/>
            </c:ext>
          </c:extLst>
        </c:ser>
        <c:dLbls>
          <c:showLegendKey val="0"/>
          <c:showVal val="0"/>
          <c:showCatName val="0"/>
          <c:showSerName val="0"/>
          <c:showPercent val="0"/>
          <c:showBubbleSize val="0"/>
        </c:dLbls>
        <c:gapWidth val="75"/>
        <c:overlap val="-25"/>
        <c:axId val="-2146971784"/>
        <c:axId val="-2146993336"/>
      </c:barChart>
      <c:catAx>
        <c:axId val="-214697178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46993336"/>
        <c:crosses val="autoZero"/>
        <c:auto val="1"/>
        <c:lblAlgn val="ctr"/>
        <c:lblOffset val="100"/>
        <c:noMultiLvlLbl val="0"/>
      </c:catAx>
      <c:valAx>
        <c:axId val="-2146993336"/>
        <c:scaling>
          <c:orientation val="minMax"/>
        </c:scaling>
        <c:delete val="1"/>
        <c:axPos val="b"/>
        <c:numFmt formatCode="General" sourceLinked="1"/>
        <c:majorTickMark val="none"/>
        <c:minorTickMark val="none"/>
        <c:tickLblPos val="nextTo"/>
        <c:crossAx val="-214697178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44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television</c:v>
                </c:pt>
                <c:pt idx="1">
                  <c:v>internet</c:v>
                </c:pt>
                <c:pt idx="2">
                  <c:v>daily papers</c:v>
                </c:pt>
                <c:pt idx="3">
                  <c:v>radio</c:v>
                </c:pt>
                <c:pt idx="4">
                  <c:v>docial media</c:v>
                </c:pt>
                <c:pt idx="5">
                  <c:v>weeklies and magazines</c:v>
                </c:pt>
              </c:strCache>
            </c:strRef>
          </c:cat>
          <c:val>
            <c:numRef>
              <c:f>Sheet1!$B$2:$B$7</c:f>
              <c:numCache>
                <c:formatCode>General</c:formatCode>
                <c:ptCount val="6"/>
                <c:pt idx="0">
                  <c:v>14.5</c:v>
                </c:pt>
                <c:pt idx="1">
                  <c:v>47.8</c:v>
                </c:pt>
                <c:pt idx="2">
                  <c:v>0.6</c:v>
                </c:pt>
                <c:pt idx="3">
                  <c:v>34.6</c:v>
                </c:pt>
                <c:pt idx="4">
                  <c:v>1.9</c:v>
                </c:pt>
                <c:pt idx="5">
                  <c:v>0.6</c:v>
                </c:pt>
              </c:numCache>
            </c:numRef>
          </c:val>
          <c:extLst>
            <c:ext xmlns:c16="http://schemas.microsoft.com/office/drawing/2014/chart" uri="{C3380CC4-5D6E-409C-BE32-E72D297353CC}">
              <c16:uniqueId val="{00000000-C590-466A-86F4-F2D246BAD5CF}"/>
            </c:ext>
          </c:extLst>
        </c:ser>
        <c:dLbls>
          <c:showLegendKey val="0"/>
          <c:showVal val="0"/>
          <c:showCatName val="0"/>
          <c:showSerName val="0"/>
          <c:showPercent val="0"/>
          <c:showBubbleSize val="0"/>
        </c:dLbls>
        <c:gapWidth val="75"/>
        <c:overlap val="-25"/>
        <c:axId val="-2120252840"/>
        <c:axId val="-2120249224"/>
      </c:barChart>
      <c:catAx>
        <c:axId val="-2120252840"/>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2120249224"/>
        <c:crosses val="autoZero"/>
        <c:auto val="1"/>
        <c:lblAlgn val="ctr"/>
        <c:lblOffset val="100"/>
        <c:noMultiLvlLbl val="0"/>
      </c:catAx>
      <c:valAx>
        <c:axId val="-2120249224"/>
        <c:scaling>
          <c:orientation val="minMax"/>
        </c:scaling>
        <c:delete val="1"/>
        <c:axPos val="b"/>
        <c:numFmt formatCode="General" sourceLinked="1"/>
        <c:majorTickMark val="none"/>
        <c:minorTickMark val="none"/>
        <c:tickLblPos val="nextTo"/>
        <c:crossAx val="-2120252840"/>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200"/>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bar"/>
        <c:grouping val="percentStacked"/>
        <c:varyColors val="0"/>
        <c:ser>
          <c:idx val="0"/>
          <c:order val="0"/>
          <c:tx>
            <c:strRef>
              <c:f>Sheet1!$B$1</c:f>
              <c:strCache>
                <c:ptCount val="1"/>
                <c:pt idx="0">
                  <c:v>very important</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 (N= 502)</c:v>
                </c:pt>
                <c:pt idx="1">
                  <c:v>FBiH (N= 332)</c:v>
                </c:pt>
                <c:pt idx="2">
                  <c:v>RS (N= 160)</c:v>
                </c:pt>
              </c:strCache>
            </c:strRef>
          </c:cat>
          <c:val>
            <c:numRef>
              <c:f>Sheet1!$B$2:$B$4</c:f>
              <c:numCache>
                <c:formatCode>General</c:formatCode>
                <c:ptCount val="3"/>
                <c:pt idx="0">
                  <c:v>69.7</c:v>
                </c:pt>
                <c:pt idx="1">
                  <c:v>67.5</c:v>
                </c:pt>
                <c:pt idx="2">
                  <c:v>73</c:v>
                </c:pt>
              </c:numCache>
            </c:numRef>
          </c:val>
          <c:extLst>
            <c:ext xmlns:c16="http://schemas.microsoft.com/office/drawing/2014/chart" uri="{C3380CC4-5D6E-409C-BE32-E72D297353CC}">
              <c16:uniqueId val="{00000000-B5E3-4F28-8FFE-CF1DCC7017D8}"/>
            </c:ext>
          </c:extLst>
        </c:ser>
        <c:ser>
          <c:idx val="1"/>
          <c:order val="1"/>
          <c:tx>
            <c:strRef>
              <c:f>Sheet1!$C$1</c:f>
              <c:strCache>
                <c:ptCount val="1"/>
                <c:pt idx="0">
                  <c:v>important</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 (N= 502)</c:v>
                </c:pt>
                <c:pt idx="1">
                  <c:v>FBiH (N= 332)</c:v>
                </c:pt>
                <c:pt idx="2">
                  <c:v>RS (N= 160)</c:v>
                </c:pt>
              </c:strCache>
            </c:strRef>
          </c:cat>
          <c:val>
            <c:numRef>
              <c:f>Sheet1!$C$2:$C$4</c:f>
              <c:numCache>
                <c:formatCode>General</c:formatCode>
                <c:ptCount val="3"/>
                <c:pt idx="0">
                  <c:v>20.399999999999999</c:v>
                </c:pt>
                <c:pt idx="1">
                  <c:v>21.7</c:v>
                </c:pt>
                <c:pt idx="2">
                  <c:v>18.2</c:v>
                </c:pt>
              </c:numCache>
            </c:numRef>
          </c:val>
          <c:extLst>
            <c:ext xmlns:c16="http://schemas.microsoft.com/office/drawing/2014/chart" uri="{C3380CC4-5D6E-409C-BE32-E72D297353CC}">
              <c16:uniqueId val="{00000001-B5E3-4F28-8FFE-CF1DCC7017D8}"/>
            </c:ext>
          </c:extLst>
        </c:ser>
        <c:ser>
          <c:idx val="2"/>
          <c:order val="2"/>
          <c:tx>
            <c:strRef>
              <c:f>Sheet1!$D$1</c:f>
              <c:strCache>
                <c:ptCount val="1"/>
                <c:pt idx="0">
                  <c:v>neither, nor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 (N= 502)</c:v>
                </c:pt>
                <c:pt idx="1">
                  <c:v>FBiH (N= 332)</c:v>
                </c:pt>
                <c:pt idx="2">
                  <c:v>RS (N= 160)</c:v>
                </c:pt>
              </c:strCache>
            </c:strRef>
          </c:cat>
          <c:val>
            <c:numRef>
              <c:f>Sheet1!$D$2:$D$4</c:f>
              <c:numCache>
                <c:formatCode>General</c:formatCode>
                <c:ptCount val="3"/>
                <c:pt idx="0">
                  <c:v>8.6</c:v>
                </c:pt>
                <c:pt idx="1">
                  <c:v>9.6</c:v>
                </c:pt>
                <c:pt idx="2">
                  <c:v>6.9</c:v>
                </c:pt>
              </c:numCache>
            </c:numRef>
          </c:val>
          <c:extLst>
            <c:ext xmlns:c16="http://schemas.microsoft.com/office/drawing/2014/chart" uri="{C3380CC4-5D6E-409C-BE32-E72D297353CC}">
              <c16:uniqueId val="{00000002-B5E3-4F28-8FFE-CF1DCC7017D8}"/>
            </c:ext>
          </c:extLst>
        </c:ser>
        <c:ser>
          <c:idx val="3"/>
          <c:order val="3"/>
          <c:tx>
            <c:strRef>
              <c:f>Sheet1!$E$1</c:f>
              <c:strCache>
                <c:ptCount val="1"/>
                <c:pt idx="0">
                  <c:v>not important</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 (N= 502)</c:v>
                </c:pt>
                <c:pt idx="1">
                  <c:v>FBiH (N= 332)</c:v>
                </c:pt>
                <c:pt idx="2">
                  <c:v>RS (N= 160)</c:v>
                </c:pt>
              </c:strCache>
            </c:strRef>
          </c:cat>
          <c:val>
            <c:numRef>
              <c:f>Sheet1!$E$2:$E$4</c:f>
              <c:numCache>
                <c:formatCode>General</c:formatCode>
                <c:ptCount val="3"/>
                <c:pt idx="0">
                  <c:v>1</c:v>
                </c:pt>
                <c:pt idx="1">
                  <c:v>1.2</c:v>
                </c:pt>
                <c:pt idx="2">
                  <c:v>0.6</c:v>
                </c:pt>
              </c:numCache>
            </c:numRef>
          </c:val>
          <c:extLst>
            <c:ext xmlns:c16="http://schemas.microsoft.com/office/drawing/2014/chart" uri="{C3380CC4-5D6E-409C-BE32-E72D297353CC}">
              <c16:uniqueId val="{00000003-B5E3-4F28-8FFE-CF1DCC7017D8}"/>
            </c:ext>
          </c:extLst>
        </c:ser>
        <c:ser>
          <c:idx val="4"/>
          <c:order val="4"/>
          <c:tx>
            <c:strRef>
              <c:f>Sheet1!$F$1</c:f>
              <c:strCache>
                <c:ptCount val="1"/>
                <c:pt idx="0">
                  <c:v>not important at all</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 (N= 502)</c:v>
                </c:pt>
                <c:pt idx="1">
                  <c:v>FBiH (N= 332)</c:v>
                </c:pt>
                <c:pt idx="2">
                  <c:v>RS (N= 160)</c:v>
                </c:pt>
              </c:strCache>
            </c:strRef>
          </c:cat>
          <c:val>
            <c:numRef>
              <c:f>Sheet1!$F$2:$F$4</c:f>
              <c:numCache>
                <c:formatCode>General</c:formatCode>
                <c:ptCount val="3"/>
                <c:pt idx="0">
                  <c:v>0.4</c:v>
                </c:pt>
                <c:pt idx="1">
                  <c:v>0</c:v>
                </c:pt>
                <c:pt idx="2">
                  <c:v>1.3</c:v>
                </c:pt>
              </c:numCache>
            </c:numRef>
          </c:val>
          <c:extLst>
            <c:ext xmlns:c16="http://schemas.microsoft.com/office/drawing/2014/chart" uri="{C3380CC4-5D6E-409C-BE32-E72D297353CC}">
              <c16:uniqueId val="{00000004-B5E3-4F28-8FFE-CF1DCC7017D8}"/>
            </c:ext>
          </c:extLst>
        </c:ser>
        <c:dLbls>
          <c:showLegendKey val="0"/>
          <c:showVal val="1"/>
          <c:showCatName val="0"/>
          <c:showSerName val="0"/>
          <c:showPercent val="0"/>
          <c:showBubbleSize val="0"/>
        </c:dLbls>
        <c:gapWidth val="95"/>
        <c:overlap val="100"/>
        <c:axId val="-2121059096"/>
        <c:axId val="-2121055480"/>
      </c:barChart>
      <c:catAx>
        <c:axId val="-2121059096"/>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21055480"/>
        <c:crosses val="autoZero"/>
        <c:auto val="1"/>
        <c:lblAlgn val="ctr"/>
        <c:lblOffset val="100"/>
        <c:noMultiLvlLbl val="0"/>
      </c:catAx>
      <c:valAx>
        <c:axId val="-2121055480"/>
        <c:scaling>
          <c:orientation val="minMax"/>
        </c:scaling>
        <c:delete val="1"/>
        <c:axPos val="b"/>
        <c:numFmt formatCode="0%" sourceLinked="1"/>
        <c:majorTickMark val="out"/>
        <c:minorTickMark val="none"/>
        <c:tickLblPos val="nextTo"/>
        <c:crossAx val="-21210590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714061776465299"/>
          <c:y val="0.194556076028155"/>
          <c:w val="0.79709369893027204"/>
          <c:h val="0.72923684364129104"/>
        </c:manualLayout>
      </c:layout>
      <c:barChart>
        <c:barDir val="bar"/>
        <c:grouping val="percentStacked"/>
        <c:varyColors val="0"/>
        <c:ser>
          <c:idx val="0"/>
          <c:order val="0"/>
          <c:tx>
            <c:strRef>
              <c:f>Sheet1!$B$1</c:f>
              <c:strCache>
                <c:ptCount val="1"/>
                <c:pt idx="0">
                  <c:v>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17.399999999999999</c:v>
                </c:pt>
                <c:pt idx="1">
                  <c:v>24.2</c:v>
                </c:pt>
                <c:pt idx="2">
                  <c:v>2.5</c:v>
                </c:pt>
              </c:numCache>
            </c:numRef>
          </c:val>
          <c:extLst>
            <c:ext xmlns:c16="http://schemas.microsoft.com/office/drawing/2014/chart" uri="{C3380CC4-5D6E-409C-BE32-E72D297353CC}">
              <c16:uniqueId val="{00000000-7A57-4E4B-B738-3A4F4FA15737}"/>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38.4</c:v>
                </c:pt>
                <c:pt idx="1">
                  <c:v>42</c:v>
                </c:pt>
                <c:pt idx="2">
                  <c:v>30.8</c:v>
                </c:pt>
              </c:numCache>
            </c:numRef>
          </c:val>
          <c:extLst>
            <c:ext xmlns:c16="http://schemas.microsoft.com/office/drawing/2014/chart" uri="{C3380CC4-5D6E-409C-BE32-E72D297353CC}">
              <c16:uniqueId val="{00000001-7A57-4E4B-B738-3A4F4FA15737}"/>
            </c:ext>
          </c:extLst>
        </c:ser>
        <c:ser>
          <c:idx val="2"/>
          <c:order val="2"/>
          <c:tx>
            <c:strRef>
              <c:f>Sheet1!$D$1</c:f>
              <c:strCache>
                <c:ptCount val="1"/>
                <c:pt idx="0">
                  <c:v>Series 22</c:v>
                </c:pt>
              </c:strCache>
            </c:strRef>
          </c:tx>
          <c:spPr>
            <a:solidFill>
              <a:schemeClr val="accent2"/>
            </a:solidFill>
            <a:ln>
              <a:noFill/>
            </a:ln>
            <a:effectLst/>
          </c:spPr>
          <c:invertIfNegative val="0"/>
          <c:dLbls>
            <c:dLbl>
              <c:idx val="2"/>
              <c:layout>
                <c:manualLayout>
                  <c:x val="-1.9633238733071743E-2"/>
                  <c:y val="-6.35051666583576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BB6-4B36-8D9C-FCD0B26038F2}"/>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35</c:v>
                </c:pt>
                <c:pt idx="1">
                  <c:v>27.8</c:v>
                </c:pt>
                <c:pt idx="2">
                  <c:v>50.3</c:v>
                </c:pt>
              </c:numCache>
            </c:numRef>
          </c:val>
          <c:extLst>
            <c:ext xmlns:c16="http://schemas.microsoft.com/office/drawing/2014/chart" uri="{C3380CC4-5D6E-409C-BE32-E72D297353CC}">
              <c16:uniqueId val="{00000002-7A57-4E4B-B738-3A4F4FA15737}"/>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dLbl>
              <c:idx val="0"/>
              <c:layout>
                <c:manualLayout>
                  <c:x val="-2.2882841652537601E-2"/>
                  <c:y val="-1.27010333316715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5D6-4531-BB58-4948C7E01E38}"/>
                </c:ext>
              </c:extLst>
            </c:dLbl>
            <c:dLbl>
              <c:idx val="1"/>
              <c:layout>
                <c:manualLayout>
                  <c:x val="-3.2035978313552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5D6-4531-BB58-4948C7E01E38}"/>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9</c:v>
                </c:pt>
                <c:pt idx="1">
                  <c:v>6</c:v>
                </c:pt>
                <c:pt idx="2">
                  <c:v>15.7</c:v>
                </c:pt>
              </c:numCache>
            </c:numRef>
          </c:val>
          <c:extLst>
            <c:ext xmlns:c16="http://schemas.microsoft.com/office/drawing/2014/chart" uri="{C3380CC4-5D6E-409C-BE32-E72D297353CC}">
              <c16:uniqueId val="{00000003-7A57-4E4B-B738-3A4F4FA15737}"/>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dLbl>
              <c:idx val="0"/>
              <c:layout>
                <c:manualLayout>
                  <c:x val="9.1531366610148497E-3"/>
                  <c:y val="-1.27010333316715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5D6-4531-BB58-4948C7E01E38}"/>
                </c:ext>
              </c:extLst>
            </c:dLbl>
            <c:dLbl>
              <c:idx val="1"/>
              <c:layout>
                <c:manualLayout>
                  <c:x val="4.576568330507509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D6-4531-BB58-4948C7E01E38}"/>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0.2</c:v>
                </c:pt>
                <c:pt idx="2">
                  <c:v>0.6</c:v>
                </c:pt>
              </c:numCache>
            </c:numRef>
          </c:val>
          <c:extLst>
            <c:ext xmlns:c16="http://schemas.microsoft.com/office/drawing/2014/chart" uri="{C3380CC4-5D6E-409C-BE32-E72D297353CC}">
              <c16:uniqueId val="{00000004-7A57-4E4B-B738-3A4F4FA15737}"/>
            </c:ext>
          </c:extLst>
        </c:ser>
        <c:dLbls>
          <c:showLegendKey val="0"/>
          <c:showVal val="1"/>
          <c:showCatName val="0"/>
          <c:showSerName val="0"/>
          <c:showPercent val="0"/>
          <c:showBubbleSize val="0"/>
        </c:dLbls>
        <c:gapWidth val="95"/>
        <c:overlap val="100"/>
        <c:axId val="2138298888"/>
        <c:axId val="2138295720"/>
      </c:barChart>
      <c:catAx>
        <c:axId val="2138298888"/>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38295720"/>
        <c:crosses val="autoZero"/>
        <c:auto val="1"/>
        <c:lblAlgn val="ctr"/>
        <c:lblOffset val="100"/>
        <c:noMultiLvlLbl val="0"/>
      </c:catAx>
      <c:valAx>
        <c:axId val="2138295720"/>
        <c:scaling>
          <c:orientation val="minMax"/>
        </c:scaling>
        <c:delete val="1"/>
        <c:axPos val="b"/>
        <c:numFmt formatCode="0%" sourceLinked="1"/>
        <c:majorTickMark val="out"/>
        <c:minorTickMark val="none"/>
        <c:tickLblPos val="nextTo"/>
        <c:crossAx val="2138298888"/>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714061776465299"/>
          <c:y val="0.194556076028155"/>
          <c:w val="0.79709369893027204"/>
          <c:h val="0.72923684364129104"/>
        </c:manualLayout>
      </c:layout>
      <c:barChart>
        <c:barDir val="bar"/>
        <c:grouping val="percentStacked"/>
        <c:varyColors val="0"/>
        <c:ser>
          <c:idx val="0"/>
          <c:order val="0"/>
          <c:tx>
            <c:strRef>
              <c:f>Sheet1!$B$1</c:f>
              <c:strCache>
                <c:ptCount val="1"/>
                <c:pt idx="0">
                  <c:v> 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19.399999999999999</c:v>
                </c:pt>
                <c:pt idx="1">
                  <c:v>27.8</c:v>
                </c:pt>
                <c:pt idx="2">
                  <c:v>1.3</c:v>
                </c:pt>
              </c:numCache>
            </c:numRef>
          </c:val>
          <c:extLst>
            <c:ext xmlns:c16="http://schemas.microsoft.com/office/drawing/2014/chart" uri="{C3380CC4-5D6E-409C-BE32-E72D297353CC}">
              <c16:uniqueId val="{00000000-6F66-41F9-A0B7-125B5C7778F4}"/>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40.299999999999997</c:v>
                </c:pt>
                <c:pt idx="1">
                  <c:v>42.3</c:v>
                </c:pt>
                <c:pt idx="2">
                  <c:v>35.4</c:v>
                </c:pt>
              </c:numCache>
            </c:numRef>
          </c:val>
          <c:extLst>
            <c:ext xmlns:c16="http://schemas.microsoft.com/office/drawing/2014/chart" uri="{C3380CC4-5D6E-409C-BE32-E72D297353CC}">
              <c16:uniqueId val="{00000001-6F66-41F9-A0B7-125B5C7778F4}"/>
            </c:ext>
          </c:extLst>
        </c:ser>
        <c:ser>
          <c:idx val="2"/>
          <c:order val="2"/>
          <c:tx>
            <c:strRef>
              <c:f>Sheet1!$D$1</c:f>
              <c:strCache>
                <c:ptCount val="1"/>
                <c:pt idx="0">
                  <c:v>Series 22</c:v>
                </c:pt>
              </c:strCache>
            </c:strRef>
          </c:tx>
          <c:spPr>
            <a:solidFill>
              <a:schemeClr val="accent2"/>
            </a:solidFill>
            <a:ln>
              <a:noFill/>
            </a:ln>
            <a:effectLst/>
          </c:spPr>
          <c:invertIfNegative val="0"/>
          <c:dLbls>
            <c:dLbl>
              <c:idx val="0"/>
              <c:layout>
                <c:manualLayout>
                  <c:x val="-5.491881996609032E-2"/>
                  <c:y val="6.92791639368675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7F9-406D-AA7C-C71946340AE3}"/>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31.1</c:v>
                </c:pt>
                <c:pt idx="1">
                  <c:v>24.2</c:v>
                </c:pt>
                <c:pt idx="2">
                  <c:v>46.2</c:v>
                </c:pt>
              </c:numCache>
            </c:numRef>
          </c:val>
          <c:extLst>
            <c:ext xmlns:c16="http://schemas.microsoft.com/office/drawing/2014/chart" uri="{C3380CC4-5D6E-409C-BE32-E72D297353CC}">
              <c16:uniqueId val="{00000002-6F66-41F9-A0B7-125B5C7778F4}"/>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8.1999999999999993</c:v>
                </c:pt>
                <c:pt idx="1">
                  <c:v>5.7</c:v>
                </c:pt>
                <c:pt idx="2">
                  <c:v>13.9</c:v>
                </c:pt>
              </c:numCache>
            </c:numRef>
          </c:val>
          <c:extLst>
            <c:ext xmlns:c16="http://schemas.microsoft.com/office/drawing/2014/chart" uri="{C3380CC4-5D6E-409C-BE32-E72D297353CC}">
              <c16:uniqueId val="{00000003-6F66-41F9-A0B7-125B5C7778F4}"/>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dLbl>
              <c:idx val="0"/>
              <c:layout>
                <c:manualLayout>
                  <c:x val="-1.289476249268974E-2"/>
                  <c:y val="-1.2701033331671522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7F9-406D-AA7C-C71946340AE3}"/>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1</c:v>
                </c:pt>
                <c:pt idx="2">
                  <c:v>3.2</c:v>
                </c:pt>
              </c:numCache>
            </c:numRef>
          </c:val>
          <c:extLst>
            <c:ext xmlns:c16="http://schemas.microsoft.com/office/drawing/2014/chart" uri="{C3380CC4-5D6E-409C-BE32-E72D297353CC}">
              <c16:uniqueId val="{00000004-6F66-41F9-A0B7-125B5C7778F4}"/>
            </c:ext>
          </c:extLst>
        </c:ser>
        <c:dLbls>
          <c:showLegendKey val="0"/>
          <c:showVal val="1"/>
          <c:showCatName val="0"/>
          <c:showSerName val="0"/>
          <c:showPercent val="0"/>
          <c:showBubbleSize val="0"/>
        </c:dLbls>
        <c:gapWidth val="95"/>
        <c:overlap val="100"/>
        <c:axId val="2138220344"/>
        <c:axId val="2138217608"/>
      </c:barChart>
      <c:catAx>
        <c:axId val="213822034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38217608"/>
        <c:crosses val="autoZero"/>
        <c:auto val="1"/>
        <c:lblAlgn val="ctr"/>
        <c:lblOffset val="100"/>
        <c:noMultiLvlLbl val="0"/>
      </c:catAx>
      <c:valAx>
        <c:axId val="2138217608"/>
        <c:scaling>
          <c:orientation val="minMax"/>
        </c:scaling>
        <c:delete val="1"/>
        <c:axPos val="b"/>
        <c:numFmt formatCode="0%" sourceLinked="1"/>
        <c:majorTickMark val="out"/>
        <c:minorTickMark val="none"/>
        <c:tickLblPos val="nextTo"/>
        <c:crossAx val="2138220344"/>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714061776465299"/>
          <c:y val="0.194556076028155"/>
          <c:w val="0.79709369893027204"/>
          <c:h val="0.72923684364129104"/>
        </c:manualLayout>
      </c:layout>
      <c:barChart>
        <c:barDir val="bar"/>
        <c:grouping val="percentStacked"/>
        <c:varyColors val="0"/>
        <c:ser>
          <c:idx val="0"/>
          <c:order val="0"/>
          <c:tx>
            <c:strRef>
              <c:f>Sheet1!$B$1</c:f>
              <c:strCache>
                <c:ptCount val="1"/>
                <c:pt idx="0">
                  <c:v>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19.7</c:v>
                </c:pt>
                <c:pt idx="1">
                  <c:v>27.7</c:v>
                </c:pt>
                <c:pt idx="2">
                  <c:v>2.5</c:v>
                </c:pt>
              </c:numCache>
            </c:numRef>
          </c:val>
          <c:extLst>
            <c:ext xmlns:c16="http://schemas.microsoft.com/office/drawing/2014/chart" uri="{C3380CC4-5D6E-409C-BE32-E72D297353CC}">
              <c16:uniqueId val="{00000000-91B1-4BD6-9A45-45A12AF529BE}"/>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39.200000000000003</c:v>
                </c:pt>
                <c:pt idx="1">
                  <c:v>41.6</c:v>
                </c:pt>
                <c:pt idx="2">
                  <c:v>33.299999999999997</c:v>
                </c:pt>
              </c:numCache>
            </c:numRef>
          </c:val>
          <c:extLst>
            <c:ext xmlns:c16="http://schemas.microsoft.com/office/drawing/2014/chart" uri="{C3380CC4-5D6E-409C-BE32-E72D297353CC}">
              <c16:uniqueId val="{00000001-91B1-4BD6-9A45-45A12AF529BE}"/>
            </c:ext>
          </c:extLst>
        </c:ser>
        <c:ser>
          <c:idx val="2"/>
          <c:order val="2"/>
          <c:tx>
            <c:strRef>
              <c:f>Sheet1!$D$1</c:f>
              <c:strCache>
                <c:ptCount val="1"/>
                <c:pt idx="0">
                  <c:v>Series 22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30.7</c:v>
                </c:pt>
                <c:pt idx="1">
                  <c:v>24.3</c:v>
                </c:pt>
                <c:pt idx="2">
                  <c:v>44.7</c:v>
                </c:pt>
              </c:numCache>
            </c:numRef>
          </c:val>
          <c:extLst>
            <c:ext xmlns:c16="http://schemas.microsoft.com/office/drawing/2014/chart" uri="{C3380CC4-5D6E-409C-BE32-E72D297353CC}">
              <c16:uniqueId val="{00000002-91B1-4BD6-9A45-45A12AF529BE}"/>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9.1999999999999993</c:v>
                </c:pt>
                <c:pt idx="1">
                  <c:v>6.1</c:v>
                </c:pt>
                <c:pt idx="2">
                  <c:v>16.399999999999999</c:v>
                </c:pt>
              </c:numCache>
            </c:numRef>
          </c:val>
          <c:extLst>
            <c:ext xmlns:c16="http://schemas.microsoft.com/office/drawing/2014/chart" uri="{C3380CC4-5D6E-409C-BE32-E72D297353CC}">
              <c16:uniqueId val="{00000003-91B1-4BD6-9A45-45A12AF529BE}"/>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1.2</c:v>
                </c:pt>
                <c:pt idx="1">
                  <c:v>0.3</c:v>
                </c:pt>
                <c:pt idx="2">
                  <c:v>3.1</c:v>
                </c:pt>
              </c:numCache>
            </c:numRef>
          </c:val>
          <c:extLst>
            <c:ext xmlns:c16="http://schemas.microsoft.com/office/drawing/2014/chart" uri="{C3380CC4-5D6E-409C-BE32-E72D297353CC}">
              <c16:uniqueId val="{00000004-91B1-4BD6-9A45-45A12AF529BE}"/>
            </c:ext>
          </c:extLst>
        </c:ser>
        <c:dLbls>
          <c:showLegendKey val="0"/>
          <c:showVal val="1"/>
          <c:showCatName val="0"/>
          <c:showSerName val="0"/>
          <c:showPercent val="0"/>
          <c:showBubbleSize val="0"/>
        </c:dLbls>
        <c:gapWidth val="95"/>
        <c:overlap val="100"/>
        <c:axId val="2138128424"/>
        <c:axId val="2138124840"/>
      </c:barChart>
      <c:catAx>
        <c:axId val="213812842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38124840"/>
        <c:crosses val="autoZero"/>
        <c:auto val="1"/>
        <c:lblAlgn val="ctr"/>
        <c:lblOffset val="100"/>
        <c:noMultiLvlLbl val="0"/>
      </c:catAx>
      <c:valAx>
        <c:axId val="2138124840"/>
        <c:scaling>
          <c:orientation val="minMax"/>
        </c:scaling>
        <c:delete val="1"/>
        <c:axPos val="b"/>
        <c:numFmt formatCode="0%" sourceLinked="1"/>
        <c:majorTickMark val="out"/>
        <c:minorTickMark val="none"/>
        <c:tickLblPos val="nextTo"/>
        <c:crossAx val="2138128424"/>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714061776465299"/>
          <c:y val="0.194556076028155"/>
          <c:w val="0.79709369893027204"/>
          <c:h val="0.72923684364129104"/>
        </c:manualLayout>
      </c:layout>
      <c:barChart>
        <c:barDir val="bar"/>
        <c:grouping val="percentStacked"/>
        <c:varyColors val="0"/>
        <c:ser>
          <c:idx val="0"/>
          <c:order val="0"/>
          <c:tx>
            <c:strRef>
              <c:f>Sheet1!$B$1</c:f>
              <c:strCache>
                <c:ptCount val="1"/>
                <c:pt idx="0">
                  <c:v>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35.799999999999997</c:v>
                </c:pt>
                <c:pt idx="1">
                  <c:v>45.5</c:v>
                </c:pt>
                <c:pt idx="2">
                  <c:v>15.2</c:v>
                </c:pt>
              </c:numCache>
            </c:numRef>
          </c:val>
          <c:extLst>
            <c:ext xmlns:c16="http://schemas.microsoft.com/office/drawing/2014/chart" uri="{C3380CC4-5D6E-409C-BE32-E72D297353CC}">
              <c16:uniqueId val="{00000000-FF48-49D7-897B-AE5C3EC7E992}"/>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37.200000000000003</c:v>
                </c:pt>
                <c:pt idx="1">
                  <c:v>39.5</c:v>
                </c:pt>
                <c:pt idx="2">
                  <c:v>31.6</c:v>
                </c:pt>
              </c:numCache>
            </c:numRef>
          </c:val>
          <c:extLst>
            <c:ext xmlns:c16="http://schemas.microsoft.com/office/drawing/2014/chart" uri="{C3380CC4-5D6E-409C-BE32-E72D297353CC}">
              <c16:uniqueId val="{00000001-FF48-49D7-897B-AE5C3EC7E992}"/>
            </c:ext>
          </c:extLst>
        </c:ser>
        <c:ser>
          <c:idx val="2"/>
          <c:order val="2"/>
          <c:tx>
            <c:strRef>
              <c:f>Sheet1!$D$1</c:f>
              <c:strCache>
                <c:ptCount val="1"/>
                <c:pt idx="0">
                  <c:v>Series 22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23.8</c:v>
                </c:pt>
                <c:pt idx="1">
                  <c:v>13.9</c:v>
                </c:pt>
                <c:pt idx="2">
                  <c:v>45.6</c:v>
                </c:pt>
              </c:numCache>
            </c:numRef>
          </c:val>
          <c:extLst>
            <c:ext xmlns:c16="http://schemas.microsoft.com/office/drawing/2014/chart" uri="{C3380CC4-5D6E-409C-BE32-E72D297353CC}">
              <c16:uniqueId val="{00000002-FF48-49D7-897B-AE5C3EC7E992}"/>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2.2000000000000002</c:v>
                </c:pt>
                <c:pt idx="1">
                  <c:v>0.9</c:v>
                </c:pt>
                <c:pt idx="2">
                  <c:v>5.0999999999999996</c:v>
                </c:pt>
              </c:numCache>
            </c:numRef>
          </c:val>
          <c:extLst>
            <c:ext xmlns:c16="http://schemas.microsoft.com/office/drawing/2014/chart" uri="{C3380CC4-5D6E-409C-BE32-E72D297353CC}">
              <c16:uniqueId val="{00000003-FF48-49D7-897B-AE5C3EC7E992}"/>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1</c:v>
                </c:pt>
                <c:pt idx="1">
                  <c:v>0.3</c:v>
                </c:pt>
                <c:pt idx="2">
                  <c:v>2.5</c:v>
                </c:pt>
              </c:numCache>
            </c:numRef>
          </c:val>
          <c:extLst>
            <c:ext xmlns:c16="http://schemas.microsoft.com/office/drawing/2014/chart" uri="{C3380CC4-5D6E-409C-BE32-E72D297353CC}">
              <c16:uniqueId val="{00000004-FF48-49D7-897B-AE5C3EC7E992}"/>
            </c:ext>
          </c:extLst>
        </c:ser>
        <c:dLbls>
          <c:showLegendKey val="0"/>
          <c:showVal val="1"/>
          <c:showCatName val="0"/>
          <c:showSerName val="0"/>
          <c:showPercent val="0"/>
          <c:showBubbleSize val="0"/>
        </c:dLbls>
        <c:gapWidth val="95"/>
        <c:overlap val="100"/>
        <c:axId val="-2118727480"/>
        <c:axId val="-2118723896"/>
      </c:barChart>
      <c:catAx>
        <c:axId val="-2118727480"/>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18723896"/>
        <c:crosses val="autoZero"/>
        <c:auto val="1"/>
        <c:lblAlgn val="ctr"/>
        <c:lblOffset val="100"/>
        <c:noMultiLvlLbl val="0"/>
      </c:catAx>
      <c:valAx>
        <c:axId val="-2118723896"/>
        <c:scaling>
          <c:orientation val="minMax"/>
        </c:scaling>
        <c:delete val="1"/>
        <c:axPos val="b"/>
        <c:numFmt formatCode="0%" sourceLinked="1"/>
        <c:majorTickMark val="out"/>
        <c:minorTickMark val="none"/>
        <c:tickLblPos val="nextTo"/>
        <c:crossAx val="-2118727480"/>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714061776465299"/>
          <c:y val="0.194556076028155"/>
          <c:w val="0.79709369893027204"/>
          <c:h val="0.72923684364129104"/>
        </c:manualLayout>
      </c:layout>
      <c:barChart>
        <c:barDir val="bar"/>
        <c:grouping val="percentStacked"/>
        <c:varyColors val="0"/>
        <c:ser>
          <c:idx val="0"/>
          <c:order val="0"/>
          <c:tx>
            <c:strRef>
              <c:f>Sheet1!$B$1</c:f>
              <c:strCache>
                <c:ptCount val="1"/>
                <c:pt idx="0">
                  <c:v>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40.700000000000003</c:v>
                </c:pt>
                <c:pt idx="1">
                  <c:v>52.4</c:v>
                </c:pt>
                <c:pt idx="2">
                  <c:v>15.7</c:v>
                </c:pt>
              </c:numCache>
            </c:numRef>
          </c:val>
          <c:extLst>
            <c:ext xmlns:c16="http://schemas.microsoft.com/office/drawing/2014/chart" uri="{C3380CC4-5D6E-409C-BE32-E72D297353CC}">
              <c16:uniqueId val="{00000000-F5A8-4F30-8443-19B3050C9372}"/>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34.9</c:v>
                </c:pt>
                <c:pt idx="1">
                  <c:v>36.1</c:v>
                </c:pt>
                <c:pt idx="2">
                  <c:v>32.1</c:v>
                </c:pt>
              </c:numCache>
            </c:numRef>
          </c:val>
          <c:extLst>
            <c:ext xmlns:c16="http://schemas.microsoft.com/office/drawing/2014/chart" uri="{C3380CC4-5D6E-409C-BE32-E72D297353CC}">
              <c16:uniqueId val="{00000001-F5A8-4F30-8443-19B3050C9372}"/>
            </c:ext>
          </c:extLst>
        </c:ser>
        <c:ser>
          <c:idx val="2"/>
          <c:order val="2"/>
          <c:tx>
            <c:strRef>
              <c:f>Sheet1!$D$1</c:f>
              <c:strCache>
                <c:ptCount val="1"/>
                <c:pt idx="0">
                  <c:v>Series 22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20.8</c:v>
                </c:pt>
                <c:pt idx="1">
                  <c:v>10.199999999999999</c:v>
                </c:pt>
                <c:pt idx="2">
                  <c:v>43.4</c:v>
                </c:pt>
              </c:numCache>
            </c:numRef>
          </c:val>
          <c:extLst>
            <c:ext xmlns:c16="http://schemas.microsoft.com/office/drawing/2014/chart" uri="{C3380CC4-5D6E-409C-BE32-E72D297353CC}">
              <c16:uniqueId val="{00000002-F5A8-4F30-8443-19B3050C9372}"/>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3.2</c:v>
                </c:pt>
                <c:pt idx="1">
                  <c:v>0.9</c:v>
                </c:pt>
                <c:pt idx="2">
                  <c:v>8.1999999999999993</c:v>
                </c:pt>
              </c:numCache>
            </c:numRef>
          </c:val>
          <c:extLst>
            <c:ext xmlns:c16="http://schemas.microsoft.com/office/drawing/2014/chart" uri="{C3380CC4-5D6E-409C-BE32-E72D297353CC}">
              <c16:uniqueId val="{00000003-F5A8-4F30-8443-19B3050C9372}"/>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0.4</c:v>
                </c:pt>
                <c:pt idx="1">
                  <c:v>0.3</c:v>
                </c:pt>
                <c:pt idx="2">
                  <c:v>0.6</c:v>
                </c:pt>
              </c:numCache>
            </c:numRef>
          </c:val>
          <c:extLst>
            <c:ext xmlns:c16="http://schemas.microsoft.com/office/drawing/2014/chart" uri="{C3380CC4-5D6E-409C-BE32-E72D297353CC}">
              <c16:uniqueId val="{00000004-F5A8-4F30-8443-19B3050C9372}"/>
            </c:ext>
          </c:extLst>
        </c:ser>
        <c:dLbls>
          <c:showLegendKey val="0"/>
          <c:showVal val="1"/>
          <c:showCatName val="0"/>
          <c:showSerName val="0"/>
          <c:showPercent val="0"/>
          <c:showBubbleSize val="0"/>
        </c:dLbls>
        <c:gapWidth val="95"/>
        <c:overlap val="100"/>
        <c:axId val="-2118650968"/>
        <c:axId val="-2118647384"/>
      </c:barChart>
      <c:catAx>
        <c:axId val="-2118650968"/>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18647384"/>
        <c:crosses val="autoZero"/>
        <c:auto val="1"/>
        <c:lblAlgn val="ctr"/>
        <c:lblOffset val="100"/>
        <c:noMultiLvlLbl val="0"/>
      </c:catAx>
      <c:valAx>
        <c:axId val="-2118647384"/>
        <c:scaling>
          <c:orientation val="minMax"/>
        </c:scaling>
        <c:delete val="1"/>
        <c:axPos val="b"/>
        <c:numFmt formatCode="0%" sourceLinked="1"/>
        <c:majorTickMark val="out"/>
        <c:minorTickMark val="none"/>
        <c:tickLblPos val="nextTo"/>
        <c:crossAx val="-2118650968"/>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layout>
        <c:manualLayout>
          <c:xMode val="edge"/>
          <c:yMode val="edge"/>
          <c:x val="3.2781332706772397E-3"/>
          <c:y val="1.3855832787373517E-2"/>
          <c:w val="0.88672551556345724"/>
          <c:h val="0.1252769120912870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714061776465299"/>
          <c:y val="0.194556076028155"/>
          <c:w val="0.79709369893027204"/>
          <c:h val="0.72923684364129104"/>
        </c:manualLayout>
      </c:layout>
      <c:barChart>
        <c:barDir val="bar"/>
        <c:grouping val="percentStacked"/>
        <c:varyColors val="0"/>
        <c:ser>
          <c:idx val="0"/>
          <c:order val="0"/>
          <c:tx>
            <c:strRef>
              <c:f>Sheet1!$B$1</c:f>
              <c:strCache>
                <c:ptCount val="1"/>
                <c:pt idx="0">
                  <c:v>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41.6</c:v>
                </c:pt>
                <c:pt idx="1">
                  <c:v>53.5</c:v>
                </c:pt>
                <c:pt idx="2">
                  <c:v>16.399999999999999</c:v>
                </c:pt>
              </c:numCache>
            </c:numRef>
          </c:val>
          <c:extLst>
            <c:ext xmlns:c16="http://schemas.microsoft.com/office/drawing/2014/chart" uri="{C3380CC4-5D6E-409C-BE32-E72D297353CC}">
              <c16:uniqueId val="{00000000-7F34-41B9-9000-F786C0C8223A}"/>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35</c:v>
                </c:pt>
                <c:pt idx="1">
                  <c:v>35.299999999999997</c:v>
                </c:pt>
                <c:pt idx="2">
                  <c:v>34</c:v>
                </c:pt>
              </c:numCache>
            </c:numRef>
          </c:val>
          <c:extLst>
            <c:ext xmlns:c16="http://schemas.microsoft.com/office/drawing/2014/chart" uri="{C3380CC4-5D6E-409C-BE32-E72D297353CC}">
              <c16:uniqueId val="{00000001-7F34-41B9-9000-F786C0C8223A}"/>
            </c:ext>
          </c:extLst>
        </c:ser>
        <c:ser>
          <c:idx val="2"/>
          <c:order val="2"/>
          <c:tx>
            <c:strRef>
              <c:f>Sheet1!$D$1</c:f>
              <c:strCache>
                <c:ptCount val="1"/>
                <c:pt idx="0">
                  <c:v>Series 22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20.2</c:v>
                </c:pt>
                <c:pt idx="1">
                  <c:v>10</c:v>
                </c:pt>
                <c:pt idx="2">
                  <c:v>42.1</c:v>
                </c:pt>
              </c:numCache>
            </c:numRef>
          </c:val>
          <c:extLst>
            <c:ext xmlns:c16="http://schemas.microsoft.com/office/drawing/2014/chart" uri="{C3380CC4-5D6E-409C-BE32-E72D297353CC}">
              <c16:uniqueId val="{00000002-7F34-41B9-9000-F786C0C8223A}"/>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2.4</c:v>
                </c:pt>
                <c:pt idx="1">
                  <c:v>0.9</c:v>
                </c:pt>
                <c:pt idx="2">
                  <c:v>5.7</c:v>
                </c:pt>
              </c:numCache>
            </c:numRef>
          </c:val>
          <c:extLst>
            <c:ext xmlns:c16="http://schemas.microsoft.com/office/drawing/2014/chart" uri="{C3380CC4-5D6E-409C-BE32-E72D297353CC}">
              <c16:uniqueId val="{00000003-7F34-41B9-9000-F786C0C8223A}"/>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0.8</c:v>
                </c:pt>
                <c:pt idx="1">
                  <c:v>0.3</c:v>
                </c:pt>
                <c:pt idx="2">
                  <c:v>1.9</c:v>
                </c:pt>
              </c:numCache>
            </c:numRef>
          </c:val>
          <c:extLst>
            <c:ext xmlns:c16="http://schemas.microsoft.com/office/drawing/2014/chart" uri="{C3380CC4-5D6E-409C-BE32-E72D297353CC}">
              <c16:uniqueId val="{00000004-7F34-41B9-9000-F786C0C8223A}"/>
            </c:ext>
          </c:extLst>
        </c:ser>
        <c:dLbls>
          <c:showLegendKey val="0"/>
          <c:showVal val="1"/>
          <c:showCatName val="0"/>
          <c:showSerName val="0"/>
          <c:showPercent val="0"/>
          <c:showBubbleSize val="0"/>
        </c:dLbls>
        <c:gapWidth val="95"/>
        <c:overlap val="100"/>
        <c:axId val="2138128424"/>
        <c:axId val="2138124840"/>
      </c:barChart>
      <c:catAx>
        <c:axId val="213812842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38124840"/>
        <c:crosses val="autoZero"/>
        <c:auto val="1"/>
        <c:lblAlgn val="ctr"/>
        <c:lblOffset val="100"/>
        <c:noMultiLvlLbl val="0"/>
      </c:catAx>
      <c:valAx>
        <c:axId val="2138124840"/>
        <c:scaling>
          <c:orientation val="minMax"/>
        </c:scaling>
        <c:delete val="1"/>
        <c:axPos val="b"/>
        <c:numFmt formatCode="0%" sourceLinked="1"/>
        <c:majorTickMark val="out"/>
        <c:minorTickMark val="none"/>
        <c:tickLblPos val="nextTo"/>
        <c:crossAx val="2138128424"/>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714061776465299"/>
          <c:y val="0.194556076028155"/>
          <c:w val="0.79709369893027204"/>
          <c:h val="0.72923684364129104"/>
        </c:manualLayout>
      </c:layout>
      <c:barChart>
        <c:barDir val="bar"/>
        <c:grouping val="percentStacked"/>
        <c:varyColors val="0"/>
        <c:ser>
          <c:idx val="0"/>
          <c:order val="0"/>
          <c:tx>
            <c:strRef>
              <c:f>Sheet1!$B$1</c:f>
              <c:strCache>
                <c:ptCount val="1"/>
                <c:pt idx="0">
                  <c:v>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21.6</c:v>
                </c:pt>
                <c:pt idx="1">
                  <c:v>28.4</c:v>
                </c:pt>
                <c:pt idx="2">
                  <c:v>5.7</c:v>
                </c:pt>
              </c:numCache>
            </c:numRef>
          </c:val>
          <c:extLst>
            <c:ext xmlns:c16="http://schemas.microsoft.com/office/drawing/2014/chart" uri="{C3380CC4-5D6E-409C-BE32-E72D297353CC}">
              <c16:uniqueId val="{00000000-7A57-4E4B-B738-3A4F4FA15737}"/>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33.700000000000003</c:v>
                </c:pt>
                <c:pt idx="1">
                  <c:v>34.700000000000003</c:v>
                </c:pt>
                <c:pt idx="2">
                  <c:v>31.6</c:v>
                </c:pt>
              </c:numCache>
            </c:numRef>
          </c:val>
          <c:extLst>
            <c:ext xmlns:c16="http://schemas.microsoft.com/office/drawing/2014/chart" uri="{C3380CC4-5D6E-409C-BE32-E72D297353CC}">
              <c16:uniqueId val="{00000001-7A57-4E4B-B738-3A4F4FA15737}"/>
            </c:ext>
          </c:extLst>
        </c:ser>
        <c:ser>
          <c:idx val="2"/>
          <c:order val="2"/>
          <c:tx>
            <c:strRef>
              <c:f>Sheet1!$D$1</c:f>
              <c:strCache>
                <c:ptCount val="1"/>
                <c:pt idx="0">
                  <c:v>Series 22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34.5</c:v>
                </c:pt>
                <c:pt idx="1">
                  <c:v>27.5</c:v>
                </c:pt>
                <c:pt idx="2">
                  <c:v>51.3</c:v>
                </c:pt>
              </c:numCache>
            </c:numRef>
          </c:val>
          <c:extLst>
            <c:ext xmlns:c16="http://schemas.microsoft.com/office/drawing/2014/chart" uri="{C3380CC4-5D6E-409C-BE32-E72D297353CC}">
              <c16:uniqueId val="{00000002-7A57-4E4B-B738-3A4F4FA15737}"/>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dLbl>
              <c:idx val="0"/>
              <c:layout>
                <c:manualLayout>
                  <c:x val="-2.2882841652537601E-2"/>
                  <c:y val="-1.27010333316715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5D6-4531-BB58-4948C7E01E38}"/>
                </c:ext>
              </c:extLst>
            </c:dLbl>
            <c:dLbl>
              <c:idx val="1"/>
              <c:layout>
                <c:manualLayout>
                  <c:x val="-3.2035978313552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5D6-4531-BB58-4948C7E01E38}"/>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9.8000000000000007</c:v>
                </c:pt>
                <c:pt idx="1">
                  <c:v>9.4</c:v>
                </c:pt>
                <c:pt idx="2">
                  <c:v>11.4</c:v>
                </c:pt>
              </c:numCache>
            </c:numRef>
          </c:val>
          <c:extLst>
            <c:ext xmlns:c16="http://schemas.microsoft.com/office/drawing/2014/chart" uri="{C3380CC4-5D6E-409C-BE32-E72D297353CC}">
              <c16:uniqueId val="{00000003-7A57-4E4B-B738-3A4F4FA15737}"/>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dLbl>
              <c:idx val="0"/>
              <c:layout>
                <c:manualLayout>
                  <c:x val="9.1531366610148497E-3"/>
                  <c:y val="-1.27010333316715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5D6-4531-BB58-4948C7E01E38}"/>
                </c:ext>
              </c:extLst>
            </c:dLbl>
            <c:dLbl>
              <c:idx val="1"/>
              <c:layout>
                <c:manualLayout>
                  <c:x val="4.576568330507509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D6-4531-BB58-4948C7E01E38}"/>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0.6</c:v>
                </c:pt>
              </c:numCache>
            </c:numRef>
          </c:val>
          <c:extLst>
            <c:ext xmlns:c16="http://schemas.microsoft.com/office/drawing/2014/chart" uri="{C3380CC4-5D6E-409C-BE32-E72D297353CC}">
              <c16:uniqueId val="{00000004-7A57-4E4B-B738-3A4F4FA15737}"/>
            </c:ext>
          </c:extLst>
        </c:ser>
        <c:dLbls>
          <c:showLegendKey val="0"/>
          <c:showVal val="1"/>
          <c:showCatName val="0"/>
          <c:showSerName val="0"/>
          <c:showPercent val="0"/>
          <c:showBubbleSize val="0"/>
        </c:dLbls>
        <c:gapWidth val="95"/>
        <c:overlap val="100"/>
        <c:axId val="2138298888"/>
        <c:axId val="2138295720"/>
      </c:barChart>
      <c:catAx>
        <c:axId val="2138298888"/>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38295720"/>
        <c:crosses val="autoZero"/>
        <c:auto val="1"/>
        <c:lblAlgn val="ctr"/>
        <c:lblOffset val="100"/>
        <c:noMultiLvlLbl val="0"/>
      </c:catAx>
      <c:valAx>
        <c:axId val="2138295720"/>
        <c:scaling>
          <c:orientation val="minMax"/>
        </c:scaling>
        <c:delete val="1"/>
        <c:axPos val="b"/>
        <c:numFmt formatCode="0%" sourceLinked="1"/>
        <c:majorTickMark val="out"/>
        <c:minorTickMark val="none"/>
        <c:tickLblPos val="nextTo"/>
        <c:crossAx val="2138298888"/>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714061776465299"/>
          <c:y val="0.194556076028155"/>
          <c:w val="0.79709369893027204"/>
          <c:h val="0.72923684364129104"/>
        </c:manualLayout>
      </c:layout>
      <c:barChart>
        <c:barDir val="bar"/>
        <c:grouping val="percentStacked"/>
        <c:varyColors val="0"/>
        <c:ser>
          <c:idx val="0"/>
          <c:order val="0"/>
          <c:tx>
            <c:strRef>
              <c:f>Sheet1!$B$1</c:f>
              <c:strCache>
                <c:ptCount val="1"/>
                <c:pt idx="0">
                  <c:v>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22.7</c:v>
                </c:pt>
                <c:pt idx="1">
                  <c:v>29.9</c:v>
                </c:pt>
                <c:pt idx="2">
                  <c:v>7.1</c:v>
                </c:pt>
              </c:numCache>
            </c:numRef>
          </c:val>
          <c:extLst>
            <c:ext xmlns:c16="http://schemas.microsoft.com/office/drawing/2014/chart" uri="{C3380CC4-5D6E-409C-BE32-E72D297353CC}">
              <c16:uniqueId val="{00000000-6F66-41F9-A0B7-125B5C7778F4}"/>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34.700000000000003</c:v>
                </c:pt>
                <c:pt idx="1">
                  <c:v>36.299999999999997</c:v>
                </c:pt>
                <c:pt idx="2">
                  <c:v>31.6</c:v>
                </c:pt>
              </c:numCache>
            </c:numRef>
          </c:val>
          <c:extLst>
            <c:ext xmlns:c16="http://schemas.microsoft.com/office/drawing/2014/chart" uri="{C3380CC4-5D6E-409C-BE32-E72D297353CC}">
              <c16:uniqueId val="{00000001-6F66-41F9-A0B7-125B5C7778F4}"/>
            </c:ext>
          </c:extLst>
        </c:ser>
        <c:ser>
          <c:idx val="2"/>
          <c:order val="2"/>
          <c:tx>
            <c:strRef>
              <c:f>Sheet1!$D$1</c:f>
              <c:strCache>
                <c:ptCount val="1"/>
                <c:pt idx="0">
                  <c:v>Series 22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33.1</c:v>
                </c:pt>
                <c:pt idx="1">
                  <c:v>24.5</c:v>
                </c:pt>
                <c:pt idx="2">
                  <c:v>54.2</c:v>
                </c:pt>
              </c:numCache>
            </c:numRef>
          </c:val>
          <c:extLst>
            <c:ext xmlns:c16="http://schemas.microsoft.com/office/drawing/2014/chart" uri="{C3380CC4-5D6E-409C-BE32-E72D297353CC}">
              <c16:uniqueId val="{00000002-6F66-41F9-A0B7-125B5C7778F4}"/>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8.5</c:v>
                </c:pt>
                <c:pt idx="1">
                  <c:v>9.4</c:v>
                </c:pt>
                <c:pt idx="2">
                  <c:v>7.1</c:v>
                </c:pt>
              </c:numCache>
            </c:numRef>
          </c:val>
          <c:extLst>
            <c:ext xmlns:c16="http://schemas.microsoft.com/office/drawing/2014/chart" uri="{C3380CC4-5D6E-409C-BE32-E72D297353CC}">
              <c16:uniqueId val="{00000003-6F66-41F9-A0B7-125B5C7778F4}"/>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1.2</c:v>
                </c:pt>
              </c:numCache>
            </c:numRef>
          </c:val>
          <c:extLst>
            <c:ext xmlns:c16="http://schemas.microsoft.com/office/drawing/2014/chart" uri="{C3380CC4-5D6E-409C-BE32-E72D297353CC}">
              <c16:uniqueId val="{00000004-6F66-41F9-A0B7-125B5C7778F4}"/>
            </c:ext>
          </c:extLst>
        </c:ser>
        <c:dLbls>
          <c:showLegendKey val="0"/>
          <c:showVal val="1"/>
          <c:showCatName val="0"/>
          <c:showSerName val="0"/>
          <c:showPercent val="0"/>
          <c:showBubbleSize val="0"/>
        </c:dLbls>
        <c:gapWidth val="95"/>
        <c:overlap val="100"/>
        <c:axId val="2138220344"/>
        <c:axId val="2138217608"/>
      </c:barChart>
      <c:catAx>
        <c:axId val="213822034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38217608"/>
        <c:crosses val="autoZero"/>
        <c:auto val="1"/>
        <c:lblAlgn val="ctr"/>
        <c:lblOffset val="100"/>
        <c:noMultiLvlLbl val="0"/>
      </c:catAx>
      <c:valAx>
        <c:axId val="2138217608"/>
        <c:scaling>
          <c:orientation val="minMax"/>
        </c:scaling>
        <c:delete val="1"/>
        <c:axPos val="b"/>
        <c:numFmt formatCode="0%" sourceLinked="1"/>
        <c:majorTickMark val="out"/>
        <c:minorTickMark val="none"/>
        <c:tickLblPos val="nextTo"/>
        <c:crossAx val="2138220344"/>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RS</a:t>
            </a:r>
          </a:p>
          <a:p>
            <a:pPr>
              <a:defRPr/>
            </a:pPr>
            <a:r>
              <a:rPr lang="x-none" dirty="0"/>
              <a:t>(N=160)</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manualLayout>
          <c:layoutTarget val="inner"/>
          <c:xMode val="edge"/>
          <c:yMode val="edge"/>
          <c:x val="0.44993438229085703"/>
          <c:y val="0.17369225839985999"/>
          <c:w val="0.48339802521941999"/>
          <c:h val="0.73570818520164405"/>
        </c:manualLayout>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am completely satisfied</c:v>
                </c:pt>
                <c:pt idx="1">
                  <c:v>I am somewhat satisfied</c:v>
                </c:pt>
                <c:pt idx="2">
                  <c:v>I am somewhat dissatisfied</c:v>
                </c:pt>
                <c:pt idx="3">
                  <c:v>I am completely dissatisfied</c:v>
                </c:pt>
                <c:pt idx="4">
                  <c:v>I do not know</c:v>
                </c:pt>
              </c:strCache>
            </c:strRef>
          </c:cat>
          <c:val>
            <c:numRef>
              <c:f>Sheet1!$B$2:$B$6</c:f>
              <c:numCache>
                <c:formatCode>General</c:formatCode>
                <c:ptCount val="5"/>
                <c:pt idx="0">
                  <c:v>1.3</c:v>
                </c:pt>
                <c:pt idx="1">
                  <c:v>14.5</c:v>
                </c:pt>
                <c:pt idx="2">
                  <c:v>22.6</c:v>
                </c:pt>
                <c:pt idx="3">
                  <c:v>40.9</c:v>
                </c:pt>
                <c:pt idx="4">
                  <c:v>20.8</c:v>
                </c:pt>
              </c:numCache>
            </c:numRef>
          </c:val>
          <c:extLst>
            <c:ext xmlns:c16="http://schemas.microsoft.com/office/drawing/2014/chart" uri="{C3380CC4-5D6E-409C-BE32-E72D297353CC}">
              <c16:uniqueId val="{00000000-68F4-4FE3-A376-8762780563E3}"/>
            </c:ext>
          </c:extLst>
        </c:ser>
        <c:dLbls>
          <c:showLegendKey val="0"/>
          <c:showVal val="0"/>
          <c:showCatName val="0"/>
          <c:showSerName val="0"/>
          <c:showPercent val="0"/>
          <c:showBubbleSize val="0"/>
        </c:dLbls>
        <c:gapWidth val="75"/>
        <c:overlap val="-25"/>
        <c:axId val="-2134017624"/>
        <c:axId val="-2134014008"/>
      </c:barChart>
      <c:catAx>
        <c:axId val="-213401762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4014008"/>
        <c:crosses val="autoZero"/>
        <c:auto val="1"/>
        <c:lblAlgn val="ctr"/>
        <c:lblOffset val="100"/>
        <c:noMultiLvlLbl val="0"/>
      </c:catAx>
      <c:valAx>
        <c:axId val="-2134014008"/>
        <c:scaling>
          <c:orientation val="minMax"/>
        </c:scaling>
        <c:delete val="1"/>
        <c:axPos val="b"/>
        <c:numFmt formatCode="General" sourceLinked="1"/>
        <c:majorTickMark val="none"/>
        <c:minorTickMark val="none"/>
        <c:tickLblPos val="nextTo"/>
        <c:crossAx val="-2134017624"/>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714061776465299"/>
          <c:y val="0.194556076028155"/>
          <c:w val="0.79709369893027204"/>
          <c:h val="0.72923684364129104"/>
        </c:manualLayout>
      </c:layout>
      <c:barChart>
        <c:barDir val="bar"/>
        <c:grouping val="percentStacked"/>
        <c:varyColors val="0"/>
        <c:ser>
          <c:idx val="0"/>
          <c:order val="0"/>
          <c:tx>
            <c:strRef>
              <c:f>Sheet1!$B$1</c:f>
              <c:strCache>
                <c:ptCount val="1"/>
                <c:pt idx="0">
                  <c:v>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24.1</c:v>
                </c:pt>
                <c:pt idx="1">
                  <c:v>31.2</c:v>
                </c:pt>
                <c:pt idx="2">
                  <c:v>8.8000000000000007</c:v>
                </c:pt>
              </c:numCache>
            </c:numRef>
          </c:val>
          <c:extLst>
            <c:ext xmlns:c16="http://schemas.microsoft.com/office/drawing/2014/chart" uri="{C3380CC4-5D6E-409C-BE32-E72D297353CC}">
              <c16:uniqueId val="{00000000-91B1-4BD6-9A45-45A12AF529BE}"/>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37.5</c:v>
                </c:pt>
                <c:pt idx="1">
                  <c:v>39.4</c:v>
                </c:pt>
                <c:pt idx="2">
                  <c:v>32.700000000000003</c:v>
                </c:pt>
              </c:numCache>
            </c:numRef>
          </c:val>
          <c:extLst>
            <c:ext xmlns:c16="http://schemas.microsoft.com/office/drawing/2014/chart" uri="{C3380CC4-5D6E-409C-BE32-E72D297353CC}">
              <c16:uniqueId val="{00000001-91B1-4BD6-9A45-45A12AF529BE}"/>
            </c:ext>
          </c:extLst>
        </c:ser>
        <c:ser>
          <c:idx val="2"/>
          <c:order val="2"/>
          <c:tx>
            <c:strRef>
              <c:f>Sheet1!$D$1</c:f>
              <c:strCache>
                <c:ptCount val="1"/>
                <c:pt idx="0">
                  <c:v>Series 22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29.9</c:v>
                </c:pt>
                <c:pt idx="1">
                  <c:v>21.2</c:v>
                </c:pt>
                <c:pt idx="2">
                  <c:v>50.3</c:v>
                </c:pt>
              </c:numCache>
            </c:numRef>
          </c:val>
          <c:extLst>
            <c:ext xmlns:c16="http://schemas.microsoft.com/office/drawing/2014/chart" uri="{C3380CC4-5D6E-409C-BE32-E72D297353CC}">
              <c16:uniqueId val="{00000002-91B1-4BD6-9A45-45A12AF529BE}"/>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8</c:v>
                </c:pt>
                <c:pt idx="1">
                  <c:v>8.1999999999999993</c:v>
                </c:pt>
                <c:pt idx="2">
                  <c:v>8.1999999999999993</c:v>
                </c:pt>
              </c:numCache>
            </c:numRef>
          </c:val>
          <c:extLst>
            <c:ext xmlns:c16="http://schemas.microsoft.com/office/drawing/2014/chart" uri="{C3380CC4-5D6E-409C-BE32-E72D297353CC}">
              <c16:uniqueId val="{00000003-91B1-4BD6-9A45-45A12AF529BE}"/>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0.6</c:v>
                </c:pt>
              </c:numCache>
            </c:numRef>
          </c:val>
          <c:extLst>
            <c:ext xmlns:c16="http://schemas.microsoft.com/office/drawing/2014/chart" uri="{C3380CC4-5D6E-409C-BE32-E72D297353CC}">
              <c16:uniqueId val="{00000004-91B1-4BD6-9A45-45A12AF529BE}"/>
            </c:ext>
          </c:extLst>
        </c:ser>
        <c:dLbls>
          <c:showLegendKey val="0"/>
          <c:showVal val="1"/>
          <c:showCatName val="0"/>
          <c:showSerName val="0"/>
          <c:showPercent val="0"/>
          <c:showBubbleSize val="0"/>
        </c:dLbls>
        <c:gapWidth val="95"/>
        <c:overlap val="100"/>
        <c:axId val="2138128424"/>
        <c:axId val="2138124840"/>
      </c:barChart>
      <c:catAx>
        <c:axId val="2138128424"/>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38124840"/>
        <c:crosses val="autoZero"/>
        <c:auto val="1"/>
        <c:lblAlgn val="ctr"/>
        <c:lblOffset val="100"/>
        <c:noMultiLvlLbl val="0"/>
      </c:catAx>
      <c:valAx>
        <c:axId val="2138124840"/>
        <c:scaling>
          <c:orientation val="minMax"/>
        </c:scaling>
        <c:delete val="1"/>
        <c:axPos val="b"/>
        <c:numFmt formatCode="0%" sourceLinked="1"/>
        <c:majorTickMark val="out"/>
        <c:minorTickMark val="none"/>
        <c:tickLblPos val="nextTo"/>
        <c:crossAx val="2138128424"/>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256404943414514"/>
          <c:y val="0.1807002432407811"/>
          <c:w val="0.79709369893027204"/>
          <c:h val="0.72923684364129104"/>
        </c:manualLayout>
      </c:layout>
      <c:barChart>
        <c:barDir val="bar"/>
        <c:grouping val="percentStacked"/>
        <c:varyColors val="0"/>
        <c:ser>
          <c:idx val="0"/>
          <c:order val="0"/>
          <c:tx>
            <c:strRef>
              <c:f>Sheet1!$B$1</c:f>
              <c:strCache>
                <c:ptCount val="1"/>
                <c:pt idx="0">
                  <c:v>completely agree</c:v>
                </c:pt>
              </c:strCache>
            </c:strRef>
          </c:tx>
          <c:spPr>
            <a:solidFill>
              <a:schemeClr val="accent2">
                <a:tint val="54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Sheet1!$B$2:$B$4</c:f>
              <c:numCache>
                <c:formatCode>General</c:formatCode>
                <c:ptCount val="3"/>
                <c:pt idx="0">
                  <c:v>33.700000000000003</c:v>
                </c:pt>
                <c:pt idx="1">
                  <c:v>41.6</c:v>
                </c:pt>
                <c:pt idx="2">
                  <c:v>15.2</c:v>
                </c:pt>
              </c:numCache>
            </c:numRef>
          </c:val>
          <c:extLst>
            <c:ext xmlns:c16="http://schemas.microsoft.com/office/drawing/2014/chart" uri="{C3380CC4-5D6E-409C-BE32-E72D297353CC}">
              <c16:uniqueId val="{00000000-F5A8-4F30-8443-19B3050C9372}"/>
            </c:ext>
          </c:extLst>
        </c:ser>
        <c:ser>
          <c:idx val="1"/>
          <c:order val="1"/>
          <c:tx>
            <c:strRef>
              <c:f>Sheet1!$C$1</c:f>
              <c:strCache>
                <c:ptCount val="1"/>
                <c:pt idx="0">
                  <c:v>Series 2</c:v>
                </c:pt>
              </c:strCache>
            </c:strRef>
          </c:tx>
          <c:spPr>
            <a:solidFill>
              <a:schemeClr val="accent2">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Sheet1!$C$2:$C$4</c:f>
              <c:numCache>
                <c:formatCode>General</c:formatCode>
                <c:ptCount val="3"/>
                <c:pt idx="0">
                  <c:v>37.1</c:v>
                </c:pt>
                <c:pt idx="1">
                  <c:v>40.1</c:v>
                </c:pt>
                <c:pt idx="2">
                  <c:v>31.6</c:v>
                </c:pt>
              </c:numCache>
            </c:numRef>
          </c:val>
          <c:extLst>
            <c:ext xmlns:c16="http://schemas.microsoft.com/office/drawing/2014/chart" uri="{C3380CC4-5D6E-409C-BE32-E72D297353CC}">
              <c16:uniqueId val="{00000001-F5A8-4F30-8443-19B3050C9372}"/>
            </c:ext>
          </c:extLst>
        </c:ser>
        <c:ser>
          <c:idx val="2"/>
          <c:order val="2"/>
          <c:tx>
            <c:strRef>
              <c:f>Sheet1!$D$1</c:f>
              <c:strCache>
                <c:ptCount val="1"/>
                <c:pt idx="0">
                  <c:v>Series 22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Sheet1!$D$2:$D$4</c:f>
              <c:numCache>
                <c:formatCode>General</c:formatCode>
                <c:ptCount val="3"/>
                <c:pt idx="0">
                  <c:v>23.3</c:v>
                </c:pt>
                <c:pt idx="1">
                  <c:v>13</c:v>
                </c:pt>
                <c:pt idx="2">
                  <c:v>46.8</c:v>
                </c:pt>
              </c:numCache>
            </c:numRef>
          </c:val>
          <c:extLst>
            <c:ext xmlns:c16="http://schemas.microsoft.com/office/drawing/2014/chart" uri="{C3380CC4-5D6E-409C-BE32-E72D297353CC}">
              <c16:uniqueId val="{00000002-F5A8-4F30-8443-19B3050C9372}"/>
            </c:ext>
          </c:extLst>
        </c:ser>
        <c:ser>
          <c:idx val="3"/>
          <c:order val="3"/>
          <c:tx>
            <c:strRef>
              <c:f>Sheet1!$E$1</c:f>
              <c:strCache>
                <c:ptCount val="1"/>
                <c:pt idx="0">
                  <c:v>Series 3</c:v>
                </c:pt>
              </c:strCache>
            </c:strRef>
          </c:tx>
          <c:spPr>
            <a:solidFill>
              <a:schemeClr val="accent2">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Sheet1!$E$2:$E$4</c:f>
              <c:numCache>
                <c:formatCode>General</c:formatCode>
                <c:ptCount val="3"/>
                <c:pt idx="0">
                  <c:v>5.6</c:v>
                </c:pt>
                <c:pt idx="1">
                  <c:v>5.4</c:v>
                </c:pt>
                <c:pt idx="2">
                  <c:v>6.3</c:v>
                </c:pt>
              </c:numCache>
            </c:numRef>
          </c:val>
          <c:extLst>
            <c:ext xmlns:c16="http://schemas.microsoft.com/office/drawing/2014/chart" uri="{C3380CC4-5D6E-409C-BE32-E72D297353CC}">
              <c16:uniqueId val="{00000003-F5A8-4F30-8443-19B3050C9372}"/>
            </c:ext>
          </c:extLst>
        </c:ser>
        <c:ser>
          <c:idx val="4"/>
          <c:order val="4"/>
          <c:tx>
            <c:strRef>
              <c:f>Sheet1!$F$1</c:f>
              <c:strCache>
                <c:ptCount val="1"/>
                <c:pt idx="0">
                  <c:v>completely disagree</c:v>
                </c:pt>
              </c:strCache>
            </c:strRef>
          </c:tx>
          <c:spPr>
            <a:solidFill>
              <a:schemeClr val="accent2">
                <a:shade val="53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BiH</c:v>
                </c:pt>
                <c:pt idx="1">
                  <c:v>FBiH</c:v>
                </c:pt>
                <c:pt idx="2">
                  <c:v>RS</c:v>
                </c:pt>
              </c:strCache>
            </c:strRef>
          </c:cat>
          <c:val>
            <c:numRef>
              <c:f>Sheet1!$F$2:$F$4</c:f>
              <c:numCache>
                <c:formatCode>General</c:formatCode>
                <c:ptCount val="3"/>
                <c:pt idx="0">
                  <c:v>0.4</c:v>
                </c:pt>
              </c:numCache>
            </c:numRef>
          </c:val>
          <c:extLst>
            <c:ext xmlns:c16="http://schemas.microsoft.com/office/drawing/2014/chart" uri="{C3380CC4-5D6E-409C-BE32-E72D297353CC}">
              <c16:uniqueId val="{00000004-F5A8-4F30-8443-19B3050C9372}"/>
            </c:ext>
          </c:extLst>
        </c:ser>
        <c:dLbls>
          <c:showLegendKey val="0"/>
          <c:showVal val="1"/>
          <c:showCatName val="0"/>
          <c:showSerName val="0"/>
          <c:showPercent val="0"/>
          <c:showBubbleSize val="0"/>
        </c:dLbls>
        <c:gapWidth val="95"/>
        <c:overlap val="100"/>
        <c:axId val="-2118650968"/>
        <c:axId val="-2118647384"/>
      </c:barChart>
      <c:catAx>
        <c:axId val="-2118650968"/>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18647384"/>
        <c:crosses val="autoZero"/>
        <c:auto val="1"/>
        <c:lblAlgn val="ctr"/>
        <c:lblOffset val="100"/>
        <c:noMultiLvlLbl val="0"/>
      </c:catAx>
      <c:valAx>
        <c:axId val="-2118647384"/>
        <c:scaling>
          <c:orientation val="minMax"/>
        </c:scaling>
        <c:delete val="1"/>
        <c:axPos val="b"/>
        <c:numFmt formatCode="0%" sourceLinked="1"/>
        <c:majorTickMark val="out"/>
        <c:minorTickMark val="none"/>
        <c:tickLblPos val="nextTo"/>
        <c:crossAx val="-2118650968"/>
        <c:crosses val="autoZero"/>
        <c:crossBetween val="between"/>
      </c:valAx>
      <c:spPr>
        <a:noFill/>
        <a:ln>
          <a:noFill/>
        </a:ln>
        <a:effectLst/>
      </c:spPr>
    </c:plotArea>
    <c:legend>
      <c:legendPos val="t"/>
      <c:legendEntry>
        <c:idx val="1"/>
        <c:delete val="1"/>
      </c:legendEntry>
      <c:legendEntry>
        <c:idx val="2"/>
        <c:delete val="1"/>
      </c:legendEntry>
      <c:legendEntry>
        <c:idx val="3"/>
        <c:delete val="1"/>
      </c:legendEntry>
      <c:layout>
        <c:manualLayout>
          <c:xMode val="edge"/>
          <c:yMode val="edge"/>
          <c:x val="0"/>
          <c:y val="0.10391874590530138"/>
          <c:w val="0.89999981982014443"/>
          <c:h val="0.1252769120912870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w="6350" cap="flat" cmpd="sng" algn="ctr">
      <a:noFill/>
      <a:prstDash val="solid"/>
      <a:miter lim="800000"/>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3.9624573911560899E-2"/>
          <c:y val="3.2299651890530703E-2"/>
          <c:w val="0.81725161400319701"/>
          <c:h val="0.88298638114283601"/>
        </c:manualLayout>
      </c:layout>
      <c:lineChart>
        <c:grouping val="standard"/>
        <c:varyColors val="0"/>
        <c:ser>
          <c:idx val="0"/>
          <c:order val="0"/>
          <c:tx>
            <c:strRef>
              <c:f>Sheet1!$B$1</c:f>
              <c:strCache>
                <c:ptCount val="1"/>
                <c:pt idx="0">
                  <c:v>satisfied (BiH)</c:v>
                </c:pt>
              </c:strCache>
            </c:strRef>
          </c:tx>
          <c:spPr>
            <a:ln>
              <a:prstDash val="solid"/>
            </a:ln>
          </c:spPr>
          <c:marker>
            <c:symbol val="none"/>
          </c:marker>
          <c:dLbls>
            <c:dLbl>
              <c:idx val="0"/>
              <c:layout>
                <c:manualLayout>
                  <c:x val="-2.8972212850310999E-2"/>
                  <c:y val="3.527385846017110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7E4-441D-BE2A-1648FBCF02CF}"/>
                </c:ext>
              </c:extLst>
            </c:dLbl>
            <c:spPr>
              <a:ln>
                <a:prstDash val="sysDash"/>
              </a:ln>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Sheet1!$B$2:$B$10</c:f>
              <c:numCache>
                <c:formatCode>General</c:formatCode>
                <c:ptCount val="9"/>
                <c:pt idx="0">
                  <c:v>69</c:v>
                </c:pt>
                <c:pt idx="1">
                  <c:v>53</c:v>
                </c:pt>
                <c:pt idx="2">
                  <c:v>65</c:v>
                </c:pt>
                <c:pt idx="3">
                  <c:v>62</c:v>
                </c:pt>
                <c:pt idx="4">
                  <c:v>60.6</c:v>
                </c:pt>
                <c:pt idx="5">
                  <c:v>53.2</c:v>
                </c:pt>
                <c:pt idx="6">
                  <c:v>52.7</c:v>
                </c:pt>
                <c:pt idx="7">
                  <c:v>55.6</c:v>
                </c:pt>
                <c:pt idx="8">
                  <c:v>56.4</c:v>
                </c:pt>
              </c:numCache>
            </c:numRef>
          </c:val>
          <c:smooth val="0"/>
          <c:extLst>
            <c:ext xmlns:c16="http://schemas.microsoft.com/office/drawing/2014/chart" uri="{C3380CC4-5D6E-409C-BE32-E72D297353CC}">
              <c16:uniqueId val="{00000001-3C06-4164-A2F3-A4CCCD9BE5D4}"/>
            </c:ext>
          </c:extLst>
        </c:ser>
        <c:ser>
          <c:idx val="1"/>
          <c:order val="1"/>
          <c:tx>
            <c:strRef>
              <c:f>Sheet1!$C$1</c:f>
              <c:strCache>
                <c:ptCount val="1"/>
                <c:pt idx="0">
                  <c:v>dissatisfied (BiH)</c:v>
                </c:pt>
              </c:strCache>
            </c:strRef>
          </c:tx>
          <c:spPr>
            <a:ln>
              <a:solidFill>
                <a:srgbClr val="FF0000"/>
              </a:solidFill>
              <a:prstDash val="solid"/>
            </a:ln>
          </c:spPr>
          <c:marker>
            <c:symbol val="none"/>
          </c:marker>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Sheet1!$C$2:$C$10</c:f>
              <c:numCache>
                <c:formatCode>General</c:formatCode>
                <c:ptCount val="9"/>
                <c:pt idx="0">
                  <c:v>29</c:v>
                </c:pt>
                <c:pt idx="1">
                  <c:v>44</c:v>
                </c:pt>
                <c:pt idx="2">
                  <c:v>33</c:v>
                </c:pt>
                <c:pt idx="3">
                  <c:v>30</c:v>
                </c:pt>
                <c:pt idx="4">
                  <c:v>30.6</c:v>
                </c:pt>
                <c:pt idx="5">
                  <c:v>38.1</c:v>
                </c:pt>
                <c:pt idx="6">
                  <c:v>37.6</c:v>
                </c:pt>
                <c:pt idx="7">
                  <c:v>43</c:v>
                </c:pt>
                <c:pt idx="8">
                  <c:v>43.6</c:v>
                </c:pt>
              </c:numCache>
            </c:numRef>
          </c:val>
          <c:smooth val="0"/>
          <c:extLst>
            <c:ext xmlns:c16="http://schemas.microsoft.com/office/drawing/2014/chart" uri="{C3380CC4-5D6E-409C-BE32-E72D297353CC}">
              <c16:uniqueId val="{00000002-3C06-4164-A2F3-A4CCCD9BE5D4}"/>
            </c:ext>
          </c:extLst>
        </c:ser>
        <c:ser>
          <c:idx val="2"/>
          <c:order val="2"/>
          <c:tx>
            <c:strRef>
              <c:f>Sheet1!$D$1</c:f>
              <c:strCache>
                <c:ptCount val="1"/>
                <c:pt idx="0">
                  <c:v>satisfied (FBiH)</c:v>
                </c:pt>
              </c:strCache>
            </c:strRef>
          </c:tx>
          <c:spPr>
            <a:ln>
              <a:prstDash val="sysDash"/>
            </a:ln>
          </c:spPr>
          <c:marker>
            <c:symbol val="none"/>
          </c:marker>
          <c:dLbls>
            <c:dLbl>
              <c:idx val="0"/>
              <c:layout>
                <c:manualLayout>
                  <c:x val="-1.67733863870221E-2"/>
                  <c:y val="-5.878976410028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7E4-441D-BE2A-1648FBCF02CF}"/>
                </c:ext>
              </c:extLst>
            </c:dLbl>
            <c:dLbl>
              <c:idx val="1"/>
              <c:layout>
                <c:manualLayout>
                  <c:x val="-1.52485330791112E-2"/>
                  <c:y val="-2.64553938451283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25C-4001-88DC-5B0239B7D38B}"/>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Sheet1!$D$2:$D$10</c:f>
              <c:numCache>
                <c:formatCode>General</c:formatCode>
                <c:ptCount val="9"/>
                <c:pt idx="0">
                  <c:v>70</c:v>
                </c:pt>
                <c:pt idx="1">
                  <c:v>64</c:v>
                </c:pt>
                <c:pt idx="2">
                  <c:v>73</c:v>
                </c:pt>
                <c:pt idx="3">
                  <c:v>68</c:v>
                </c:pt>
                <c:pt idx="4">
                  <c:v>64.099999999999994</c:v>
                </c:pt>
                <c:pt idx="5">
                  <c:v>59.9</c:v>
                </c:pt>
                <c:pt idx="6">
                  <c:v>69</c:v>
                </c:pt>
                <c:pt idx="7">
                  <c:v>80.7</c:v>
                </c:pt>
                <c:pt idx="8">
                  <c:v>70.3</c:v>
                </c:pt>
              </c:numCache>
            </c:numRef>
          </c:val>
          <c:smooth val="0"/>
          <c:extLst>
            <c:ext xmlns:c16="http://schemas.microsoft.com/office/drawing/2014/chart" uri="{C3380CC4-5D6E-409C-BE32-E72D297353CC}">
              <c16:uniqueId val="{00000007-3C06-4164-A2F3-A4CCCD9BE5D4}"/>
            </c:ext>
          </c:extLst>
        </c:ser>
        <c:ser>
          <c:idx val="3"/>
          <c:order val="3"/>
          <c:tx>
            <c:strRef>
              <c:f>Sheet1!$E$1</c:f>
              <c:strCache>
                <c:ptCount val="1"/>
                <c:pt idx="0">
                  <c:v>dissatisfied (FBiH)</c:v>
                </c:pt>
              </c:strCache>
            </c:strRef>
          </c:tx>
          <c:spPr>
            <a:ln>
              <a:solidFill>
                <a:srgbClr val="FF0000"/>
              </a:solidFill>
              <a:prstDash val="sysDash"/>
            </a:ln>
          </c:spPr>
          <c:marker>
            <c:symbol val="none"/>
          </c:marker>
          <c:dLbls>
            <c:dLbl>
              <c:idx val="3"/>
              <c:layout>
                <c:manualLayout>
                  <c:x val="-1.96850297131585E-16"/>
                  <c:y val="4.70318112802280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7E4-441D-BE2A-1648FBCF02CF}"/>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Sheet1!$E$2:$E$10</c:f>
              <c:numCache>
                <c:formatCode>General</c:formatCode>
                <c:ptCount val="9"/>
                <c:pt idx="0">
                  <c:v>30</c:v>
                </c:pt>
                <c:pt idx="1">
                  <c:v>35</c:v>
                </c:pt>
                <c:pt idx="2">
                  <c:v>27</c:v>
                </c:pt>
                <c:pt idx="3">
                  <c:v>29</c:v>
                </c:pt>
                <c:pt idx="4">
                  <c:v>29.8</c:v>
                </c:pt>
                <c:pt idx="5">
                  <c:v>37.6</c:v>
                </c:pt>
                <c:pt idx="6">
                  <c:v>27.6</c:v>
                </c:pt>
                <c:pt idx="7">
                  <c:v>17.5</c:v>
                </c:pt>
                <c:pt idx="8">
                  <c:v>29.7</c:v>
                </c:pt>
              </c:numCache>
            </c:numRef>
          </c:val>
          <c:smooth val="0"/>
          <c:extLst>
            <c:ext xmlns:c16="http://schemas.microsoft.com/office/drawing/2014/chart" uri="{C3380CC4-5D6E-409C-BE32-E72D297353CC}">
              <c16:uniqueId val="{00000008-3C06-4164-A2F3-A4CCCD9BE5D4}"/>
            </c:ext>
          </c:extLst>
        </c:ser>
        <c:ser>
          <c:idx val="4"/>
          <c:order val="4"/>
          <c:tx>
            <c:strRef>
              <c:f>Sheet1!$F$1</c:f>
              <c:strCache>
                <c:ptCount val="1"/>
                <c:pt idx="0">
                  <c:v>satisfied (RS)</c:v>
                </c:pt>
              </c:strCache>
            </c:strRef>
          </c:tx>
          <c:spPr>
            <a:ln>
              <a:prstDash val="sysDot"/>
            </a:ln>
          </c:spPr>
          <c:marker>
            <c:symbol val="none"/>
          </c:marker>
          <c:dLbls>
            <c:dLbl>
              <c:idx val="0"/>
              <c:layout>
                <c:manualLayout>
                  <c:x val="0"/>
                  <c:y val="-6.46687405103135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C06-4164-A2F3-A4CCCD9BE5D4}"/>
                </c:ext>
              </c:extLst>
            </c:dLbl>
            <c:dLbl>
              <c:idx val="1"/>
              <c:layout>
                <c:manualLayout>
                  <c:x val="-1.5248533079111099E-2"/>
                  <c:y val="4.703181128022809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C06-4164-A2F3-A4CCCD9BE5D4}"/>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Sheet1!$F$2:$F$10</c:f>
              <c:numCache>
                <c:formatCode>General</c:formatCode>
                <c:ptCount val="9"/>
                <c:pt idx="0">
                  <c:v>69</c:v>
                </c:pt>
                <c:pt idx="1">
                  <c:v>35</c:v>
                </c:pt>
                <c:pt idx="2">
                  <c:v>51</c:v>
                </c:pt>
                <c:pt idx="3">
                  <c:v>53</c:v>
                </c:pt>
                <c:pt idx="4">
                  <c:v>55.7</c:v>
                </c:pt>
                <c:pt idx="5">
                  <c:v>40.700000000000003</c:v>
                </c:pt>
                <c:pt idx="6">
                  <c:v>23</c:v>
                </c:pt>
                <c:pt idx="7">
                  <c:v>4.2</c:v>
                </c:pt>
                <c:pt idx="8">
                  <c:v>19.8</c:v>
                </c:pt>
              </c:numCache>
            </c:numRef>
          </c:val>
          <c:smooth val="0"/>
          <c:extLst>
            <c:ext xmlns:c16="http://schemas.microsoft.com/office/drawing/2014/chart" uri="{C3380CC4-5D6E-409C-BE32-E72D297353CC}">
              <c16:uniqueId val="{0000000F-3C06-4164-A2F3-A4CCCD9BE5D4}"/>
            </c:ext>
          </c:extLst>
        </c:ser>
        <c:ser>
          <c:idx val="5"/>
          <c:order val="5"/>
          <c:tx>
            <c:strRef>
              <c:f>Sheet1!$G$1</c:f>
              <c:strCache>
                <c:ptCount val="1"/>
                <c:pt idx="0">
                  <c:v>dissatisafied (RS)</c:v>
                </c:pt>
              </c:strCache>
            </c:strRef>
          </c:tx>
          <c:spPr>
            <a:ln>
              <a:solidFill>
                <a:srgbClr val="FF0000"/>
              </a:solidFill>
              <a:prstDash val="sysDot"/>
            </a:ln>
          </c:spPr>
          <c:marker>
            <c:symbol val="none"/>
          </c:marker>
          <c:dLbls>
            <c:dLbl>
              <c:idx val="3"/>
              <c:layout>
                <c:manualLayout>
                  <c:x val="-1.96850297131585E-16"/>
                  <c:y val="-3.527385846017119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7E4-441D-BE2A-1648FBCF02CF}"/>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Sheet1!$A$2:$A$10</c:f>
              <c:numCache>
                <c:formatCode>General</c:formatCode>
                <c:ptCount val="9"/>
                <c:pt idx="0">
                  <c:v>2018</c:v>
                </c:pt>
                <c:pt idx="1">
                  <c:v>2019</c:v>
                </c:pt>
                <c:pt idx="2">
                  <c:v>2020</c:v>
                </c:pt>
                <c:pt idx="3">
                  <c:v>2021</c:v>
                </c:pt>
                <c:pt idx="4">
                  <c:v>2022</c:v>
                </c:pt>
                <c:pt idx="5">
                  <c:v>2023</c:v>
                </c:pt>
                <c:pt idx="6">
                  <c:v>2024</c:v>
                </c:pt>
                <c:pt idx="7">
                  <c:v>2025</c:v>
                </c:pt>
                <c:pt idx="8">
                  <c:v>2026</c:v>
                </c:pt>
              </c:numCache>
            </c:numRef>
          </c:cat>
          <c:val>
            <c:numRef>
              <c:f>Sheet1!$G$2:$G$10</c:f>
              <c:numCache>
                <c:formatCode>General</c:formatCode>
                <c:ptCount val="9"/>
                <c:pt idx="0">
                  <c:v>30</c:v>
                </c:pt>
                <c:pt idx="1">
                  <c:v>60</c:v>
                </c:pt>
                <c:pt idx="2">
                  <c:v>43</c:v>
                </c:pt>
                <c:pt idx="3">
                  <c:v>32</c:v>
                </c:pt>
                <c:pt idx="4">
                  <c:v>30.1</c:v>
                </c:pt>
                <c:pt idx="5">
                  <c:v>38.299999999999997</c:v>
                </c:pt>
                <c:pt idx="6">
                  <c:v>56.2</c:v>
                </c:pt>
                <c:pt idx="7">
                  <c:v>95.2</c:v>
                </c:pt>
                <c:pt idx="8">
                  <c:v>80</c:v>
                </c:pt>
              </c:numCache>
            </c:numRef>
          </c:val>
          <c:smooth val="0"/>
          <c:extLst>
            <c:ext xmlns:c16="http://schemas.microsoft.com/office/drawing/2014/chart" uri="{C3380CC4-5D6E-409C-BE32-E72D297353CC}">
              <c16:uniqueId val="{00000010-3C06-4164-A2F3-A4CCCD9BE5D4}"/>
            </c:ext>
          </c:extLst>
        </c:ser>
        <c:dLbls>
          <c:showLegendKey val="0"/>
          <c:showVal val="0"/>
          <c:showCatName val="0"/>
          <c:showSerName val="0"/>
          <c:showPercent val="0"/>
          <c:showBubbleSize val="0"/>
        </c:dLbls>
        <c:smooth val="0"/>
        <c:axId val="-2147364648"/>
        <c:axId val="-2147409256"/>
      </c:lineChart>
      <c:catAx>
        <c:axId val="-2147364648"/>
        <c:scaling>
          <c:orientation val="minMax"/>
        </c:scaling>
        <c:delete val="0"/>
        <c:axPos val="b"/>
        <c:numFmt formatCode="General" sourceLinked="1"/>
        <c:majorTickMark val="out"/>
        <c:minorTickMark val="none"/>
        <c:tickLblPos val="nextTo"/>
        <c:crossAx val="-2147409256"/>
        <c:crosses val="autoZero"/>
        <c:auto val="1"/>
        <c:lblAlgn val="ctr"/>
        <c:lblOffset val="100"/>
        <c:noMultiLvlLbl val="0"/>
      </c:catAx>
      <c:valAx>
        <c:axId val="-2147409256"/>
        <c:scaling>
          <c:orientation val="minMax"/>
          <c:max val="100"/>
        </c:scaling>
        <c:delete val="0"/>
        <c:axPos val="l"/>
        <c:numFmt formatCode="General" sourceLinked="1"/>
        <c:majorTickMark val="out"/>
        <c:minorTickMark val="none"/>
        <c:tickLblPos val="nextTo"/>
        <c:crossAx val="-2147364648"/>
        <c:crosses val="autoZero"/>
        <c:crossBetween val="between"/>
        <c:majorUnit val="20"/>
      </c:valAx>
    </c:plotArea>
    <c:legend>
      <c:legendPos val="r"/>
      <c:layout>
        <c:manualLayout>
          <c:xMode val="edge"/>
          <c:yMode val="edge"/>
          <c:x val="0.83660728543692997"/>
          <c:y val="0.24884827611746799"/>
          <c:w val="0.16339269506741999"/>
          <c:h val="0.50230314960629896"/>
        </c:manualLayout>
      </c:layout>
      <c:overlay val="0"/>
    </c:legend>
    <c:plotVisOnly val="1"/>
    <c:dispBlanksAs val="gap"/>
    <c:showDLblsOverMax val="0"/>
  </c:chart>
  <c:txPr>
    <a:bodyPr/>
    <a:lstStyle/>
    <a:p>
      <a:pPr>
        <a:defRPr sz="10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r>
              <a:rPr lang="x-none" dirty="0"/>
              <a:t>BiH</a:t>
            </a:r>
          </a:p>
          <a:p>
            <a:pPr>
              <a:defRPr/>
            </a:pPr>
            <a:r>
              <a:rPr lang="x-none" dirty="0"/>
              <a:t>(N=502)</a:t>
            </a:r>
            <a:endParaRPr lang="en-US" dirty="0"/>
          </a:p>
        </c:rich>
      </c:tx>
      <c:overlay val="0"/>
      <c:spPr>
        <a:noFill/>
        <a:ln>
          <a:noFill/>
        </a:ln>
        <a:effectLst/>
      </c:spPr>
      <c:txPr>
        <a:bodyPr rot="0" spcFirstLastPara="1" vertOverflow="ellipsis" vert="horz" wrap="square" anchor="ctr" anchorCtr="1"/>
        <a:lstStyle/>
        <a:p>
          <a:pPr>
            <a:defRPr sz="1320" b="1" i="0" u="none" strike="noStrike" kern="120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Series 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I am completely satisfied</c:v>
                </c:pt>
                <c:pt idx="1">
                  <c:v>I am somewhat satisfied</c:v>
                </c:pt>
                <c:pt idx="2">
                  <c:v>I am somewhat dissatisfied</c:v>
                </c:pt>
                <c:pt idx="3">
                  <c:v>I am completely dissatisfied</c:v>
                </c:pt>
                <c:pt idx="4">
                  <c:v>I do not know</c:v>
                </c:pt>
              </c:strCache>
            </c:strRef>
          </c:cat>
          <c:val>
            <c:numRef>
              <c:f>Sheet1!$B$2:$B$6</c:f>
              <c:numCache>
                <c:formatCode>General</c:formatCode>
                <c:ptCount val="5"/>
                <c:pt idx="0">
                  <c:v>1.6</c:v>
                </c:pt>
                <c:pt idx="1">
                  <c:v>14.5</c:v>
                </c:pt>
                <c:pt idx="2">
                  <c:v>27.7</c:v>
                </c:pt>
                <c:pt idx="3">
                  <c:v>31.7</c:v>
                </c:pt>
                <c:pt idx="4">
                  <c:v>24.5</c:v>
                </c:pt>
              </c:numCache>
            </c:numRef>
          </c:val>
          <c:extLst>
            <c:ext xmlns:c16="http://schemas.microsoft.com/office/drawing/2014/chart" uri="{C3380CC4-5D6E-409C-BE32-E72D297353CC}">
              <c16:uniqueId val="{00000000-EE93-4311-9AE4-9CF54C9EEB0E}"/>
            </c:ext>
          </c:extLst>
        </c:ser>
        <c:dLbls>
          <c:showLegendKey val="0"/>
          <c:showVal val="1"/>
          <c:showCatName val="0"/>
          <c:showSerName val="0"/>
          <c:showPercent val="0"/>
          <c:showBubbleSize val="0"/>
        </c:dLbls>
        <c:gapWidth val="150"/>
        <c:overlap val="-25"/>
        <c:axId val="-2134002840"/>
        <c:axId val="-2133993464"/>
      </c:barChart>
      <c:catAx>
        <c:axId val="-2134002840"/>
        <c:scaling>
          <c:orientation val="minMax"/>
        </c:scaling>
        <c:delete val="0"/>
        <c:axPos val="l"/>
        <c:numFmt formatCode="General" sourceLinked="0"/>
        <c:majorTickMark val="none"/>
        <c:minorTickMark val="none"/>
        <c:tickLblPos val="nextTo"/>
        <c:spPr>
          <a:noFill/>
          <a:ln w="9525" cap="flat" cmpd="sng" algn="ctr">
            <a:solidFill>
              <a:schemeClr val="tx1">
                <a:tint val="75000"/>
                <a:shade val="95000"/>
                <a:satMod val="105000"/>
              </a:schemeClr>
            </a:solidFill>
            <a:prstDash val="solid"/>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2133993464"/>
        <c:crosses val="autoZero"/>
        <c:auto val="1"/>
        <c:lblAlgn val="ctr"/>
        <c:lblOffset val="100"/>
        <c:noMultiLvlLbl val="0"/>
      </c:catAx>
      <c:valAx>
        <c:axId val="-2133993464"/>
        <c:scaling>
          <c:orientation val="minMax"/>
        </c:scaling>
        <c:delete val="1"/>
        <c:axPos val="b"/>
        <c:numFmt formatCode="General" sourceLinked="1"/>
        <c:majorTickMark val="out"/>
        <c:minorTickMark val="none"/>
        <c:tickLblPos val="nextTo"/>
        <c:crossAx val="-2134002840"/>
        <c:crosses val="autoZero"/>
        <c:crossBetween val="between"/>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11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2">
  <a:schemeClr val="accent2"/>
</cs:colorStyle>
</file>

<file path=ppt/charts/colors10.xml><?xml version="1.0" encoding="utf-8"?>
<cs:colorStyle xmlns:cs="http://schemas.microsoft.com/office/drawing/2012/chartStyle" xmlns:a="http://schemas.openxmlformats.org/drawingml/2006/main" meth="withinLinearReversed" id="22">
  <a:schemeClr val="accent2"/>
</cs:colorStyle>
</file>

<file path=ppt/charts/colors11.xml><?xml version="1.0" encoding="utf-8"?>
<cs:colorStyle xmlns:cs="http://schemas.microsoft.com/office/drawing/2012/chartStyle" xmlns:a="http://schemas.openxmlformats.org/drawingml/2006/main" meth="withinLinearReversed" id="22">
  <a:schemeClr val="accent2"/>
</cs:colorStyle>
</file>

<file path=ppt/charts/colors12.xml><?xml version="1.0" encoding="utf-8"?>
<cs:colorStyle xmlns:cs="http://schemas.microsoft.com/office/drawing/2012/chartStyle" xmlns:a="http://schemas.openxmlformats.org/drawingml/2006/main" meth="withinLinearReversed" id="22">
  <a:schemeClr val="accent2"/>
</cs:colorStyle>
</file>

<file path=ppt/charts/colors13.xml><?xml version="1.0" encoding="utf-8"?>
<cs:colorStyle xmlns:cs="http://schemas.microsoft.com/office/drawing/2012/chartStyle" xmlns:a="http://schemas.openxmlformats.org/drawingml/2006/main" meth="withinLinearReversed" id="22">
  <a:schemeClr val="accent2"/>
</cs:colorStyle>
</file>

<file path=ppt/charts/colors14.xml><?xml version="1.0" encoding="utf-8"?>
<cs:colorStyle xmlns:cs="http://schemas.microsoft.com/office/drawing/2012/chartStyle" xmlns:a="http://schemas.openxmlformats.org/drawingml/2006/main" meth="withinLinearReversed" id="22">
  <a:schemeClr val="accent2"/>
</cs:colorStyle>
</file>

<file path=ppt/charts/colors15.xml><?xml version="1.0" encoding="utf-8"?>
<cs:colorStyle xmlns:cs="http://schemas.microsoft.com/office/drawing/2012/chartStyle" xmlns:a="http://schemas.openxmlformats.org/drawingml/2006/main" meth="withinLinearReversed" id="22">
  <a:schemeClr val="accent2"/>
</cs:colorStyle>
</file>

<file path=ppt/charts/colors16.xml><?xml version="1.0" encoding="utf-8"?>
<cs:colorStyle xmlns:cs="http://schemas.microsoft.com/office/drawing/2012/chartStyle" xmlns:a="http://schemas.openxmlformats.org/drawingml/2006/main" meth="withinLinearReversed" id="22">
  <a:schemeClr val="accent2"/>
</cs:colorStyle>
</file>

<file path=ppt/charts/colors17.xml><?xml version="1.0" encoding="utf-8"?>
<cs:colorStyle xmlns:cs="http://schemas.microsoft.com/office/drawing/2012/chartStyle" xmlns:a="http://schemas.openxmlformats.org/drawingml/2006/main" meth="withinLinear" id="15">
  <a:schemeClr val="accent2"/>
</cs:colorStyle>
</file>

<file path=ppt/charts/colors18.xml><?xml version="1.0" encoding="utf-8"?>
<cs:colorStyle xmlns:cs="http://schemas.microsoft.com/office/drawing/2012/chartStyle" xmlns:a="http://schemas.openxmlformats.org/drawingml/2006/main" meth="withinLinearReversed" id="22">
  <a:schemeClr val="accent2"/>
</cs:colorStyle>
</file>

<file path=ppt/charts/colors19.xml><?xml version="1.0" encoding="utf-8"?>
<cs:colorStyle xmlns:cs="http://schemas.microsoft.com/office/drawing/2012/chartStyle" xmlns:a="http://schemas.openxmlformats.org/drawingml/2006/main" meth="withinLinearReversed" id="22">
  <a:schemeClr val="accent2"/>
</cs:colorStyle>
</file>

<file path=ppt/charts/colors2.xml><?xml version="1.0" encoding="utf-8"?>
<cs:colorStyle xmlns:cs="http://schemas.microsoft.com/office/drawing/2012/chartStyle" xmlns:a="http://schemas.openxmlformats.org/drawingml/2006/main" meth="withinLinearReversed" id="22">
  <a:schemeClr val="accent2"/>
</cs:colorStyle>
</file>

<file path=ppt/charts/colors20.xml><?xml version="1.0" encoding="utf-8"?>
<cs:colorStyle xmlns:cs="http://schemas.microsoft.com/office/drawing/2012/chartStyle" xmlns:a="http://schemas.openxmlformats.org/drawingml/2006/main" meth="withinLinearReversed" id="22">
  <a:schemeClr val="accent2"/>
</cs:colorStyle>
</file>

<file path=ppt/charts/colors21.xml><?xml version="1.0" encoding="utf-8"?>
<cs:colorStyle xmlns:cs="http://schemas.microsoft.com/office/drawing/2012/chartStyle" xmlns:a="http://schemas.openxmlformats.org/drawingml/2006/main" meth="withinLinear" id="15">
  <a:schemeClr val="accent2"/>
</cs:colorStyle>
</file>

<file path=ppt/charts/colors22.xml><?xml version="1.0" encoding="utf-8"?>
<cs:colorStyle xmlns:cs="http://schemas.microsoft.com/office/drawing/2012/chartStyle" xmlns:a="http://schemas.openxmlformats.org/drawingml/2006/main" meth="withinLinearReversed" id="22">
  <a:schemeClr val="accent2"/>
</cs:colorStyle>
</file>

<file path=ppt/charts/colors23.xml><?xml version="1.0" encoding="utf-8"?>
<cs:colorStyle xmlns:cs="http://schemas.microsoft.com/office/drawing/2012/chartStyle" xmlns:a="http://schemas.openxmlformats.org/drawingml/2006/main" meth="withinLinearReversed" id="22">
  <a:schemeClr val="accent2"/>
</cs:colorStyle>
</file>

<file path=ppt/charts/colors24.xml><?xml version="1.0" encoding="utf-8"?>
<cs:colorStyle xmlns:cs="http://schemas.microsoft.com/office/drawing/2012/chartStyle" xmlns:a="http://schemas.openxmlformats.org/drawingml/2006/main" meth="withinLinearReversed" id="22">
  <a:schemeClr val="accent2"/>
</cs:colorStyle>
</file>

<file path=ppt/charts/colors25.xml><?xml version="1.0" encoding="utf-8"?>
<cs:colorStyle xmlns:cs="http://schemas.microsoft.com/office/drawing/2012/chartStyle" xmlns:a="http://schemas.openxmlformats.org/drawingml/2006/main" meth="withinLinearReversed" id="22">
  <a:schemeClr val="accent2"/>
</cs:colorStyle>
</file>

<file path=ppt/charts/colors26.xml><?xml version="1.0" encoding="utf-8"?>
<cs:colorStyle xmlns:cs="http://schemas.microsoft.com/office/drawing/2012/chartStyle" xmlns:a="http://schemas.openxmlformats.org/drawingml/2006/main" meth="withinLinearReversed" id="22">
  <a:schemeClr val="accent2"/>
</cs:colorStyle>
</file>

<file path=ppt/charts/colors27.xml><?xml version="1.0" encoding="utf-8"?>
<cs:colorStyle xmlns:cs="http://schemas.microsoft.com/office/drawing/2012/chartStyle" xmlns:a="http://schemas.openxmlformats.org/drawingml/2006/main" meth="withinLinearReversed" id="22">
  <a:schemeClr val="accent2"/>
</cs:colorStyle>
</file>

<file path=ppt/charts/colors28.xml><?xml version="1.0" encoding="utf-8"?>
<cs:colorStyle xmlns:cs="http://schemas.microsoft.com/office/drawing/2012/chartStyle" xmlns:a="http://schemas.openxmlformats.org/drawingml/2006/main" meth="withinLinearReversed" id="22">
  <a:schemeClr val="accent2"/>
</cs:colorStyle>
</file>

<file path=ppt/charts/colors29.xml><?xml version="1.0" encoding="utf-8"?>
<cs:colorStyle xmlns:cs="http://schemas.microsoft.com/office/drawing/2012/chartStyle" xmlns:a="http://schemas.openxmlformats.org/drawingml/2006/main" meth="withinLinearReversed" id="22">
  <a:schemeClr val="accent2"/>
</cs:colorStyle>
</file>

<file path=ppt/charts/colors3.xml><?xml version="1.0" encoding="utf-8"?>
<cs:colorStyle xmlns:cs="http://schemas.microsoft.com/office/drawing/2012/chartStyle" xmlns:a="http://schemas.openxmlformats.org/drawingml/2006/main" meth="withinLinearReversed" id="22">
  <a:schemeClr val="accent2"/>
</cs:colorStyle>
</file>

<file path=ppt/charts/colors30.xml><?xml version="1.0" encoding="utf-8"?>
<cs:colorStyle xmlns:cs="http://schemas.microsoft.com/office/drawing/2012/chartStyle" xmlns:a="http://schemas.openxmlformats.org/drawingml/2006/main" meth="withinLinearReversed" id="22">
  <a:schemeClr val="accent2"/>
</cs:colorStyle>
</file>

<file path=ppt/charts/colors31.xml><?xml version="1.0" encoding="utf-8"?>
<cs:colorStyle xmlns:cs="http://schemas.microsoft.com/office/drawing/2012/chartStyle" xmlns:a="http://schemas.openxmlformats.org/drawingml/2006/main" meth="withinLinearReversed" id="22">
  <a:schemeClr val="accent2"/>
</cs:colorStyle>
</file>

<file path=ppt/charts/colors32.xml><?xml version="1.0" encoding="utf-8"?>
<cs:colorStyle xmlns:cs="http://schemas.microsoft.com/office/drawing/2012/chartStyle" xmlns:a="http://schemas.openxmlformats.org/drawingml/2006/main" meth="withinLinearReversed" id="22">
  <a:schemeClr val="accent2"/>
</cs:colorStyle>
</file>

<file path=ppt/charts/colors33.xml><?xml version="1.0" encoding="utf-8"?>
<cs:colorStyle xmlns:cs="http://schemas.microsoft.com/office/drawing/2012/chartStyle" xmlns:a="http://schemas.openxmlformats.org/drawingml/2006/main" meth="withinLinearReversed" id="22">
  <a:schemeClr val="accent2"/>
</cs:colorStyle>
</file>

<file path=ppt/charts/colors34.xml><?xml version="1.0" encoding="utf-8"?>
<cs:colorStyle xmlns:cs="http://schemas.microsoft.com/office/drawing/2012/chartStyle" xmlns:a="http://schemas.openxmlformats.org/drawingml/2006/main" meth="withinLinearReversed" id="22">
  <a:schemeClr val="accent2"/>
</cs:colorStyle>
</file>

<file path=ppt/charts/colors35.xml><?xml version="1.0" encoding="utf-8"?>
<cs:colorStyle xmlns:cs="http://schemas.microsoft.com/office/drawing/2012/chartStyle" xmlns:a="http://schemas.openxmlformats.org/drawingml/2006/main" meth="withinLinearReversed" id="22">
  <a:schemeClr val="accent2"/>
</cs:colorStyle>
</file>

<file path=ppt/charts/colors36.xml><?xml version="1.0" encoding="utf-8"?>
<cs:colorStyle xmlns:cs="http://schemas.microsoft.com/office/drawing/2012/chartStyle" xmlns:a="http://schemas.openxmlformats.org/drawingml/2006/main" meth="withinLinearReversed" id="22">
  <a:schemeClr val="accent2"/>
</cs:colorStyle>
</file>

<file path=ppt/charts/colors37.xml><?xml version="1.0" encoding="utf-8"?>
<cs:colorStyle xmlns:cs="http://schemas.microsoft.com/office/drawing/2012/chartStyle" xmlns:a="http://schemas.openxmlformats.org/drawingml/2006/main" meth="withinLinearReversed" id="22">
  <a:schemeClr val="accent2"/>
</cs:colorStyle>
</file>

<file path=ppt/charts/colors38.xml><?xml version="1.0" encoding="utf-8"?>
<cs:colorStyle xmlns:cs="http://schemas.microsoft.com/office/drawing/2012/chartStyle" xmlns:a="http://schemas.openxmlformats.org/drawingml/2006/main" meth="withinLinearReversed" id="22">
  <a:schemeClr val="accent2"/>
</cs:colorStyle>
</file>

<file path=ppt/charts/colors39.xml><?xml version="1.0" encoding="utf-8"?>
<cs:colorStyle xmlns:cs="http://schemas.microsoft.com/office/drawing/2012/chartStyle" xmlns:a="http://schemas.openxmlformats.org/drawingml/2006/main" meth="withinLinearReversed" id="22">
  <a:schemeClr val="accent2"/>
</cs:colorStyle>
</file>

<file path=ppt/charts/colors4.xml><?xml version="1.0" encoding="utf-8"?>
<cs:colorStyle xmlns:cs="http://schemas.microsoft.com/office/drawing/2012/chartStyle" xmlns:a="http://schemas.openxmlformats.org/drawingml/2006/main" meth="withinLinearReversed" id="22">
  <a:schemeClr val="accent2"/>
</cs:colorStyle>
</file>

<file path=ppt/charts/colors40.xml><?xml version="1.0" encoding="utf-8"?>
<cs:colorStyle xmlns:cs="http://schemas.microsoft.com/office/drawing/2012/chartStyle" xmlns:a="http://schemas.openxmlformats.org/drawingml/2006/main" meth="withinLinearReversed" id="22">
  <a:schemeClr val="accent2"/>
</cs:colorStyle>
</file>

<file path=ppt/charts/colors41.xml><?xml version="1.0" encoding="utf-8"?>
<cs:colorStyle xmlns:cs="http://schemas.microsoft.com/office/drawing/2012/chartStyle" xmlns:a="http://schemas.openxmlformats.org/drawingml/2006/main" meth="withinLinearReversed" id="22">
  <a:schemeClr val="accent2"/>
</cs:colorStyle>
</file>

<file path=ppt/charts/colors42.xml><?xml version="1.0" encoding="utf-8"?>
<cs:colorStyle xmlns:cs="http://schemas.microsoft.com/office/drawing/2012/chartStyle" xmlns:a="http://schemas.openxmlformats.org/drawingml/2006/main" meth="withinLinearReversed" id="22">
  <a:schemeClr val="accent2"/>
</cs:colorStyle>
</file>

<file path=ppt/charts/colors43.xml><?xml version="1.0" encoding="utf-8"?>
<cs:colorStyle xmlns:cs="http://schemas.microsoft.com/office/drawing/2012/chartStyle" xmlns:a="http://schemas.openxmlformats.org/drawingml/2006/main" meth="withinLinearReversed" id="22">
  <a:schemeClr val="accent2"/>
</cs:colorStyle>
</file>

<file path=ppt/charts/colors44.xml><?xml version="1.0" encoding="utf-8"?>
<cs:colorStyle xmlns:cs="http://schemas.microsoft.com/office/drawing/2012/chartStyle" xmlns:a="http://schemas.openxmlformats.org/drawingml/2006/main" meth="withinLinearReversed" id="22">
  <a:schemeClr val="accent2"/>
</cs:colorStyle>
</file>

<file path=ppt/charts/colors45.xml><?xml version="1.0" encoding="utf-8"?>
<cs:colorStyle xmlns:cs="http://schemas.microsoft.com/office/drawing/2012/chartStyle" xmlns:a="http://schemas.openxmlformats.org/drawingml/2006/main" meth="withinLinearReversed" id="22">
  <a:schemeClr val="accent2"/>
</cs:colorStyle>
</file>

<file path=ppt/charts/colors46.xml><?xml version="1.0" encoding="utf-8"?>
<cs:colorStyle xmlns:cs="http://schemas.microsoft.com/office/drawing/2012/chartStyle" xmlns:a="http://schemas.openxmlformats.org/drawingml/2006/main" meth="withinLinearReversed" id="22">
  <a:schemeClr val="accent2"/>
</cs:colorStyle>
</file>

<file path=ppt/charts/colors47.xml><?xml version="1.0" encoding="utf-8"?>
<cs:colorStyle xmlns:cs="http://schemas.microsoft.com/office/drawing/2012/chartStyle" xmlns:a="http://schemas.openxmlformats.org/drawingml/2006/main" meth="withinLinearReversed" id="22">
  <a:schemeClr val="accent2"/>
</cs:colorStyle>
</file>

<file path=ppt/charts/colors48.xml><?xml version="1.0" encoding="utf-8"?>
<cs:colorStyle xmlns:cs="http://schemas.microsoft.com/office/drawing/2012/chartStyle" xmlns:a="http://schemas.openxmlformats.org/drawingml/2006/main" meth="withinLinearReversed" id="22">
  <a:schemeClr val="accent2"/>
</cs:colorStyle>
</file>

<file path=ppt/charts/colors49.xml><?xml version="1.0" encoding="utf-8"?>
<cs:colorStyle xmlns:cs="http://schemas.microsoft.com/office/drawing/2012/chartStyle" xmlns:a="http://schemas.openxmlformats.org/drawingml/2006/main" meth="withinLinearReversed" id="22">
  <a:schemeClr val="accent2"/>
</cs:colorStyle>
</file>

<file path=ppt/charts/colors5.xml><?xml version="1.0" encoding="utf-8"?>
<cs:colorStyle xmlns:cs="http://schemas.microsoft.com/office/drawing/2012/chartStyle" xmlns:a="http://schemas.openxmlformats.org/drawingml/2006/main" meth="withinLinearReversed" id="22">
  <a:schemeClr val="accent2"/>
</cs:colorStyle>
</file>

<file path=ppt/charts/colors50.xml><?xml version="1.0" encoding="utf-8"?>
<cs:colorStyle xmlns:cs="http://schemas.microsoft.com/office/drawing/2012/chartStyle" xmlns:a="http://schemas.openxmlformats.org/drawingml/2006/main" meth="withinLinearReversed" id="22">
  <a:schemeClr val="accent2"/>
</cs:colorStyle>
</file>

<file path=ppt/charts/colors51.xml><?xml version="1.0" encoding="utf-8"?>
<cs:colorStyle xmlns:cs="http://schemas.microsoft.com/office/drawing/2012/chartStyle" xmlns:a="http://schemas.openxmlformats.org/drawingml/2006/main" meth="withinLinearReversed" id="22">
  <a:schemeClr val="accent2"/>
</cs:colorStyle>
</file>

<file path=ppt/charts/colors52.xml><?xml version="1.0" encoding="utf-8"?>
<cs:colorStyle xmlns:cs="http://schemas.microsoft.com/office/drawing/2012/chartStyle" xmlns:a="http://schemas.openxmlformats.org/drawingml/2006/main" meth="withinLinearReversed" id="22">
  <a:schemeClr val="accent2"/>
</cs:colorStyle>
</file>

<file path=ppt/charts/colors53.xml><?xml version="1.0" encoding="utf-8"?>
<cs:colorStyle xmlns:cs="http://schemas.microsoft.com/office/drawing/2012/chartStyle" xmlns:a="http://schemas.openxmlformats.org/drawingml/2006/main" meth="withinLinearReversed" id="22">
  <a:schemeClr val="accent2"/>
</cs:colorStyle>
</file>

<file path=ppt/charts/colors54.xml><?xml version="1.0" encoding="utf-8"?>
<cs:colorStyle xmlns:cs="http://schemas.microsoft.com/office/drawing/2012/chartStyle" xmlns:a="http://schemas.openxmlformats.org/drawingml/2006/main" meth="withinLinearReversed" id="22">
  <a:schemeClr val="accent2"/>
</cs:colorStyle>
</file>

<file path=ppt/charts/colors55.xml><?xml version="1.0" encoding="utf-8"?>
<cs:colorStyle xmlns:cs="http://schemas.microsoft.com/office/drawing/2012/chartStyle" xmlns:a="http://schemas.openxmlformats.org/drawingml/2006/main" meth="withinLinearReversed" id="22">
  <a:schemeClr val="accent2"/>
</cs:colorStyle>
</file>

<file path=ppt/charts/colors56.xml><?xml version="1.0" encoding="utf-8"?>
<cs:colorStyle xmlns:cs="http://schemas.microsoft.com/office/drawing/2012/chartStyle" xmlns:a="http://schemas.openxmlformats.org/drawingml/2006/main" meth="withinLinearReversed" id="22">
  <a:schemeClr val="accent2"/>
</cs:colorStyle>
</file>

<file path=ppt/charts/colors57.xml><?xml version="1.0" encoding="utf-8"?>
<cs:colorStyle xmlns:cs="http://schemas.microsoft.com/office/drawing/2012/chartStyle" xmlns:a="http://schemas.openxmlformats.org/drawingml/2006/main" meth="withinLinearReversed" id="22">
  <a:schemeClr val="accent2"/>
</cs:colorStyle>
</file>

<file path=ppt/charts/colors6.xml><?xml version="1.0" encoding="utf-8"?>
<cs:colorStyle xmlns:cs="http://schemas.microsoft.com/office/drawing/2012/chartStyle" xmlns:a="http://schemas.openxmlformats.org/drawingml/2006/main" meth="withinLinearReversed" id="22">
  <a:schemeClr val="accent2"/>
</cs:colorStyle>
</file>

<file path=ppt/charts/colors7.xml><?xml version="1.0" encoding="utf-8"?>
<cs:colorStyle xmlns:cs="http://schemas.microsoft.com/office/drawing/2012/chartStyle" xmlns:a="http://schemas.openxmlformats.org/drawingml/2006/main" meth="withinLinearReversed" id="22">
  <a:schemeClr val="accent2"/>
</cs:colorStyle>
</file>

<file path=ppt/charts/colors8.xml><?xml version="1.0" encoding="utf-8"?>
<cs:colorStyle xmlns:cs="http://schemas.microsoft.com/office/drawing/2012/chartStyle" xmlns:a="http://schemas.openxmlformats.org/drawingml/2006/main" meth="withinLinearReversed" id="22">
  <a:schemeClr val="accent2"/>
</cs:colorStyle>
</file>

<file path=ppt/charts/colors9.xml><?xml version="1.0" encoding="utf-8"?>
<cs:colorStyle xmlns:cs="http://schemas.microsoft.com/office/drawing/2012/chartStyle" xmlns:a="http://schemas.openxmlformats.org/drawingml/2006/main" meth="withinLinearReversed" id="22">
  <a:schemeClr val="accent2"/>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1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0.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3.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8.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9.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0.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1.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2.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3.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4.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5.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6.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57.xml><?xml version="1.0" encoding="utf-8"?>
<cs:chartStyle xmlns:cs="http://schemas.microsoft.com/office/drawing/2012/chartStyle" xmlns:a="http://schemas.openxmlformats.org/drawingml/2006/main" id="103">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mods="ignoreCSTransforms">
      <cs:styleClr val="0">
        <a:shade val="25000"/>
      </cs:styl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mods="ignoreCSTransforms">
      <cs:styleClr val="0">
        <a:tint val="25000"/>
      </cs:styl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6.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x-non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B706315-9710-4D18-94DF-4E766B6A77F9}" type="datetimeFigureOut">
              <a:rPr lang="x-none" smtClean="0"/>
              <a:t>6/19/2026</a:t>
            </a:fld>
            <a:endParaRPr lang="x-none"/>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x-non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x-non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D6E87ED-7EA5-46E6-9A3D-85342D2D0D51}" type="slidenum">
              <a:rPr lang="x-none" smtClean="0"/>
              <a:t>‹#›</a:t>
            </a:fld>
            <a:endParaRPr lang="x-none"/>
          </a:p>
        </p:txBody>
      </p:sp>
    </p:spTree>
    <p:extLst>
      <p:ext uri="{BB962C8B-B14F-4D97-AF65-F5344CB8AC3E}">
        <p14:creationId xmlns:p14="http://schemas.microsoft.com/office/powerpoint/2010/main" val="890437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6E87ED-7EA5-46E6-9A3D-85342D2D0D51}" type="slidenum">
              <a:rPr lang="x-none" smtClean="0"/>
              <a:t>3</a:t>
            </a:fld>
            <a:endParaRPr lang="x-none"/>
          </a:p>
        </p:txBody>
      </p:sp>
    </p:spTree>
    <p:extLst>
      <p:ext uri="{BB962C8B-B14F-4D97-AF65-F5344CB8AC3E}">
        <p14:creationId xmlns:p14="http://schemas.microsoft.com/office/powerpoint/2010/main" val="3056027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6E87ED-7EA5-46E6-9A3D-85342D2D0D51}" type="slidenum">
              <a:rPr lang="x-none" smtClean="0"/>
              <a:t>5</a:t>
            </a:fld>
            <a:endParaRPr lang="x-none"/>
          </a:p>
        </p:txBody>
      </p:sp>
    </p:spTree>
    <p:extLst>
      <p:ext uri="{BB962C8B-B14F-4D97-AF65-F5344CB8AC3E}">
        <p14:creationId xmlns:p14="http://schemas.microsoft.com/office/powerpoint/2010/main" val="2405963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10"/>
          </p:nvPr>
        </p:nvSpPr>
        <p:spPr/>
        <p:txBody>
          <a:bodyPr/>
          <a:lstStyle/>
          <a:p>
            <a:fld id="{6346856F-B1B8-43B7-99B8-F2CCA429B93A}" type="slidenum">
              <a:rPr lang="x-none" smtClean="0"/>
              <a:t>7</a:t>
            </a:fld>
            <a:endParaRPr lang="x-none"/>
          </a:p>
        </p:txBody>
      </p:sp>
    </p:spTree>
    <p:extLst>
      <p:ext uri="{BB962C8B-B14F-4D97-AF65-F5344CB8AC3E}">
        <p14:creationId xmlns:p14="http://schemas.microsoft.com/office/powerpoint/2010/main" val="3078255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6E87ED-7EA5-46E6-9A3D-85342D2D0D51}" type="slidenum">
              <a:rPr lang="x-none" smtClean="0"/>
              <a:t>9</a:t>
            </a:fld>
            <a:endParaRPr lang="x-none"/>
          </a:p>
        </p:txBody>
      </p:sp>
    </p:spTree>
    <p:extLst>
      <p:ext uri="{BB962C8B-B14F-4D97-AF65-F5344CB8AC3E}">
        <p14:creationId xmlns:p14="http://schemas.microsoft.com/office/powerpoint/2010/main" val="27212535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6E87ED-7EA5-46E6-9A3D-85342D2D0D51}" type="slidenum">
              <a:rPr lang="x-none" smtClean="0"/>
              <a:t>10</a:t>
            </a:fld>
            <a:endParaRPr lang="x-none"/>
          </a:p>
        </p:txBody>
      </p:sp>
    </p:spTree>
    <p:extLst>
      <p:ext uri="{BB962C8B-B14F-4D97-AF65-F5344CB8AC3E}">
        <p14:creationId xmlns:p14="http://schemas.microsoft.com/office/powerpoint/2010/main" val="4157638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6E87ED-7EA5-46E6-9A3D-85342D2D0D51}" type="slidenum">
              <a:rPr lang="x-none" smtClean="0"/>
              <a:t>16</a:t>
            </a:fld>
            <a:endParaRPr lang="x-none"/>
          </a:p>
        </p:txBody>
      </p:sp>
    </p:spTree>
    <p:extLst>
      <p:ext uri="{BB962C8B-B14F-4D97-AF65-F5344CB8AC3E}">
        <p14:creationId xmlns:p14="http://schemas.microsoft.com/office/powerpoint/2010/main" val="8936947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58FE2-4399-480B-95F2-8C867B41F8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58821EC-4760-4C48-985C-993AB380BD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90AFA0-BB38-4AEF-95D4-B6903F61FACF}"/>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5" name="Footer Placeholder 4">
            <a:extLst>
              <a:ext uri="{FF2B5EF4-FFF2-40B4-BE49-F238E27FC236}">
                <a16:creationId xmlns:a16="http://schemas.microsoft.com/office/drawing/2014/main" id="{066909EC-CCDF-4337-85F1-1B042CD660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6F8C5E-35A8-47E1-AC6B-161DBDDC0C59}"/>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1184122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546E9-3180-48C4-942C-04D183F4267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36867B-4CEC-4421-8F16-C076BC9C97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AF1258-D0C3-4872-8C2C-3D69305ABF06}"/>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5" name="Footer Placeholder 4">
            <a:extLst>
              <a:ext uri="{FF2B5EF4-FFF2-40B4-BE49-F238E27FC236}">
                <a16:creationId xmlns:a16="http://schemas.microsoft.com/office/drawing/2014/main" id="{CE07BC82-5F1F-4AF1-AFBC-8F4BAB5C72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B0A1D8-D045-4A81-ACA1-A0E993C713AD}"/>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3609443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A3A4562-8632-49E8-9DE7-8EE0C98AFB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2AD181-74C6-45F1-987C-C3CBC3E0DA8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5017D-CF53-47CB-AE8C-8C6EA2F38A4B}"/>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5" name="Footer Placeholder 4">
            <a:extLst>
              <a:ext uri="{FF2B5EF4-FFF2-40B4-BE49-F238E27FC236}">
                <a16:creationId xmlns:a16="http://schemas.microsoft.com/office/drawing/2014/main" id="{7E1A692C-0F57-4F0A-A502-0E7B426E9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6F9915-C632-49A0-9BBE-45EC5A544EFE}"/>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51035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1080A-494D-4751-8AD2-B93CC6FB9D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0941B1-AA65-49B9-A31B-232E3DEE10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893D96A-21E9-47D4-8593-DB5B38D01D82}"/>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5" name="Footer Placeholder 4">
            <a:extLst>
              <a:ext uri="{FF2B5EF4-FFF2-40B4-BE49-F238E27FC236}">
                <a16:creationId xmlns:a16="http://schemas.microsoft.com/office/drawing/2014/main" id="{2B15B6B1-2D58-4A61-A479-75F1457FF0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973339-F9D2-4FC7-89B4-571B8219D670}"/>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3248851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8050F-2DAD-48F5-9270-5CB881B2F1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AFB9EA-9FD7-460F-9F9D-2693D0050EF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B87CDA-504A-45C6-AAC3-5ADE5B3A93B1}"/>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5" name="Footer Placeholder 4">
            <a:extLst>
              <a:ext uri="{FF2B5EF4-FFF2-40B4-BE49-F238E27FC236}">
                <a16:creationId xmlns:a16="http://schemas.microsoft.com/office/drawing/2014/main" id="{A0BA7F8E-5B7A-4F1F-BBC9-B035CF8C05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6625AE-E689-4817-B78D-F63E88B1C34F}"/>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8034363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1FB35-3989-43A4-A589-95DE6FE23D4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C5A7E1-9583-4819-A62E-0130980F78F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6DF56FE-5D5D-452C-AB32-FDA1E0C926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4D39BEF-A513-48B4-96FE-885B7664B51A}"/>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6" name="Footer Placeholder 5">
            <a:extLst>
              <a:ext uri="{FF2B5EF4-FFF2-40B4-BE49-F238E27FC236}">
                <a16:creationId xmlns:a16="http://schemas.microsoft.com/office/drawing/2014/main" id="{ABC199F3-508E-4158-A1EB-824CA87BA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47D5C6-B8AF-47B0-8C66-F3B79D5FDA70}"/>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124101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A216D-B5F1-42AB-B7B7-A0D9A771B55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71EB48B-6448-43E8-BED0-42F87DF1B1C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66A5BC-D6EE-4BF2-9EF8-0DE240978AF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E5E8D4-A6C5-46CD-A553-D73E604E67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6D6DE29-F0AC-481D-89B8-AC1F573CC26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2060AC-4772-4402-8E21-91E86432AF5F}"/>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8" name="Footer Placeholder 7">
            <a:extLst>
              <a:ext uri="{FF2B5EF4-FFF2-40B4-BE49-F238E27FC236}">
                <a16:creationId xmlns:a16="http://schemas.microsoft.com/office/drawing/2014/main" id="{E5D4EE4F-A6A2-4906-B9E1-35163FF5B1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4F8FD0A-7EE6-4948-972F-076021705528}"/>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3082953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75B9D-170E-4918-9A5B-A7E3BB719A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AD9040-B768-4E07-A67E-F1A48B08B1E7}"/>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4" name="Footer Placeholder 3">
            <a:extLst>
              <a:ext uri="{FF2B5EF4-FFF2-40B4-BE49-F238E27FC236}">
                <a16:creationId xmlns:a16="http://schemas.microsoft.com/office/drawing/2014/main" id="{5DAF30BE-98FA-43E8-B54B-481B2D4A5B4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1CF7D38-6E32-4DF0-A9B7-E4C9CB00FB9C}"/>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3242667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E40C2D-666D-405E-96A6-3E15862446F9}"/>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3" name="Footer Placeholder 2">
            <a:extLst>
              <a:ext uri="{FF2B5EF4-FFF2-40B4-BE49-F238E27FC236}">
                <a16:creationId xmlns:a16="http://schemas.microsoft.com/office/drawing/2014/main" id="{0EDDDB31-53B1-495A-B96B-6343C84E597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F49FB2B-4233-46C0-A833-E4061A744C3F}"/>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611087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0288FB-0B6B-479E-B653-0309726147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6A65C-768A-4F65-A3A4-F87E136661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4455287-B562-4C0C-A151-63C04BFF8C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31EF5B-BDB6-4B41-A0AE-D8B4BF1D6D3B}"/>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6" name="Footer Placeholder 5">
            <a:extLst>
              <a:ext uri="{FF2B5EF4-FFF2-40B4-BE49-F238E27FC236}">
                <a16:creationId xmlns:a16="http://schemas.microsoft.com/office/drawing/2014/main" id="{FCFA6944-C26E-49BE-A7AE-32FA7BD101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4BE289-BD9D-4DEB-8A8D-F7F5A376A33A}"/>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3121289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B9C6A-E6CF-4138-B29D-041213C30C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C9465EB-B545-471D-A07B-5DFC367BE4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A86FDA-BD95-4855-8539-D00C19E5A2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792B98-AB37-49A8-BAE3-ED38C7B88171}"/>
              </a:ext>
            </a:extLst>
          </p:cNvPr>
          <p:cNvSpPr>
            <a:spLocks noGrp="1"/>
          </p:cNvSpPr>
          <p:nvPr>
            <p:ph type="dt" sz="half" idx="10"/>
          </p:nvPr>
        </p:nvSpPr>
        <p:spPr/>
        <p:txBody>
          <a:bodyPr/>
          <a:lstStyle/>
          <a:p>
            <a:fld id="{52A467BE-89B8-43C1-8A48-59A73B02ED86}" type="datetimeFigureOut">
              <a:rPr lang="en-US" smtClean="0"/>
              <a:t>6/19/2026</a:t>
            </a:fld>
            <a:endParaRPr lang="en-US"/>
          </a:p>
        </p:txBody>
      </p:sp>
      <p:sp>
        <p:nvSpPr>
          <p:cNvPr id="6" name="Footer Placeholder 5">
            <a:extLst>
              <a:ext uri="{FF2B5EF4-FFF2-40B4-BE49-F238E27FC236}">
                <a16:creationId xmlns:a16="http://schemas.microsoft.com/office/drawing/2014/main" id="{8F861329-28CA-4508-AB83-D1D3EFD967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E6FB23-1A46-4F90-87C5-B943E492E024}"/>
              </a:ext>
            </a:extLst>
          </p:cNvPr>
          <p:cNvSpPr>
            <a:spLocks noGrp="1"/>
          </p:cNvSpPr>
          <p:nvPr>
            <p:ph type="sldNum" sz="quarter" idx="12"/>
          </p:nvPr>
        </p:nvSpPr>
        <p:spPr/>
        <p:txBody>
          <a:bodyPr/>
          <a:lstStyle/>
          <a:p>
            <a:fld id="{65425ED7-F3FC-4CEF-B8FC-B96F790FA25F}" type="slidenum">
              <a:rPr lang="en-US" smtClean="0"/>
              <a:t>‹#›</a:t>
            </a:fld>
            <a:endParaRPr lang="en-US"/>
          </a:p>
        </p:txBody>
      </p:sp>
    </p:spTree>
    <p:extLst>
      <p:ext uri="{BB962C8B-B14F-4D97-AF65-F5344CB8AC3E}">
        <p14:creationId xmlns:p14="http://schemas.microsoft.com/office/powerpoint/2010/main" val="3136218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B03F99-9A7D-4744-8C1B-64277DE374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6288524-F394-4F05-AC03-8073124B1F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8C792C6-78B6-46BE-B44E-3CF6FF19B8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467BE-89B8-43C1-8A48-59A73B02ED86}" type="datetimeFigureOut">
              <a:rPr lang="en-US" smtClean="0"/>
              <a:t>6/19/2026</a:t>
            </a:fld>
            <a:endParaRPr lang="en-US"/>
          </a:p>
        </p:txBody>
      </p:sp>
      <p:sp>
        <p:nvSpPr>
          <p:cNvPr id="5" name="Footer Placeholder 4">
            <a:extLst>
              <a:ext uri="{FF2B5EF4-FFF2-40B4-BE49-F238E27FC236}">
                <a16:creationId xmlns:a16="http://schemas.microsoft.com/office/drawing/2014/main" id="{F62E705F-B667-496A-BF28-ACCDE4EAE47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9FDF13E-7DB0-40E0-8852-D0675E7D02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425ED7-F3FC-4CEF-B8FC-B96F790FA25F}" type="slidenum">
              <a:rPr lang="en-US" smtClean="0"/>
              <a:t>‹#›</a:t>
            </a:fld>
            <a:endParaRPr lang="en-US"/>
          </a:p>
        </p:txBody>
      </p:sp>
    </p:spTree>
    <p:extLst>
      <p:ext uri="{BB962C8B-B14F-4D97-AF65-F5344CB8AC3E}">
        <p14:creationId xmlns:p14="http://schemas.microsoft.com/office/powerpoint/2010/main" val="12033361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chart" Target="../charts/chart7.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chart" Target="../charts/chart13.xml"/></Relationships>
</file>

<file path=ppt/slides/_rels/slide18.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chart" Target="../charts/chart15.xml"/></Relationships>
</file>

<file path=ppt/slides/_rels/slide19.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chart" Target="../charts/chart18.xml"/><Relationship Id="rId4" Type="http://schemas.openxmlformats.org/officeDocument/2006/relationships/chart" Target="../charts/chart17.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2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chart" Target="../charts/chart24.xml"/><Relationship Id="rId5" Type="http://schemas.openxmlformats.org/officeDocument/2006/relationships/chart" Target="../charts/chart23.xml"/><Relationship Id="rId4" Type="http://schemas.openxmlformats.org/officeDocument/2006/relationships/chart" Target="../charts/chart22.xml"/></Relationships>
</file>

<file path=ppt/slides/_rels/slide22.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2.xml"/><Relationship Id="rId5" Type="http://schemas.openxmlformats.org/officeDocument/2006/relationships/chart" Target="../charts/chart29.xml"/><Relationship Id="rId4" Type="http://schemas.openxmlformats.org/officeDocument/2006/relationships/chart" Target="../charts/chart28.xml"/></Relationships>
</file>

<file path=ppt/slides/_rels/slide2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chart" Target="../charts/chart33.xml"/><Relationship Id="rId1" Type="http://schemas.openxmlformats.org/officeDocument/2006/relationships/slideLayout" Target="../slideLayouts/slideLayout2.xml"/><Relationship Id="rId4" Type="http://schemas.openxmlformats.org/officeDocument/2006/relationships/chart" Target="../charts/chart35.xml"/></Relationships>
</file>

<file path=ppt/slides/_rels/slide28.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40.xml"/><Relationship Id="rId2" Type="http://schemas.openxmlformats.org/officeDocument/2006/relationships/chart" Target="../charts/chart39.xml"/><Relationship Id="rId1" Type="http://schemas.openxmlformats.org/officeDocument/2006/relationships/slideLayout" Target="../slideLayouts/slideLayout2.xml"/><Relationship Id="rId4" Type="http://schemas.openxmlformats.org/officeDocument/2006/relationships/chart" Target="../charts/chart41.xml"/></Relationships>
</file>

<file path=ppt/slides/_rels/slide32.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chart" Target="../charts/chart44.xml"/><Relationship Id="rId4" Type="http://schemas.openxmlformats.org/officeDocument/2006/relationships/chart" Target="../charts/chart43.xml"/></Relationships>
</file>

<file path=ppt/slides/_rels/slide33.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chart" Target="../charts/chart45.xml"/><Relationship Id="rId1" Type="http://schemas.openxmlformats.org/officeDocument/2006/relationships/slideLayout" Target="../slideLayouts/slideLayout2.xml"/><Relationship Id="rId4" Type="http://schemas.openxmlformats.org/officeDocument/2006/relationships/chart" Target="../charts/chart47.xml"/></Relationships>
</file>

<file path=ppt/slides/_rels/slide34.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chart" Target="../charts/chart50.xml"/><Relationship Id="rId4" Type="http://schemas.openxmlformats.org/officeDocument/2006/relationships/chart" Target="../charts/chart49.xml"/></Relationships>
</file>

<file path=ppt/slides/_rels/slide35.xml.rels><?xml version="1.0" encoding="UTF-8" standalone="yes"?>
<Relationships xmlns="http://schemas.openxmlformats.org/package/2006/relationships"><Relationship Id="rId3" Type="http://schemas.openxmlformats.org/officeDocument/2006/relationships/chart" Target="../charts/chart51.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chart" Target="../charts/chart54.xml"/><Relationship Id="rId4" Type="http://schemas.openxmlformats.org/officeDocument/2006/relationships/chart" Target="../charts/chart53.xml"/></Relationships>
</file>

<file path=ppt/slides/_rels/slide37.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chart" Target="../charts/chart57.xml"/><Relationship Id="rId4" Type="http://schemas.openxmlformats.org/officeDocument/2006/relationships/chart" Target="../charts/chart56.xml"/></Relationships>
</file>

<file path=ppt/slides/_rels/slide38.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image" Target="../media/image6.jpg"/><Relationship Id="rId1" Type="http://schemas.openxmlformats.org/officeDocument/2006/relationships/slideLayout" Target="../slideLayouts/slideLayout2.xml"/><Relationship Id="rId5" Type="http://schemas.openxmlformats.org/officeDocument/2006/relationships/chart" Target="../charts/chart60.xml"/><Relationship Id="rId4" Type="http://schemas.openxmlformats.org/officeDocument/2006/relationships/chart" Target="../charts/chart59.xml"/></Relationships>
</file>

<file path=ppt/slides/_rels/slide39.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4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chart" Target="../charts/chart67.xml"/><Relationship Id="rId2" Type="http://schemas.openxmlformats.org/officeDocument/2006/relationships/chart" Target="../charts/chart62.xml"/><Relationship Id="rId1" Type="http://schemas.openxmlformats.org/officeDocument/2006/relationships/slideLayout" Target="../slideLayouts/slideLayout2.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41.xml.rels><?xml version="1.0" encoding="UTF-8" standalone="yes"?>
<Relationships xmlns="http://schemas.openxmlformats.org/package/2006/relationships"><Relationship Id="rId3" Type="http://schemas.openxmlformats.org/officeDocument/2006/relationships/chart" Target="../charts/chart68.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chart" Target="../charts/chart71.xml"/><Relationship Id="rId5" Type="http://schemas.openxmlformats.org/officeDocument/2006/relationships/chart" Target="../charts/chart70.xml"/><Relationship Id="rId4" Type="http://schemas.openxmlformats.org/officeDocument/2006/relationships/chart" Target="../charts/chart69.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B9F52-4EE4-4996-8AE7-ECF377BFCCD6}"/>
              </a:ext>
            </a:extLst>
          </p:cNvPr>
          <p:cNvSpPr>
            <a:spLocks noGrp="1"/>
          </p:cNvSpPr>
          <p:nvPr>
            <p:ph type="ctrTitle"/>
          </p:nvPr>
        </p:nvSpPr>
        <p:spPr>
          <a:xfrm>
            <a:off x="674253" y="1019777"/>
            <a:ext cx="10600387" cy="1422647"/>
          </a:xfrm>
        </p:spPr>
        <p:txBody>
          <a:bodyPr>
            <a:normAutofit fontScale="90000"/>
          </a:bodyPr>
          <a:lstStyle/>
          <a:p>
            <a:pPr algn="l">
              <a:lnSpc>
                <a:spcPct val="100000"/>
              </a:lnSpc>
            </a:pPr>
            <a:r>
              <a:rPr lang="sr-Latn-BA" sz="5000" b="1" dirty="0">
                <a:solidFill>
                  <a:srgbClr val="F15A23"/>
                </a:solidFill>
                <a:latin typeface="Arial" panose="020B0604020202020204" pitchFamily="34" charset="0"/>
                <a:cs typeface="Arial" panose="020B0604020202020204" pitchFamily="34" charset="0"/>
              </a:rPr>
              <a:t>Media freedoms in </a:t>
            </a:r>
            <a:r>
              <a:rPr lang="hr-HR" sz="5000" b="1" dirty="0">
                <a:solidFill>
                  <a:srgbClr val="F15A23"/>
                </a:solidFill>
                <a:latin typeface="Arial" panose="020B0604020202020204" pitchFamily="34" charset="0"/>
                <a:cs typeface="Arial" panose="020B0604020202020204" pitchFamily="34" charset="0"/>
              </a:rPr>
              <a:t>BiH</a:t>
            </a:r>
            <a:r>
              <a:rPr lang="en-US" sz="5000" b="1" dirty="0">
                <a:solidFill>
                  <a:srgbClr val="F15A23"/>
                </a:solidFill>
                <a:latin typeface="Arial" panose="020B0604020202020204" pitchFamily="34" charset="0"/>
                <a:cs typeface="Arial" panose="020B0604020202020204" pitchFamily="34" charset="0"/>
              </a:rPr>
              <a:t> 2026.</a:t>
            </a:r>
            <a:br>
              <a:rPr lang="en-US" sz="5000" dirty="0">
                <a:latin typeface="Arial" panose="020B0604020202020204" pitchFamily="34" charset="0"/>
                <a:cs typeface="Arial" panose="020B0604020202020204" pitchFamily="34" charset="0"/>
              </a:rPr>
            </a:br>
            <a:r>
              <a:rPr lang="sr-Latn-BA" sz="4200" b="0" dirty="0">
                <a:solidFill>
                  <a:srgbClr val="6D6E72"/>
                </a:solidFill>
                <a:latin typeface="Arial" panose="020B0604020202020204" pitchFamily="34" charset="0"/>
                <a:cs typeface="Arial" panose="020B0604020202020204" pitchFamily="34" charset="0"/>
              </a:rPr>
              <a:t>Comparative report </a:t>
            </a:r>
            <a:r>
              <a:rPr lang="en-US" sz="4200" b="0" dirty="0">
                <a:solidFill>
                  <a:srgbClr val="6D6E72"/>
                </a:solidFill>
                <a:latin typeface="Arial" panose="020B0604020202020204" pitchFamily="34" charset="0"/>
                <a:cs typeface="Arial" panose="020B0604020202020204" pitchFamily="34" charset="0"/>
              </a:rPr>
              <a:t>20</a:t>
            </a:r>
            <a:r>
              <a:rPr lang="bs-Latn-BA" sz="4200" b="0" dirty="0">
                <a:solidFill>
                  <a:srgbClr val="6D6E72"/>
                </a:solidFill>
                <a:latin typeface="Arial" panose="020B0604020202020204" pitchFamily="34" charset="0"/>
                <a:cs typeface="Arial" panose="020B0604020202020204" pitchFamily="34" charset="0"/>
              </a:rPr>
              <a:t>18</a:t>
            </a:r>
            <a:r>
              <a:rPr lang="en-US" sz="4200" b="0" dirty="0">
                <a:solidFill>
                  <a:srgbClr val="6D6E72"/>
                </a:solidFill>
                <a:latin typeface="Arial" panose="020B0604020202020204" pitchFamily="34" charset="0"/>
                <a:cs typeface="Arial" panose="020B0604020202020204" pitchFamily="34" charset="0"/>
              </a:rPr>
              <a:t> – 2026</a:t>
            </a:r>
            <a:endParaRPr lang="en-US" sz="4200" b="1" dirty="0">
              <a:solidFill>
                <a:srgbClr val="6D6E72"/>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E6CCE7B-41C8-4707-BAE9-510747A2AA73}"/>
              </a:ext>
            </a:extLst>
          </p:cNvPr>
          <p:cNvSpPr txBox="1"/>
          <p:nvPr/>
        </p:nvSpPr>
        <p:spPr>
          <a:xfrm>
            <a:off x="674253" y="2836992"/>
            <a:ext cx="6094520" cy="646331"/>
          </a:xfrm>
          <a:prstGeom prst="rect">
            <a:avLst/>
          </a:prstGeom>
          <a:noFill/>
        </p:spPr>
        <p:txBody>
          <a:bodyPr wrap="square">
            <a:spAutoFit/>
          </a:bodyPr>
          <a:lstStyle/>
          <a:p>
            <a:r>
              <a:rPr lang="sr-Latn-BA" dirty="0">
                <a:solidFill>
                  <a:srgbClr val="F15A23"/>
                </a:solidFill>
                <a:latin typeface="Arial" panose="020B0604020202020204" pitchFamily="34" charset="0"/>
                <a:cs typeface="Arial" panose="020B0604020202020204" pitchFamily="34" charset="0"/>
              </a:rPr>
              <a:t>Report </a:t>
            </a:r>
            <a:endParaRPr lang="en-US" dirty="0">
              <a:solidFill>
                <a:srgbClr val="F15A23"/>
              </a:solidFill>
              <a:latin typeface="Arial" panose="020B0604020202020204" pitchFamily="34" charset="0"/>
              <a:cs typeface="Arial" panose="020B0604020202020204" pitchFamily="34" charset="0"/>
            </a:endParaRPr>
          </a:p>
          <a:p>
            <a:r>
              <a:rPr lang="en-US" dirty="0">
                <a:solidFill>
                  <a:srgbClr val="6D6E72"/>
                </a:solidFill>
                <a:latin typeface="Arial" panose="020B0604020202020204" pitchFamily="34" charset="0"/>
                <a:cs typeface="Arial" panose="020B0604020202020204" pitchFamily="34" charset="0"/>
              </a:rPr>
              <a:t>April</a:t>
            </a:r>
            <a:r>
              <a:rPr lang="bs-Latn-BA" dirty="0">
                <a:solidFill>
                  <a:srgbClr val="6D6E72"/>
                </a:solidFill>
                <a:latin typeface="Arial" panose="020B0604020202020204" pitchFamily="34" charset="0"/>
                <a:cs typeface="Arial" panose="020B0604020202020204" pitchFamily="34" charset="0"/>
              </a:rPr>
              <a:t>, </a:t>
            </a:r>
            <a:r>
              <a:rPr lang="en-US" dirty="0">
                <a:solidFill>
                  <a:srgbClr val="6D6E72"/>
                </a:solidFill>
                <a:latin typeface="Arial" panose="020B0604020202020204" pitchFamily="34" charset="0"/>
                <a:cs typeface="Arial" panose="020B0604020202020204" pitchFamily="34" charset="0"/>
              </a:rPr>
              <a:t>2026</a:t>
            </a:r>
            <a:endParaRPr lang="hr-BA" dirty="0" err="1">
              <a:solidFill>
                <a:srgbClr val="6D6E72"/>
              </a:solidFill>
              <a:latin typeface="Arial" panose="020B0604020202020204" pitchFamily="34" charset="0"/>
              <a:cs typeface="Arial" panose="020B0604020202020204" pitchFamily="34" charset="0"/>
            </a:endParaRPr>
          </a:p>
        </p:txBody>
      </p:sp>
      <p:pic>
        <p:nvPicPr>
          <p:cNvPr id="10" name="Graphic 9">
            <a:extLst>
              <a:ext uri="{FF2B5EF4-FFF2-40B4-BE49-F238E27FC236}">
                <a16:creationId xmlns:a16="http://schemas.microsoft.com/office/drawing/2014/main" id="{40004B92-684A-4607-970F-C09091F744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80567" y="3444040"/>
            <a:ext cx="6594073" cy="1968055"/>
          </a:xfrm>
          <a:prstGeom prst="rect">
            <a:avLst/>
          </a:prstGeom>
        </p:spPr>
      </p:pic>
      <p:pic>
        <p:nvPicPr>
          <p:cNvPr id="6" name="Grafik 2">
            <a:extLst>
              <a:ext uri="{FF2B5EF4-FFF2-40B4-BE49-F238E27FC236}">
                <a16:creationId xmlns:a16="http://schemas.microsoft.com/office/drawing/2014/main" id="{E0BA8B2D-7C8C-40D7-A008-5D28ADE308E7}"/>
              </a:ext>
            </a:extLst>
          </p:cNvPr>
          <p:cNvPicPr/>
          <p:nvPr/>
        </p:nvPicPr>
        <p:blipFill>
          <a:blip r:embed="rId5" cstate="print">
            <a:extLst>
              <a:ext uri="{28A0092B-C50C-407E-A947-70E740481C1C}">
                <a14:useLocalDpi xmlns:a14="http://schemas.microsoft.com/office/drawing/2010/main" val="0"/>
              </a:ext>
            </a:extLst>
          </a:blip>
          <a:stretch>
            <a:fillRect/>
          </a:stretch>
        </p:blipFill>
        <p:spPr bwMode="auto">
          <a:xfrm>
            <a:off x="10340340" y="5694680"/>
            <a:ext cx="1264920" cy="859790"/>
          </a:xfrm>
          <a:prstGeom prst="rect">
            <a:avLst/>
          </a:prstGeom>
          <a:noFill/>
        </p:spPr>
      </p:pic>
      <p:pic>
        <p:nvPicPr>
          <p:cNvPr id="5" name="Picture 4">
            <a:extLst>
              <a:ext uri="{FF2B5EF4-FFF2-40B4-BE49-F238E27FC236}">
                <a16:creationId xmlns:a16="http://schemas.microsoft.com/office/drawing/2014/main" id="{ABA69AD0-D3A6-86BF-9D71-F62B6AD35CF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667905" y="5962259"/>
            <a:ext cx="2257260" cy="451452"/>
          </a:xfrm>
          <a:prstGeom prst="rect">
            <a:avLst/>
          </a:prstGeom>
        </p:spPr>
      </p:pic>
    </p:spTree>
    <p:extLst>
      <p:ext uri="{BB962C8B-B14F-4D97-AF65-F5344CB8AC3E}">
        <p14:creationId xmlns:p14="http://schemas.microsoft.com/office/powerpoint/2010/main" val="4079151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77779" y="6479524"/>
            <a:ext cx="3805382" cy="369332"/>
          </a:xfrm>
          <a:prstGeom prst="rect">
            <a:avLst/>
          </a:prstGeom>
          <a:noFill/>
        </p:spPr>
        <p:txBody>
          <a:bodyPr wrap="square" rtlCol="0">
            <a:spAutoFit/>
          </a:bodyPr>
          <a:lstStyle/>
          <a:p>
            <a:r>
              <a:rPr lang="hr-HR" b="1" dirty="0">
                <a:solidFill>
                  <a:srgbClr val="F15A23"/>
                </a:solidFill>
                <a:latin typeface="Arial" panose="020B0604020202020204" pitchFamily="34" charset="0"/>
                <a:cs typeface="Arial" panose="020B0604020202020204" pitchFamily="34" charset="0"/>
              </a:rPr>
              <a:t>Main conclusions 6/6</a:t>
            </a:r>
            <a:endParaRPr lang="en-US" b="1" dirty="0">
              <a:solidFill>
                <a:srgbClr val="F15A23"/>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5B678B47-6107-456B-81FC-D9B413421E81}"/>
              </a:ext>
            </a:extLst>
          </p:cNvPr>
          <p:cNvSpPr txBox="1"/>
          <p:nvPr/>
        </p:nvSpPr>
        <p:spPr>
          <a:xfrm>
            <a:off x="896566" y="561289"/>
            <a:ext cx="10398868" cy="748923"/>
          </a:xfrm>
          <a:prstGeom prst="rect">
            <a:avLst/>
          </a:prstGeom>
          <a:noFill/>
        </p:spPr>
        <p:txBody>
          <a:bodyPr wrap="square">
            <a:spAutoFit/>
          </a:bodyPr>
          <a:lstStyle/>
          <a:p>
            <a:pPr marL="285750" indent="-285750" algn="just">
              <a:spcAft>
                <a:spcPts val="800"/>
              </a:spcAft>
              <a:buFont typeface="Arial" panose="020B0604020202020204" pitchFamily="34" charset="0"/>
              <a:buChar char="•"/>
              <a:tabLst>
                <a:tab pos="457200" algn="l"/>
              </a:tabLst>
            </a:pPr>
            <a:endParaRPr lang="bs-Latn-BA" sz="1800" kern="0" dirty="0">
              <a:solidFill>
                <a:srgbClr val="1F4E79"/>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gn="just">
              <a:spcAft>
                <a:spcPts val="800"/>
              </a:spcAft>
              <a:buFont typeface="Arial" panose="020B0604020202020204" pitchFamily="34" charset="0"/>
              <a:buChar char="•"/>
              <a:tabLst>
                <a:tab pos="457200" algn="l"/>
              </a:tabLst>
            </a:pP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A2F5AAA7-6161-4E35-AE02-0F99E91E8EF1}"/>
              </a:ext>
            </a:extLst>
          </p:cNvPr>
          <p:cNvSpPr txBox="1"/>
          <p:nvPr/>
        </p:nvSpPr>
        <p:spPr>
          <a:xfrm>
            <a:off x="484094" y="344245"/>
            <a:ext cx="11156921" cy="5765681"/>
          </a:xfrm>
          <a:prstGeom prst="rect">
            <a:avLst/>
          </a:prstGeom>
          <a:noFill/>
        </p:spPr>
        <p:txBody>
          <a:bodyPr wrap="square">
            <a:spAutoFit/>
          </a:bodyPr>
          <a:lstStyle/>
          <a:p>
            <a:pPr marL="285750" indent="-285750" algn="just">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Three-quarters of respondents in</a:t>
            </a:r>
            <a:r>
              <a:rPr lang="sr-Latn-BA" dirty="0">
                <a:latin typeface="Arial" panose="020B0604020202020204" pitchFamily="34" charset="0"/>
                <a:cs typeface="Arial" panose="020B0604020202020204" pitchFamily="34" charset="0"/>
              </a:rPr>
              <a:t> BiH</a:t>
            </a:r>
            <a:r>
              <a:rPr lang="en-US" dirty="0">
                <a:latin typeface="Arial" panose="020B0604020202020204" pitchFamily="34" charset="0"/>
                <a:cs typeface="Arial" panose="020B0604020202020204" pitchFamily="34" charset="0"/>
              </a:rPr>
              <a:t> (76.6%) believe state institutions and the judiciary should more effectively punish attacks on female journalists, with higher agreement in the Federation (88.8%) than in </a:t>
            </a:r>
            <a:r>
              <a:rPr lang="sr-Latn-BA" dirty="0">
                <a:latin typeface="Arial" panose="020B0604020202020204" pitchFamily="34" charset="0"/>
                <a:cs typeface="Arial" panose="020B0604020202020204" pitchFamily="34" charset="0"/>
              </a:rPr>
              <a:t>RS </a:t>
            </a:r>
            <a:r>
              <a:rPr lang="en-US" dirty="0">
                <a:latin typeface="Arial" panose="020B0604020202020204" pitchFamily="34" charset="0"/>
                <a:cs typeface="Arial" panose="020B0604020202020204" pitchFamily="34" charset="0"/>
              </a:rPr>
              <a:t>(50.4%).</a:t>
            </a:r>
            <a:endParaRPr lang="sr-Latn-BA"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Just over half of respondents in </a:t>
            </a:r>
            <a:r>
              <a:rPr lang="sr-Latn-BA" dirty="0">
                <a:latin typeface="Arial" panose="020B0604020202020204" pitchFamily="34" charset="0"/>
                <a:cs typeface="Arial" panose="020B0604020202020204" pitchFamily="34" charset="0"/>
              </a:rPr>
              <a:t>BiH </a:t>
            </a:r>
            <a:r>
              <a:rPr lang="en-US" dirty="0">
                <a:latin typeface="Arial" panose="020B0604020202020204" pitchFamily="34" charset="0"/>
                <a:cs typeface="Arial" panose="020B0604020202020204" pitchFamily="34" charset="0"/>
              </a:rPr>
              <a:t>(55.3%) believe that in the past year, women politicians and women in public office have been portrayed negatively in public and through media content, using offensive language, hate speech, and gender-based stereotypes, thereby undermining their political reputation and dignity. Respondents from the F</a:t>
            </a:r>
            <a:r>
              <a:rPr lang="sr-Latn-BA" dirty="0">
                <a:latin typeface="Arial" panose="020B0604020202020204" pitchFamily="34" charset="0"/>
                <a:cs typeface="Arial" panose="020B0604020202020204" pitchFamily="34" charset="0"/>
              </a:rPr>
              <a:t>BiH </a:t>
            </a:r>
            <a:r>
              <a:rPr lang="en-US" dirty="0">
                <a:latin typeface="Arial" panose="020B0604020202020204" pitchFamily="34" charset="0"/>
                <a:cs typeface="Arial" panose="020B0604020202020204" pitchFamily="34" charset="0"/>
              </a:rPr>
              <a:t>agree more (63.1%) than those from </a:t>
            </a:r>
            <a:r>
              <a:rPr lang="sr-Latn-BA" dirty="0">
                <a:latin typeface="Arial" panose="020B0604020202020204" pitchFamily="34" charset="0"/>
                <a:cs typeface="Arial" panose="020B0604020202020204" pitchFamily="34" charset="0"/>
              </a:rPr>
              <a:t>RS </a:t>
            </a:r>
            <a:r>
              <a:rPr lang="en-US" dirty="0">
                <a:latin typeface="Arial" panose="020B0604020202020204" pitchFamily="34" charset="0"/>
                <a:cs typeface="Arial" panose="020B0604020202020204" pitchFamily="34" charset="0"/>
              </a:rPr>
              <a:t>(37.3%).</a:t>
            </a:r>
            <a:endParaRPr lang="sr-Latn-BA"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More than half of respondents in </a:t>
            </a:r>
            <a:r>
              <a:rPr lang="sr-Latn-BA" dirty="0">
                <a:latin typeface="Arial" panose="020B0604020202020204" pitchFamily="34" charset="0"/>
                <a:cs typeface="Arial" panose="020B0604020202020204" pitchFamily="34" charset="0"/>
              </a:rPr>
              <a:t>BiH </a:t>
            </a:r>
            <a:r>
              <a:rPr lang="en-US" dirty="0">
                <a:latin typeface="Arial" panose="020B0604020202020204" pitchFamily="34" charset="0"/>
                <a:cs typeface="Arial" panose="020B0604020202020204" pitchFamily="34" charset="0"/>
              </a:rPr>
              <a:t>(57.4%) believe that information about women—politicians and those in public office</a:t>
            </a:r>
            <a:r>
              <a:rPr lang="sr-Latn-BA"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in media coverage, especially in comments on social networks, is not as objective, professional, or supportive as it is when reporting on men in political and public positions. This view is shared by 66.2% of respondents in the </a:t>
            </a:r>
            <a:r>
              <a:rPr lang="sr-Latn-BA" dirty="0">
                <a:latin typeface="Arial" panose="020B0604020202020204" pitchFamily="34" charset="0"/>
                <a:cs typeface="Arial" panose="020B0604020202020204" pitchFamily="34" charset="0"/>
              </a:rPr>
              <a:t>FBiH </a:t>
            </a:r>
            <a:r>
              <a:rPr lang="en-US" dirty="0">
                <a:latin typeface="Arial" panose="020B0604020202020204" pitchFamily="34" charset="0"/>
                <a:cs typeface="Arial" panose="020B0604020202020204" pitchFamily="34" charset="0"/>
              </a:rPr>
              <a:t>and 38.7% in </a:t>
            </a:r>
            <a:r>
              <a:rPr lang="sr-Latn-BA" dirty="0">
                <a:latin typeface="Arial" panose="020B0604020202020204" pitchFamily="34" charset="0"/>
                <a:cs typeface="Arial" panose="020B0604020202020204" pitchFamily="34" charset="0"/>
              </a:rPr>
              <a:t>RS.</a:t>
            </a:r>
          </a:p>
          <a:p>
            <a:pPr marL="285750" indent="-285750" algn="just">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The largest share of respondents in </a:t>
            </a:r>
            <a:r>
              <a:rPr lang="sr-Latn-BA" dirty="0">
                <a:latin typeface="Arial" panose="020B0604020202020204" pitchFamily="34" charset="0"/>
                <a:cs typeface="Arial" panose="020B0604020202020204" pitchFamily="34" charset="0"/>
              </a:rPr>
              <a:t>BiH </a:t>
            </a:r>
            <a:r>
              <a:rPr lang="en-US" dirty="0">
                <a:latin typeface="Arial" panose="020B0604020202020204" pitchFamily="34" charset="0"/>
                <a:cs typeface="Arial" panose="020B0604020202020204" pitchFamily="34" charset="0"/>
              </a:rPr>
              <a:t>(61.6%) believe that comments on media articles and social networks contain much more offensive language, as well as degrading and discriminatory remarks toward women in political and public life. Respondents from </a:t>
            </a:r>
            <a:r>
              <a:rPr lang="sr-Latn-BA" dirty="0">
                <a:latin typeface="Arial" panose="020B0604020202020204" pitchFamily="34" charset="0"/>
                <a:cs typeface="Arial" panose="020B0604020202020204" pitchFamily="34" charset="0"/>
              </a:rPr>
              <a:t>FBiH </a:t>
            </a:r>
            <a:r>
              <a:rPr lang="en-US" dirty="0">
                <a:latin typeface="Arial" panose="020B0604020202020204" pitchFamily="34" charset="0"/>
                <a:cs typeface="Arial" panose="020B0604020202020204" pitchFamily="34" charset="0"/>
              </a:rPr>
              <a:t>agree more (70.6%) than those from </a:t>
            </a:r>
            <a:r>
              <a:rPr lang="sr-Latn-BA" dirty="0">
                <a:latin typeface="Arial" panose="020B0604020202020204" pitchFamily="34" charset="0"/>
                <a:cs typeface="Arial" panose="020B0604020202020204" pitchFamily="34" charset="0"/>
              </a:rPr>
              <a:t>RS </a:t>
            </a:r>
            <a:r>
              <a:rPr lang="en-US" dirty="0">
                <a:latin typeface="Arial" panose="020B0604020202020204" pitchFamily="34" charset="0"/>
                <a:cs typeface="Arial" panose="020B0604020202020204" pitchFamily="34" charset="0"/>
              </a:rPr>
              <a:t>(41.5%).</a:t>
            </a:r>
            <a:endParaRPr lang="sr-Latn-BA"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dirty="0">
                <a:latin typeface="Arial" panose="020B0604020202020204" pitchFamily="34" charset="0"/>
                <a:cs typeface="Arial" panose="020B0604020202020204" pitchFamily="34" charset="0"/>
              </a:rPr>
              <a:t>The highest percentage of respondents in </a:t>
            </a:r>
            <a:r>
              <a:rPr lang="sr-Latn-BA" dirty="0">
                <a:latin typeface="Arial" panose="020B0604020202020204" pitchFamily="34" charset="0"/>
                <a:cs typeface="Arial" panose="020B0604020202020204" pitchFamily="34" charset="0"/>
              </a:rPr>
              <a:t>BiH </a:t>
            </a:r>
            <a:r>
              <a:rPr lang="en-US" dirty="0">
                <a:latin typeface="Arial" panose="020B0604020202020204" pitchFamily="34" charset="0"/>
                <a:cs typeface="Arial" panose="020B0604020202020204" pitchFamily="34" charset="0"/>
              </a:rPr>
              <a:t>(70.8%) believe that the media should more strongly respect women’s rights, gender equality, and the provisions of the Code of Journalistic Ethics when reporting on women in politics and public life. Respondents from </a:t>
            </a:r>
            <a:r>
              <a:rPr lang="sr-Latn-BA" dirty="0">
                <a:latin typeface="Arial" panose="020B0604020202020204" pitchFamily="34" charset="0"/>
                <a:cs typeface="Arial" panose="020B0604020202020204" pitchFamily="34" charset="0"/>
              </a:rPr>
              <a:t>FBiH </a:t>
            </a:r>
            <a:r>
              <a:rPr lang="en-US" dirty="0">
                <a:latin typeface="Arial" panose="020B0604020202020204" pitchFamily="34" charset="0"/>
                <a:cs typeface="Arial" panose="020B0604020202020204" pitchFamily="34" charset="0"/>
              </a:rPr>
              <a:t>agree more (81.7%) than those from </a:t>
            </a:r>
            <a:r>
              <a:rPr lang="sr-Latn-BA" dirty="0">
                <a:latin typeface="Arial" panose="020B0604020202020204" pitchFamily="34" charset="0"/>
                <a:cs typeface="Arial" panose="020B0604020202020204" pitchFamily="34" charset="0"/>
              </a:rPr>
              <a:t>RS </a:t>
            </a:r>
            <a:r>
              <a:rPr lang="en-US" dirty="0">
                <a:latin typeface="Arial" panose="020B0604020202020204" pitchFamily="34" charset="0"/>
                <a:cs typeface="Arial" panose="020B0604020202020204" pitchFamily="34" charset="0"/>
              </a:rPr>
              <a:t>(46.8%).</a:t>
            </a:r>
            <a:endParaRPr lang="bs-Latn-B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9282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B9F52-4EE4-4996-8AE7-ECF377BFCCD6}"/>
              </a:ext>
            </a:extLst>
          </p:cNvPr>
          <p:cNvSpPr>
            <a:spLocks noGrp="1"/>
          </p:cNvSpPr>
          <p:nvPr>
            <p:ph type="ctrTitle"/>
          </p:nvPr>
        </p:nvSpPr>
        <p:spPr>
          <a:xfrm>
            <a:off x="674253" y="23258"/>
            <a:ext cx="10600387" cy="1422647"/>
          </a:xfrm>
        </p:spPr>
        <p:txBody>
          <a:bodyPr>
            <a:normAutofit/>
          </a:bodyPr>
          <a:lstStyle/>
          <a:p>
            <a:pPr algn="l">
              <a:lnSpc>
                <a:spcPct val="100000"/>
              </a:lnSpc>
            </a:pPr>
            <a:r>
              <a:rPr lang="hr-HR" sz="5000" b="1" dirty="0">
                <a:solidFill>
                  <a:srgbClr val="F15A23"/>
                </a:solidFill>
                <a:latin typeface="Arial" panose="020B0604020202020204" pitchFamily="34" charset="0"/>
                <a:cs typeface="Arial" panose="020B0604020202020204" pitchFamily="34" charset="0"/>
              </a:rPr>
              <a:t>Media freedoms in BiH</a:t>
            </a:r>
            <a:endParaRPr lang="en-US" sz="4200" b="1" dirty="0">
              <a:solidFill>
                <a:srgbClr val="6D6E72"/>
              </a:solidFill>
              <a:latin typeface="Arial" panose="020B0604020202020204" pitchFamily="34" charset="0"/>
              <a:cs typeface="Arial" panose="020B0604020202020204" pitchFamily="34" charset="0"/>
            </a:endParaRPr>
          </a:p>
        </p:txBody>
      </p:sp>
      <p:pic>
        <p:nvPicPr>
          <p:cNvPr id="10" name="Graphic 9">
            <a:extLst>
              <a:ext uri="{FF2B5EF4-FFF2-40B4-BE49-F238E27FC236}">
                <a16:creationId xmlns:a16="http://schemas.microsoft.com/office/drawing/2014/main" id="{40004B92-684A-4607-970F-C09091F744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94120" y="2691550"/>
            <a:ext cx="9115331" cy="2720545"/>
          </a:xfrm>
          <a:prstGeom prst="rect">
            <a:avLst/>
          </a:prstGeom>
        </p:spPr>
      </p:pic>
    </p:spTree>
    <p:extLst>
      <p:ext uri="{BB962C8B-B14F-4D97-AF65-F5344CB8AC3E}">
        <p14:creationId xmlns:p14="http://schemas.microsoft.com/office/powerpoint/2010/main" val="783409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38200" y="6345382"/>
            <a:ext cx="4816642"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Trust in the work of institutions </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2026.</a:t>
            </a:r>
            <a:endParaRPr lang="en-US" b="1" dirty="0">
              <a:solidFill>
                <a:srgbClr val="F15A23"/>
              </a:solidFill>
              <a:latin typeface="Arial" panose="020B0604020202020204" pitchFamily="34" charset="0"/>
              <a:cs typeface="Arial" panose="020B0604020202020204" pitchFamily="34" charset="0"/>
            </a:endParaRPr>
          </a:p>
        </p:txBody>
      </p:sp>
      <p:graphicFrame>
        <p:nvGraphicFramePr>
          <p:cNvPr id="5" name="Chart 4">
            <a:extLst>
              <a:ext uri="{FF2B5EF4-FFF2-40B4-BE49-F238E27FC236}">
                <a16:creationId xmlns:a16="http://schemas.microsoft.com/office/drawing/2014/main" id="{E67059F4-F22A-443F-88C5-E0A18F9E733D}"/>
              </a:ext>
            </a:extLst>
          </p:cNvPr>
          <p:cNvGraphicFramePr/>
          <p:nvPr>
            <p:extLst>
              <p:ext uri="{D42A27DB-BD31-4B8C-83A1-F6EECF244321}">
                <p14:modId xmlns:p14="http://schemas.microsoft.com/office/powerpoint/2010/main" val="3564613510"/>
              </p:ext>
            </p:extLst>
          </p:nvPr>
        </p:nvGraphicFramePr>
        <p:xfrm>
          <a:off x="563670" y="1125912"/>
          <a:ext cx="3047664" cy="40800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C849B9E0-56D0-4277-A4ED-14D523565E16}"/>
              </a:ext>
            </a:extLst>
          </p:cNvPr>
          <p:cNvGraphicFramePr/>
          <p:nvPr>
            <p:extLst>
              <p:ext uri="{D42A27DB-BD31-4B8C-83A1-F6EECF244321}">
                <p14:modId xmlns:p14="http://schemas.microsoft.com/office/powerpoint/2010/main" val="3254542064"/>
              </p:ext>
            </p:extLst>
          </p:nvPr>
        </p:nvGraphicFramePr>
        <p:xfrm>
          <a:off x="4180950" y="1112057"/>
          <a:ext cx="3359043" cy="408003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FF7E0A70-08D4-4B8F-B538-1E58735E4FD9}"/>
              </a:ext>
            </a:extLst>
          </p:cNvPr>
          <p:cNvGraphicFramePr/>
          <p:nvPr>
            <p:extLst>
              <p:ext uri="{D42A27DB-BD31-4B8C-83A1-F6EECF244321}">
                <p14:modId xmlns:p14="http://schemas.microsoft.com/office/powerpoint/2010/main" val="3965163249"/>
              </p:ext>
            </p:extLst>
          </p:nvPr>
        </p:nvGraphicFramePr>
        <p:xfrm>
          <a:off x="8312727" y="1153618"/>
          <a:ext cx="3434431" cy="4265183"/>
        </p:xfrm>
        <a:graphic>
          <a:graphicData uri="http://schemas.openxmlformats.org/drawingml/2006/chart">
            <c:chart xmlns:c="http://schemas.openxmlformats.org/drawingml/2006/chart" xmlns:r="http://schemas.openxmlformats.org/officeDocument/2006/relationships" r:id="rId5"/>
          </a:graphicData>
        </a:graphic>
      </p:graphicFrame>
      <p:sp>
        <p:nvSpPr>
          <p:cNvPr id="9" name="TextBox 8">
            <a:extLst>
              <a:ext uri="{FF2B5EF4-FFF2-40B4-BE49-F238E27FC236}">
                <a16:creationId xmlns:a16="http://schemas.microsoft.com/office/drawing/2014/main" id="{F1B64BC6-9666-4132-900B-858E3C3F54B4}"/>
              </a:ext>
            </a:extLst>
          </p:cNvPr>
          <p:cNvSpPr txBox="1"/>
          <p:nvPr/>
        </p:nvSpPr>
        <p:spPr>
          <a:xfrm>
            <a:off x="762000" y="5400842"/>
            <a:ext cx="11002211" cy="461665"/>
          </a:xfrm>
          <a:prstGeom prst="rect">
            <a:avLst/>
          </a:prstGeom>
          <a:noFill/>
        </p:spPr>
        <p:txBody>
          <a:bodyPr wrap="square">
            <a:spAutoFit/>
          </a:bodyPr>
          <a:lstStyle/>
          <a:p>
            <a:r>
              <a:rPr lang="en-GB" sz="1200" dirty="0">
                <a:latin typeface="Arial" panose="020B0604020202020204" pitchFamily="34" charset="0"/>
                <a:cs typeface="Arial" panose="020B0604020202020204" pitchFamily="34" charset="0"/>
              </a:rPr>
              <a:t>Displayed results “</a:t>
            </a:r>
            <a:r>
              <a:rPr lang="en-GB" sz="1200" i="1" dirty="0">
                <a:latin typeface="Arial" panose="020B0604020202020204" pitchFamily="34" charset="0"/>
                <a:cs typeface="Arial" panose="020B0604020202020204" pitchFamily="34" charset="0"/>
              </a:rPr>
              <a:t>I trust them completely“ </a:t>
            </a:r>
            <a:r>
              <a:rPr lang="en-GB" sz="1200" dirty="0">
                <a:latin typeface="Arial" panose="020B0604020202020204" pitchFamily="34" charset="0"/>
                <a:cs typeface="Arial" panose="020B0604020202020204" pitchFamily="34" charset="0"/>
              </a:rPr>
              <a:t>and “</a:t>
            </a:r>
            <a:r>
              <a:rPr lang="en-GB" sz="1200" i="1" dirty="0">
                <a:latin typeface="Arial" panose="020B0604020202020204" pitchFamily="34" charset="0"/>
                <a:cs typeface="Arial" panose="020B0604020202020204" pitchFamily="34" charset="0"/>
              </a:rPr>
              <a:t>I somewhat trust them</a:t>
            </a:r>
            <a:r>
              <a:rPr lang="sl-SI" sz="1200" dirty="0">
                <a:latin typeface="Arial" panose="020B0604020202020204" pitchFamily="34" charset="0"/>
                <a:cs typeface="Arial" panose="020B0604020202020204" pitchFamily="34" charset="0"/>
              </a:rPr>
              <a:t>“ 	                                                                       Basis: all respondents (</a:t>
            </a:r>
            <a:r>
              <a:rPr lang="sl-SI" sz="1200" i="1" dirty="0">
                <a:latin typeface="Arial" panose="020B0604020202020204" pitchFamily="34" charset="0"/>
                <a:cs typeface="Arial" panose="020B0604020202020204" pitchFamily="34" charset="0"/>
              </a:rPr>
              <a:t>n=502)</a:t>
            </a:r>
          </a:p>
          <a:p>
            <a:r>
              <a:rPr lang="sl-SI" sz="1200" dirty="0">
                <a:latin typeface="Arial" panose="020B0604020202020204" pitchFamily="34" charset="0"/>
                <a:cs typeface="Arial" panose="020B0604020202020204" pitchFamily="34" charset="0"/>
              </a:rPr>
              <a:t>                      </a:t>
            </a:r>
          </a:p>
        </p:txBody>
      </p:sp>
      <p:sp>
        <p:nvSpPr>
          <p:cNvPr id="10" name="TextBox 9">
            <a:extLst>
              <a:ext uri="{FF2B5EF4-FFF2-40B4-BE49-F238E27FC236}">
                <a16:creationId xmlns:a16="http://schemas.microsoft.com/office/drawing/2014/main" id="{0B01DF89-4649-45D0-B736-5DB1F9FC046B}"/>
              </a:ext>
            </a:extLst>
          </p:cNvPr>
          <p:cNvSpPr txBox="1"/>
          <p:nvPr/>
        </p:nvSpPr>
        <p:spPr>
          <a:xfrm>
            <a:off x="841159" y="493705"/>
            <a:ext cx="6094520" cy="461665"/>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How much do you trust the work of the following institutions?</a:t>
            </a:r>
          </a:p>
          <a:p>
            <a:endParaRPr lang="sl-SI" sz="1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2935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38199" y="6345382"/>
            <a:ext cx="5454317"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Trust in the work of institutions</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350180" cy="461665"/>
          </a:xfrm>
          <a:prstGeom prst="rect">
            <a:avLst/>
          </a:prstGeom>
          <a:noFill/>
        </p:spPr>
        <p:txBody>
          <a:bodyPr wrap="square">
            <a:spAutoFit/>
          </a:bodyPr>
          <a:lstStyle/>
          <a:p>
            <a:r>
              <a:rPr lang="en-GB" sz="1200" dirty="0">
                <a:latin typeface="Arial" panose="020B0604020202020204" pitchFamily="34" charset="0"/>
                <a:cs typeface="Arial" panose="020B0604020202020204" pitchFamily="34" charset="0"/>
              </a:rPr>
              <a:t>Displayed results “</a:t>
            </a:r>
            <a:r>
              <a:rPr lang="en-GB" sz="1200" i="1" dirty="0">
                <a:latin typeface="Arial" panose="020B0604020202020204" pitchFamily="34" charset="0"/>
                <a:cs typeface="Arial" panose="020B0604020202020204" pitchFamily="34" charset="0"/>
              </a:rPr>
              <a:t>I trust them completely“ </a:t>
            </a:r>
            <a:r>
              <a:rPr lang="en-GB" sz="1200" dirty="0">
                <a:latin typeface="Arial" panose="020B0604020202020204" pitchFamily="34" charset="0"/>
                <a:cs typeface="Arial" panose="020B0604020202020204" pitchFamily="34" charset="0"/>
              </a:rPr>
              <a:t>and “</a:t>
            </a:r>
            <a:r>
              <a:rPr lang="en-GB" sz="1200" i="1" dirty="0">
                <a:latin typeface="Arial" panose="020B0604020202020204" pitchFamily="34" charset="0"/>
                <a:cs typeface="Arial" panose="020B0604020202020204" pitchFamily="34" charset="0"/>
              </a:rPr>
              <a:t>I somewhat trust them</a:t>
            </a:r>
            <a:r>
              <a:rPr lang="sl-SI" sz="1200" dirty="0">
                <a:latin typeface="Arial" panose="020B0604020202020204" pitchFamily="34" charset="0"/>
                <a:cs typeface="Arial" panose="020B0604020202020204" pitchFamily="34" charset="0"/>
              </a:rPr>
              <a:t>“                                                                                       Basis: all respondents (</a:t>
            </a:r>
            <a:r>
              <a:rPr lang="sl-SI" sz="1200" i="1" dirty="0">
                <a:latin typeface="Arial" panose="020B0604020202020204" pitchFamily="34" charset="0"/>
                <a:cs typeface="Arial" panose="020B0604020202020204" pitchFamily="34" charset="0"/>
              </a:rPr>
              <a:t>n=502)</a:t>
            </a:r>
          </a:p>
          <a:p>
            <a:endParaRPr lang="sl-SI" sz="1200" i="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9" y="493705"/>
            <a:ext cx="6094520" cy="461665"/>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How much do you trust the work of the following institutions?</a:t>
            </a:r>
          </a:p>
          <a:p>
            <a:endParaRPr lang="sl-SI" sz="1200" b="1"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a16="http://schemas.microsoft.com/office/drawing/2014/main" id="{D3064505-6A8A-4D06-B440-BF3842A65D34}"/>
              </a:ext>
            </a:extLst>
          </p:cNvPr>
          <p:cNvGraphicFramePr/>
          <p:nvPr>
            <p:extLst>
              <p:ext uri="{D42A27DB-BD31-4B8C-83A1-F6EECF244321}">
                <p14:modId xmlns:p14="http://schemas.microsoft.com/office/powerpoint/2010/main" val="2588039047"/>
              </p:ext>
            </p:extLst>
          </p:nvPr>
        </p:nvGraphicFramePr>
        <p:xfrm>
          <a:off x="1092543" y="1095733"/>
          <a:ext cx="10231816" cy="46026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0195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38199" y="6345382"/>
            <a:ext cx="9545054" cy="646331"/>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Satisfaction with the work of the media and journalists in the Federation BiH 202</a:t>
            </a:r>
            <a:r>
              <a:rPr lang="sr-Latn-BA" b="1" dirty="0">
                <a:solidFill>
                  <a:srgbClr val="F15A23"/>
                </a:solidFill>
                <a:latin typeface="Arial" panose="020B0604020202020204" pitchFamily="34" charset="0"/>
                <a:cs typeface="Arial" panose="020B0604020202020204" pitchFamily="34" charset="0"/>
              </a:rPr>
              <a:t>6</a:t>
            </a:r>
            <a:endParaRPr lang="en-GB" b="1" dirty="0">
              <a:solidFill>
                <a:srgbClr val="F15A23"/>
              </a:solidFill>
              <a:latin typeface="Arial" panose="020B0604020202020204" pitchFamily="34" charset="0"/>
              <a:cs typeface="Arial" panose="020B0604020202020204" pitchFamily="34" charset="0"/>
            </a:endParaRPr>
          </a:p>
          <a:p>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350180"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8857023" cy="461665"/>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To what extent are you generally satisfied with the work of the media and journalists in the Federation BiH?</a:t>
            </a:r>
          </a:p>
          <a:p>
            <a:endParaRPr lang="sl-SI" sz="1200" b="1" dirty="0">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4D847198-7567-48D5-9276-43DC2973A46B}"/>
              </a:ext>
            </a:extLst>
          </p:cNvPr>
          <p:cNvGraphicFramePr/>
          <p:nvPr>
            <p:extLst>
              <p:ext uri="{D42A27DB-BD31-4B8C-83A1-F6EECF244321}">
                <p14:modId xmlns:p14="http://schemas.microsoft.com/office/powerpoint/2010/main" val="582228667"/>
              </p:ext>
            </p:extLst>
          </p:nvPr>
        </p:nvGraphicFramePr>
        <p:xfrm>
          <a:off x="1140051" y="1137033"/>
          <a:ext cx="3116402" cy="419734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74775FE9-C036-43B8-A350-015C5CCA6DF4}"/>
              </a:ext>
            </a:extLst>
          </p:cNvPr>
          <p:cNvGraphicFramePr/>
          <p:nvPr>
            <p:extLst>
              <p:ext uri="{D42A27DB-BD31-4B8C-83A1-F6EECF244321}">
                <p14:modId xmlns:p14="http://schemas.microsoft.com/office/powerpoint/2010/main" val="181906249"/>
              </p:ext>
            </p:extLst>
          </p:nvPr>
        </p:nvGraphicFramePr>
        <p:xfrm>
          <a:off x="4254864" y="1137033"/>
          <a:ext cx="3486543" cy="419734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59EEA2C6-628C-4D8C-AB0E-8EBFACD12283}"/>
              </a:ext>
            </a:extLst>
          </p:cNvPr>
          <p:cNvGraphicFramePr/>
          <p:nvPr>
            <p:extLst>
              <p:ext uri="{D42A27DB-BD31-4B8C-83A1-F6EECF244321}">
                <p14:modId xmlns:p14="http://schemas.microsoft.com/office/powerpoint/2010/main" val="835636539"/>
              </p:ext>
            </p:extLst>
          </p:nvPr>
        </p:nvGraphicFramePr>
        <p:xfrm>
          <a:off x="7935549" y="1139433"/>
          <a:ext cx="3380937" cy="449715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977013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48138" y="6345382"/>
            <a:ext cx="10365294"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Satisfaction with the work of the media and journalists in the Federation BiH</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239344" cy="461665"/>
          </a:xfrm>
          <a:prstGeom prst="rect">
            <a:avLst/>
          </a:prstGeom>
          <a:noFill/>
        </p:spPr>
        <p:txBody>
          <a:bodyPr wrap="square">
            <a:spAutoFit/>
          </a:bodyPr>
          <a:lstStyle/>
          <a:p>
            <a:r>
              <a:rPr lang="sl-SI" sz="1200" dirty="0">
                <a:latin typeface="Arial" panose="020B0604020202020204" pitchFamily="34" charset="0"/>
                <a:cs typeface="Arial" panose="020B0604020202020204" pitchFamily="34" charset="0"/>
              </a:rPr>
              <a:t>satisfied (“</a:t>
            </a:r>
            <a:r>
              <a:rPr lang="sl-SI" sz="1200" i="1" dirty="0">
                <a:latin typeface="Arial" panose="020B0604020202020204" pitchFamily="34" charset="0"/>
                <a:cs typeface="Arial" panose="020B0604020202020204" pitchFamily="34" charset="0"/>
              </a:rPr>
              <a:t>completely/somewhat satisfied </a:t>
            </a:r>
            <a:r>
              <a:rPr lang="sl-SI" sz="1200" dirty="0">
                <a:latin typeface="Arial" panose="020B0604020202020204" pitchFamily="34" charset="0"/>
                <a:cs typeface="Arial" panose="020B0604020202020204" pitchFamily="34" charset="0"/>
              </a:rPr>
              <a:t>“) dissatisfied “</a:t>
            </a:r>
            <a:r>
              <a:rPr lang="sl-SI" sz="1200" i="1" dirty="0">
                <a:latin typeface="Arial" panose="020B0604020202020204" pitchFamily="34" charset="0"/>
                <a:cs typeface="Arial" panose="020B0604020202020204" pitchFamily="34" charset="0"/>
              </a:rPr>
              <a:t>completely/somewhat dissatisfied </a:t>
            </a:r>
            <a:r>
              <a:rPr lang="sl-SI" sz="1200" dirty="0">
                <a:latin typeface="Arial" panose="020B0604020202020204" pitchFamily="34" charset="0"/>
                <a:cs typeface="Arial" panose="020B0604020202020204" pitchFamily="34" charset="0"/>
              </a:rPr>
              <a:t>“) 	                                        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9009424" cy="461665"/>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To what extent are you generally satisfied with the work of the media and journalists in the Federation BiH?</a:t>
            </a:r>
          </a:p>
          <a:p>
            <a:endParaRPr lang="sl-SI" sz="1200" b="1"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a16="http://schemas.microsoft.com/office/drawing/2014/main" id="{C2634885-457D-4F6E-B6C6-EF68313433C5}"/>
              </a:ext>
            </a:extLst>
          </p:cNvPr>
          <p:cNvGraphicFramePr/>
          <p:nvPr>
            <p:extLst>
              <p:ext uri="{D42A27DB-BD31-4B8C-83A1-F6EECF244321}">
                <p14:modId xmlns:p14="http://schemas.microsoft.com/office/powerpoint/2010/main" val="1380553306"/>
              </p:ext>
            </p:extLst>
          </p:nvPr>
        </p:nvGraphicFramePr>
        <p:xfrm>
          <a:off x="471056" y="1080655"/>
          <a:ext cx="11319162" cy="45085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521746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215153" y="6345382"/>
            <a:ext cx="10336542"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Satisfaction with the work of the media and journalists in </a:t>
            </a:r>
            <a:r>
              <a:rPr lang="en-GB" b="1" dirty="0" err="1">
                <a:solidFill>
                  <a:srgbClr val="F15A23"/>
                </a:solidFill>
                <a:latin typeface="Arial" panose="020B0604020202020204" pitchFamily="34" charset="0"/>
                <a:cs typeface="Arial" panose="020B0604020202020204" pitchFamily="34" charset="0"/>
              </a:rPr>
              <a:t>Republika</a:t>
            </a:r>
            <a:r>
              <a:rPr lang="en-GB" b="1" dirty="0">
                <a:solidFill>
                  <a:srgbClr val="F15A23"/>
                </a:solidFill>
                <a:latin typeface="Arial" panose="020B0604020202020204" pitchFamily="34" charset="0"/>
                <a:cs typeface="Arial" panose="020B0604020202020204" pitchFamily="34" charset="0"/>
              </a:rPr>
              <a:t> Srpska</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350180"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9" y="493705"/>
            <a:ext cx="9549750" cy="276999"/>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To what extent are you generally satisfied with the work of the media and journalists in </a:t>
            </a:r>
            <a:r>
              <a:rPr lang="en-GB" sz="1200" b="1" dirty="0" err="1">
                <a:latin typeface="Arial" panose="020B0604020202020204" pitchFamily="34" charset="0"/>
                <a:cs typeface="Arial" panose="020B0604020202020204" pitchFamily="34" charset="0"/>
              </a:rPr>
              <a:t>Republika</a:t>
            </a:r>
            <a:r>
              <a:rPr lang="en-GB" sz="1200" b="1" dirty="0">
                <a:latin typeface="Arial" panose="020B0604020202020204" pitchFamily="34" charset="0"/>
                <a:cs typeface="Arial" panose="020B0604020202020204" pitchFamily="34" charset="0"/>
              </a:rPr>
              <a:t> Srpska</a:t>
            </a:r>
            <a:r>
              <a:rPr lang="hr-HR" sz="1200" b="1" dirty="0">
                <a:latin typeface="Arial" panose="020B0604020202020204" pitchFamily="34" charset="0"/>
                <a:cs typeface="Arial" panose="020B0604020202020204" pitchFamily="34" charset="0"/>
              </a:rPr>
              <a:t>?</a:t>
            </a:r>
            <a:endParaRPr lang="sl-SI" sz="1200" b="1"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a16="http://schemas.microsoft.com/office/drawing/2014/main" id="{BD7F69BD-0FC0-4E64-959A-79FED0CC9280}"/>
              </a:ext>
            </a:extLst>
          </p:cNvPr>
          <p:cNvGraphicFramePr/>
          <p:nvPr>
            <p:extLst>
              <p:ext uri="{D42A27DB-BD31-4B8C-83A1-F6EECF244321}">
                <p14:modId xmlns:p14="http://schemas.microsoft.com/office/powerpoint/2010/main" val="1577731092"/>
              </p:ext>
            </p:extLst>
          </p:nvPr>
        </p:nvGraphicFramePr>
        <p:xfrm>
          <a:off x="1081132" y="1050517"/>
          <a:ext cx="3097176" cy="445537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E20D4D9C-FAC6-4216-98FD-6931892D7252}"/>
              </a:ext>
            </a:extLst>
          </p:cNvPr>
          <p:cNvGraphicFramePr/>
          <p:nvPr>
            <p:extLst>
              <p:ext uri="{D42A27DB-BD31-4B8C-83A1-F6EECF244321}">
                <p14:modId xmlns:p14="http://schemas.microsoft.com/office/powerpoint/2010/main" val="2075218489"/>
              </p:ext>
            </p:extLst>
          </p:nvPr>
        </p:nvGraphicFramePr>
        <p:xfrm>
          <a:off x="4452656" y="1050516"/>
          <a:ext cx="3286687" cy="428033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a:extLst>
              <a:ext uri="{FF2B5EF4-FFF2-40B4-BE49-F238E27FC236}">
                <a16:creationId xmlns:a16="http://schemas.microsoft.com/office/drawing/2014/main" id="{D3CC11CD-D756-4533-8CA2-9C534C77DD67}"/>
              </a:ext>
            </a:extLst>
          </p:cNvPr>
          <p:cNvGraphicFramePr/>
          <p:nvPr>
            <p:extLst>
              <p:ext uri="{D42A27DB-BD31-4B8C-83A1-F6EECF244321}">
                <p14:modId xmlns:p14="http://schemas.microsoft.com/office/powerpoint/2010/main" val="1950358297"/>
              </p:ext>
            </p:extLst>
          </p:nvPr>
        </p:nvGraphicFramePr>
        <p:xfrm>
          <a:off x="8002718" y="1050516"/>
          <a:ext cx="3187135" cy="458607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9502375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161365" y="6345382"/>
            <a:ext cx="10847530"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Satisfaction with the work of the media and journalists in </a:t>
            </a:r>
            <a:r>
              <a:rPr lang="en-GB" b="1" dirty="0" err="1">
                <a:solidFill>
                  <a:srgbClr val="F15A23"/>
                </a:solidFill>
                <a:latin typeface="Arial" panose="020B0604020202020204" pitchFamily="34" charset="0"/>
                <a:cs typeface="Arial" panose="020B0604020202020204" pitchFamily="34" charset="0"/>
              </a:rPr>
              <a:t>Republika</a:t>
            </a:r>
            <a:r>
              <a:rPr lang="en-GB" b="1" dirty="0">
                <a:solidFill>
                  <a:srgbClr val="F15A23"/>
                </a:solidFill>
                <a:latin typeface="Arial" panose="020B0604020202020204" pitchFamily="34" charset="0"/>
                <a:cs typeface="Arial" panose="020B0604020202020204" pitchFamily="34" charset="0"/>
              </a:rPr>
              <a:t> Srpska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350180" cy="646331"/>
          </a:xfrm>
          <a:prstGeom prst="rect">
            <a:avLst/>
          </a:prstGeom>
          <a:noFill/>
        </p:spPr>
        <p:txBody>
          <a:bodyPr wrap="square">
            <a:spAutoFit/>
          </a:bodyPr>
          <a:lstStyle/>
          <a:p>
            <a:r>
              <a:rPr lang="sl-SI" sz="1200" dirty="0">
                <a:latin typeface="Arial" panose="020B0604020202020204" pitchFamily="34" charset="0"/>
                <a:cs typeface="Arial" panose="020B0604020202020204" pitchFamily="34" charset="0"/>
              </a:rPr>
              <a:t>satisfied (“</a:t>
            </a:r>
            <a:r>
              <a:rPr lang="sl-SI" sz="1200" i="1" dirty="0">
                <a:latin typeface="Arial" panose="020B0604020202020204" pitchFamily="34" charset="0"/>
                <a:cs typeface="Arial" panose="020B0604020202020204" pitchFamily="34" charset="0"/>
              </a:rPr>
              <a:t>completely/somewhat satisfied </a:t>
            </a:r>
            <a:r>
              <a:rPr lang="sl-SI" sz="1200" dirty="0">
                <a:latin typeface="Arial" panose="020B0604020202020204" pitchFamily="34" charset="0"/>
                <a:cs typeface="Arial" panose="020B0604020202020204" pitchFamily="34" charset="0"/>
              </a:rPr>
              <a:t>“) dissatisfied “</a:t>
            </a:r>
            <a:r>
              <a:rPr lang="sl-SI" sz="1200" i="1" dirty="0">
                <a:latin typeface="Arial" panose="020B0604020202020204" pitchFamily="34" charset="0"/>
                <a:cs typeface="Arial" panose="020B0604020202020204" pitchFamily="34" charset="0"/>
              </a:rPr>
              <a:t>completely/somewhat dissatisfied </a:t>
            </a:r>
            <a:r>
              <a:rPr lang="sl-SI" sz="1200" dirty="0">
                <a:latin typeface="Arial" panose="020B0604020202020204" pitchFamily="34" charset="0"/>
                <a:cs typeface="Arial" panose="020B0604020202020204" pitchFamily="34" charset="0"/>
              </a:rPr>
              <a:t>“) </a:t>
            </a:r>
            <a:r>
              <a:rPr lang="sl-SI" sz="1200" dirty="0"/>
              <a:t>	                                                                            </a:t>
            </a: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i="1" dirty="0">
              <a:latin typeface="Arial" panose="020B0604020202020204" pitchFamily="34" charset="0"/>
              <a:cs typeface="Arial" panose="020B0604020202020204" pitchFamily="34" charset="0"/>
            </a:endParaRP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461665"/>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To what extent are you generally satisfied with the work of the media and journalists in </a:t>
            </a:r>
            <a:r>
              <a:rPr lang="en-GB" sz="1200" b="1" dirty="0" err="1">
                <a:latin typeface="Arial" panose="020B0604020202020204" pitchFamily="34" charset="0"/>
                <a:cs typeface="Arial" panose="020B0604020202020204" pitchFamily="34" charset="0"/>
              </a:rPr>
              <a:t>Republika</a:t>
            </a:r>
            <a:r>
              <a:rPr lang="en-GB" sz="1200" b="1" dirty="0">
                <a:latin typeface="Arial" panose="020B0604020202020204" pitchFamily="34" charset="0"/>
                <a:cs typeface="Arial" panose="020B0604020202020204" pitchFamily="34" charset="0"/>
              </a:rPr>
              <a:t> Srpska?</a:t>
            </a:r>
          </a:p>
          <a:p>
            <a:endParaRPr lang="sl-SI" sz="1200" b="1"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a16="http://schemas.microsoft.com/office/drawing/2014/main" id="{BD7F69BD-0FC0-4E64-959A-79FED0CC9280}"/>
              </a:ext>
            </a:extLst>
          </p:cNvPr>
          <p:cNvGraphicFramePr/>
          <p:nvPr/>
        </p:nvGraphicFramePr>
        <p:xfrm>
          <a:off x="1081132" y="1050517"/>
          <a:ext cx="3097176" cy="44553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EE91971C-2914-4DDE-A3C8-5D19C0CCFA17}"/>
              </a:ext>
            </a:extLst>
          </p:cNvPr>
          <p:cNvGraphicFramePr/>
          <p:nvPr>
            <p:extLst>
              <p:ext uri="{D42A27DB-BD31-4B8C-83A1-F6EECF244321}">
                <p14:modId xmlns:p14="http://schemas.microsoft.com/office/powerpoint/2010/main" val="333230276"/>
              </p:ext>
            </p:extLst>
          </p:nvPr>
        </p:nvGraphicFramePr>
        <p:xfrm>
          <a:off x="838198" y="1268760"/>
          <a:ext cx="10647219" cy="43204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6201495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311972" y="6345382"/>
            <a:ext cx="9231523"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Satisfaction with the work of the media and journalists </a:t>
            </a:r>
            <a:r>
              <a:rPr lang="hr-HR" b="1" dirty="0">
                <a:solidFill>
                  <a:srgbClr val="F15A23"/>
                </a:solidFill>
                <a:latin typeface="Arial" panose="020B0604020202020204" pitchFamily="34" charset="0"/>
                <a:cs typeface="Arial" panose="020B0604020202020204" pitchFamily="34" charset="0"/>
              </a:rPr>
              <a:t>FBiH/RS (2018.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350180" cy="461665"/>
          </a:xfrm>
          <a:prstGeom prst="rect">
            <a:avLst/>
          </a:prstGeom>
          <a:noFill/>
        </p:spPr>
        <p:txBody>
          <a:bodyPr wrap="square">
            <a:spAutoFit/>
          </a:bodyPr>
          <a:lstStyle/>
          <a:p>
            <a:r>
              <a:rPr lang="sl-SI" sz="1200" dirty="0">
                <a:latin typeface="Arial" panose="020B0604020202020204" pitchFamily="34" charset="0"/>
                <a:cs typeface="Arial" panose="020B0604020202020204" pitchFamily="34" charset="0"/>
              </a:rPr>
              <a:t>satisfied (“</a:t>
            </a:r>
            <a:r>
              <a:rPr lang="sl-SI" sz="1200" i="1" dirty="0">
                <a:latin typeface="Arial" panose="020B0604020202020204" pitchFamily="34" charset="0"/>
                <a:cs typeface="Arial" panose="020B0604020202020204" pitchFamily="34" charset="0"/>
              </a:rPr>
              <a:t>completely/somewhat satisfied </a:t>
            </a:r>
            <a:r>
              <a:rPr lang="sl-SI" sz="1200" dirty="0">
                <a:latin typeface="Arial" panose="020B0604020202020204" pitchFamily="34" charset="0"/>
                <a:cs typeface="Arial" panose="020B0604020202020204" pitchFamily="34" charset="0"/>
              </a:rPr>
              <a:t>“</a:t>
            </a:r>
            <a:r>
              <a:rPr lang="sl-SI" sz="1200" dirty="0"/>
              <a:t>                                                                                                                                                             </a:t>
            </a: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646331"/>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To what extent are you generally satisfied with the work of the media and journalists in the Federation BiH?</a:t>
            </a:r>
          </a:p>
          <a:p>
            <a:r>
              <a:rPr lang="en-GB" sz="1200" b="1" dirty="0">
                <a:latin typeface="Arial" panose="020B0604020202020204" pitchFamily="34" charset="0"/>
                <a:cs typeface="Arial" panose="020B0604020202020204" pitchFamily="34" charset="0"/>
              </a:rPr>
              <a:t>To what extent are you generally satisfied with the work of the media and journalists in </a:t>
            </a:r>
            <a:r>
              <a:rPr lang="en-GB" sz="1200" b="1" dirty="0" err="1">
                <a:latin typeface="Arial" panose="020B0604020202020204" pitchFamily="34" charset="0"/>
                <a:cs typeface="Arial" panose="020B0604020202020204" pitchFamily="34" charset="0"/>
              </a:rPr>
              <a:t>Republika</a:t>
            </a:r>
            <a:r>
              <a:rPr lang="en-GB" sz="1200" b="1" dirty="0">
                <a:latin typeface="Arial" panose="020B0604020202020204" pitchFamily="34" charset="0"/>
                <a:cs typeface="Arial" panose="020B0604020202020204" pitchFamily="34" charset="0"/>
              </a:rPr>
              <a:t> Srpska?</a:t>
            </a:r>
          </a:p>
          <a:p>
            <a:endParaRPr lang="sl-SI" sz="1200" b="1"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a16="http://schemas.microsoft.com/office/drawing/2014/main" id="{BD7F69BD-0FC0-4E64-959A-79FED0CC9280}"/>
              </a:ext>
            </a:extLst>
          </p:cNvPr>
          <p:cNvGraphicFramePr/>
          <p:nvPr/>
        </p:nvGraphicFramePr>
        <p:xfrm>
          <a:off x="1081132" y="1050517"/>
          <a:ext cx="3097176" cy="44553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DE980FB-3E2B-4998-A83C-3E4595D6A05F}"/>
              </a:ext>
            </a:extLst>
          </p:cNvPr>
          <p:cNvGraphicFramePr/>
          <p:nvPr>
            <p:extLst>
              <p:ext uri="{D42A27DB-BD31-4B8C-83A1-F6EECF244321}">
                <p14:modId xmlns:p14="http://schemas.microsoft.com/office/powerpoint/2010/main" val="1288312583"/>
              </p:ext>
            </p:extLst>
          </p:nvPr>
        </p:nvGraphicFramePr>
        <p:xfrm>
          <a:off x="568037" y="1304764"/>
          <a:ext cx="11194472" cy="424847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973773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268941" y="6345382"/>
            <a:ext cx="9274554"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Presence of the freedom of the media in the Federation </a:t>
            </a:r>
            <a:r>
              <a:rPr lang="hr-HR" b="1" dirty="0">
                <a:solidFill>
                  <a:srgbClr val="F15A23"/>
                </a:solidFill>
                <a:latin typeface="Arial" panose="020B0604020202020204" pitchFamily="34" charset="0"/>
                <a:cs typeface="Arial" panose="020B0604020202020204" pitchFamily="34" charset="0"/>
              </a:rPr>
              <a:t>BiH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225489"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646331"/>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In Your opinion, what is the current freedom of the media in the Federation BiH?</a:t>
            </a:r>
          </a:p>
          <a:p>
            <a:r>
              <a:rPr lang="en-GB" sz="1200" b="1" dirty="0">
                <a:latin typeface="Arial" panose="020B0604020202020204" pitchFamily="34" charset="0"/>
                <a:cs typeface="Arial" panose="020B0604020202020204" pitchFamily="34" charset="0"/>
              </a:rPr>
              <a:t>Would You say that the freedom of the media in the Federation BiH is present?</a:t>
            </a:r>
          </a:p>
          <a:p>
            <a:endParaRPr lang="sl-SI" sz="1200" b="1" dirty="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54240671-B71F-4265-AE26-84978995B4CD}"/>
              </a:ext>
            </a:extLst>
          </p:cNvPr>
          <p:cNvGraphicFramePr/>
          <p:nvPr>
            <p:extLst>
              <p:ext uri="{D42A27DB-BD31-4B8C-83A1-F6EECF244321}">
                <p14:modId xmlns:p14="http://schemas.microsoft.com/office/powerpoint/2010/main" val="1885419753"/>
              </p:ext>
            </p:extLst>
          </p:nvPr>
        </p:nvGraphicFramePr>
        <p:xfrm>
          <a:off x="1045847" y="1365389"/>
          <a:ext cx="2767628"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A1108295-5FCE-40E5-BC91-5BD4BD9E949F}"/>
              </a:ext>
            </a:extLst>
          </p:cNvPr>
          <p:cNvGraphicFramePr/>
          <p:nvPr>
            <p:extLst>
              <p:ext uri="{D42A27DB-BD31-4B8C-83A1-F6EECF244321}">
                <p14:modId xmlns:p14="http://schemas.microsoft.com/office/powerpoint/2010/main" val="2388881306"/>
              </p:ext>
            </p:extLst>
          </p:nvPr>
        </p:nvGraphicFramePr>
        <p:xfrm>
          <a:off x="4427840" y="1412776"/>
          <a:ext cx="3096344" cy="40324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 name="Chart 12">
            <a:extLst>
              <a:ext uri="{FF2B5EF4-FFF2-40B4-BE49-F238E27FC236}">
                <a16:creationId xmlns:a16="http://schemas.microsoft.com/office/drawing/2014/main" id="{BA3941C0-6B7D-4E58-8575-2862C487BAE0}"/>
              </a:ext>
            </a:extLst>
          </p:cNvPr>
          <p:cNvGraphicFramePr/>
          <p:nvPr>
            <p:extLst>
              <p:ext uri="{D42A27DB-BD31-4B8C-83A1-F6EECF244321}">
                <p14:modId xmlns:p14="http://schemas.microsoft.com/office/powerpoint/2010/main" val="2720063446"/>
              </p:ext>
            </p:extLst>
          </p:nvPr>
        </p:nvGraphicFramePr>
        <p:xfrm>
          <a:off x="8217313" y="1404888"/>
          <a:ext cx="3002557" cy="432048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1669694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38200" y="6345382"/>
            <a:ext cx="3805382" cy="369332"/>
          </a:xfrm>
          <a:prstGeom prst="rect">
            <a:avLst/>
          </a:prstGeom>
          <a:noFill/>
        </p:spPr>
        <p:txBody>
          <a:bodyPr wrap="square" rtlCol="0">
            <a:spAutoFit/>
          </a:bodyPr>
          <a:lstStyle/>
          <a:p>
            <a:r>
              <a:rPr lang="hr-HR" b="1" dirty="0">
                <a:solidFill>
                  <a:srgbClr val="F15A23"/>
                </a:solidFill>
                <a:latin typeface="Arial" panose="020B0604020202020204" pitchFamily="34" charset="0"/>
                <a:cs typeface="Arial" panose="020B0604020202020204" pitchFamily="34" charset="0"/>
              </a:rPr>
              <a:t>Methodology and parameters</a:t>
            </a:r>
            <a:endParaRPr lang="en-US" b="1" dirty="0">
              <a:solidFill>
                <a:srgbClr val="F15A23"/>
              </a:solidFill>
              <a:latin typeface="Arial" panose="020B0604020202020204" pitchFamily="34" charset="0"/>
              <a:cs typeface="Arial" panose="020B0604020202020204" pitchFamily="34" charset="0"/>
            </a:endParaRPr>
          </a:p>
        </p:txBody>
      </p:sp>
      <p:graphicFrame>
        <p:nvGraphicFramePr>
          <p:cNvPr id="6" name="Table 5">
            <a:extLst>
              <a:ext uri="{FF2B5EF4-FFF2-40B4-BE49-F238E27FC236}">
                <a16:creationId xmlns:a16="http://schemas.microsoft.com/office/drawing/2014/main" id="{E40CA9F9-69D3-483F-8BEB-AA4682926C62}"/>
              </a:ext>
            </a:extLst>
          </p:cNvPr>
          <p:cNvGraphicFramePr>
            <a:graphicFrameLocks noGrp="1"/>
          </p:cNvGraphicFramePr>
          <p:nvPr>
            <p:extLst>
              <p:ext uri="{D42A27DB-BD31-4B8C-83A1-F6EECF244321}">
                <p14:modId xmlns:p14="http://schemas.microsoft.com/office/powerpoint/2010/main" val="1079129424"/>
              </p:ext>
            </p:extLst>
          </p:nvPr>
        </p:nvGraphicFramePr>
        <p:xfrm>
          <a:off x="720290" y="617047"/>
          <a:ext cx="10751419" cy="4887109"/>
        </p:xfrm>
        <a:graphic>
          <a:graphicData uri="http://schemas.openxmlformats.org/drawingml/2006/table">
            <a:tbl>
              <a:tblPr firstRow="1" bandRow="1">
                <a:tableStyleId>{21E4AEA4-8DFA-4A89-87EB-49C32662AFE0}</a:tableStyleId>
              </a:tblPr>
              <a:tblGrid>
                <a:gridCol w="2086424">
                  <a:extLst>
                    <a:ext uri="{9D8B030D-6E8A-4147-A177-3AD203B41FA5}">
                      <a16:colId xmlns:a16="http://schemas.microsoft.com/office/drawing/2014/main" val="20000"/>
                    </a:ext>
                  </a:extLst>
                </a:gridCol>
                <a:gridCol w="8664995">
                  <a:extLst>
                    <a:ext uri="{9D8B030D-6E8A-4147-A177-3AD203B41FA5}">
                      <a16:colId xmlns:a16="http://schemas.microsoft.com/office/drawing/2014/main" val="20001"/>
                    </a:ext>
                  </a:extLst>
                </a:gridCol>
              </a:tblGrid>
              <a:tr h="589401">
                <a:tc>
                  <a:txBody>
                    <a:bodyPr/>
                    <a:lstStyle/>
                    <a:p>
                      <a:pPr algn="just"/>
                      <a:r>
                        <a:rPr lang="hr-HR" sz="1600" noProof="0" dirty="0">
                          <a:latin typeface="Arial"/>
                          <a:cs typeface="Arial"/>
                        </a:rPr>
                        <a:t>Naziv</a:t>
                      </a:r>
                    </a:p>
                  </a:txBody>
                  <a:tcPr marT="60960" marB="60960"/>
                </a:tc>
                <a:tc>
                  <a:txBody>
                    <a:bodyPr/>
                    <a:lstStyle/>
                    <a:p>
                      <a:pPr algn="just"/>
                      <a:r>
                        <a:rPr lang="en-US" sz="1600" noProof="0" dirty="0" err="1">
                          <a:latin typeface="Arial"/>
                          <a:cs typeface="Arial"/>
                        </a:rPr>
                        <a:t>Medijske</a:t>
                      </a:r>
                      <a:r>
                        <a:rPr lang="en-US" sz="1600" noProof="0" dirty="0">
                          <a:latin typeface="Arial"/>
                          <a:cs typeface="Arial"/>
                        </a:rPr>
                        <a:t> </a:t>
                      </a:r>
                      <a:r>
                        <a:rPr lang="en-US" sz="1600" noProof="0" dirty="0" err="1">
                          <a:latin typeface="Arial"/>
                          <a:cs typeface="Arial"/>
                        </a:rPr>
                        <a:t>slobode</a:t>
                      </a:r>
                      <a:endParaRPr lang="hr-HR" sz="1600" noProof="0" dirty="0">
                        <a:latin typeface="Arial"/>
                        <a:cs typeface="Arial"/>
                      </a:endParaRPr>
                    </a:p>
                  </a:txBody>
                  <a:tcPr marT="60960" marB="60960"/>
                </a:tc>
                <a:extLst>
                  <a:ext uri="{0D108BD9-81ED-4DB2-BD59-A6C34878D82A}">
                    <a16:rowId xmlns:a16="http://schemas.microsoft.com/office/drawing/2014/main" val="10000"/>
                  </a:ext>
                </a:extLst>
              </a:tr>
              <a:tr h="122246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noProof="0" dirty="0">
                          <a:latin typeface="Arial" panose="020B0604020202020204" pitchFamily="34" charset="0"/>
                          <a:cs typeface="Arial" panose="020B0604020202020204" pitchFamily="34" charset="0"/>
                        </a:rPr>
                        <a:t>Data collection method</a:t>
                      </a:r>
                    </a:p>
                    <a:p>
                      <a:pPr marL="0" algn="just"/>
                      <a:endParaRPr lang="hr-HR" sz="1600" noProof="0" dirty="0">
                        <a:solidFill>
                          <a:schemeClr val="tx1"/>
                        </a:solidFill>
                        <a:latin typeface="Arial"/>
                        <a:cs typeface="Arial"/>
                      </a:endParaRPr>
                    </a:p>
                  </a:txBody>
                  <a:tcPr marT="60960" marB="60960" anchor="ctr"/>
                </a:tc>
                <a:tc>
                  <a:txBody>
                    <a:bodyPr/>
                    <a:lstStyle/>
                    <a:p>
                      <a:pPr marL="0" marR="0" lvl="0" indent="-171450" algn="just"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600" b="0" noProof="0" dirty="0">
                          <a:latin typeface="Arial" panose="020B0604020202020204" pitchFamily="34" charset="0"/>
                          <a:cs typeface="Arial" panose="020B0604020202020204" pitchFamily="34" charset="0"/>
                        </a:rPr>
                        <a:t>Telephone interviews -</a:t>
                      </a:r>
                      <a:r>
                        <a:rPr lang="en-GB" sz="1600" b="1" noProof="0" dirty="0">
                          <a:latin typeface="Arial" panose="020B0604020202020204" pitchFamily="34" charset="0"/>
                          <a:cs typeface="Arial" panose="020B0604020202020204" pitchFamily="34" charset="0"/>
                        </a:rPr>
                        <a:t> CATI </a:t>
                      </a:r>
                      <a:r>
                        <a:rPr lang="en-GB" sz="1600" b="0" noProof="0" dirty="0">
                          <a:latin typeface="Arial" panose="020B0604020202020204" pitchFamily="34" charset="0"/>
                          <a:cs typeface="Arial" panose="020B0604020202020204" pitchFamily="34" charset="0"/>
                        </a:rPr>
                        <a:t>(computer assisted telephone interviews).</a:t>
                      </a:r>
                    </a:p>
                    <a:p>
                      <a:pPr marL="0" indent="0" algn="just">
                        <a:buFont typeface="Wingdings" panose="05000000000000000000" pitchFamily="2" charset="2"/>
                        <a:buNone/>
                      </a:pPr>
                      <a:endParaRPr lang="hr-HR" sz="1600" b="0" noProof="0" dirty="0">
                        <a:solidFill>
                          <a:schemeClr val="tx1"/>
                        </a:solidFill>
                        <a:latin typeface="Arial"/>
                        <a:cs typeface="Arial"/>
                      </a:endParaRPr>
                    </a:p>
                  </a:txBody>
                  <a:tcPr marT="60960" marB="60960"/>
                </a:tc>
                <a:extLst>
                  <a:ext uri="{0D108BD9-81ED-4DB2-BD59-A6C34878D82A}">
                    <a16:rowId xmlns:a16="http://schemas.microsoft.com/office/drawing/2014/main" val="10001"/>
                  </a:ext>
                </a:extLst>
              </a:tr>
              <a:tr h="1571735">
                <a:tc>
                  <a:txBody>
                    <a:bodyPr/>
                    <a:lstStyle/>
                    <a:p>
                      <a:pPr marL="0" algn="just"/>
                      <a:r>
                        <a:rPr lang="hr-HR" sz="1600" b="0" noProof="0" dirty="0">
                          <a:solidFill>
                            <a:schemeClr val="tx1"/>
                          </a:solidFill>
                          <a:latin typeface="Arial"/>
                          <a:cs typeface="Arial"/>
                        </a:rPr>
                        <a:t>Sample</a:t>
                      </a:r>
                    </a:p>
                  </a:txBody>
                  <a:tcPr marT="60960" marB="60960" anchor="ctr"/>
                </a:tc>
                <a:tc>
                  <a:txBody>
                    <a:bodyPr/>
                    <a:lstStyle/>
                    <a:p>
                      <a:pPr marL="0" marR="0" lvl="1"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hr-HR" sz="1600" b="0" noProof="0" dirty="0">
                          <a:solidFill>
                            <a:schemeClr val="tx1"/>
                          </a:solidFill>
                          <a:latin typeface="Arial"/>
                          <a:cs typeface="Arial"/>
                        </a:rPr>
                        <a:t>Sample size: </a:t>
                      </a:r>
                      <a:r>
                        <a:rPr lang="hr-HR" sz="1600" b="1" noProof="0" dirty="0">
                          <a:solidFill>
                            <a:schemeClr val="tx1"/>
                          </a:solidFill>
                          <a:latin typeface="Arial"/>
                          <a:cs typeface="Arial"/>
                        </a:rPr>
                        <a:t>n=</a:t>
                      </a:r>
                      <a:r>
                        <a:rPr lang="bs-Latn-BA" sz="1600" b="1" noProof="0" dirty="0">
                          <a:solidFill>
                            <a:schemeClr val="tx1"/>
                          </a:solidFill>
                          <a:latin typeface="Arial"/>
                          <a:cs typeface="Arial"/>
                        </a:rPr>
                        <a:t>502</a:t>
                      </a:r>
                      <a:r>
                        <a:rPr lang="en-US" sz="1600" b="1" noProof="0" dirty="0">
                          <a:solidFill>
                            <a:schemeClr val="tx1"/>
                          </a:solidFill>
                          <a:latin typeface="Arial"/>
                          <a:cs typeface="Arial"/>
                        </a:rPr>
                        <a:t>,</a:t>
                      </a:r>
                      <a:r>
                        <a:rPr lang="bs-Latn-BA" sz="1600" b="1" noProof="0" dirty="0">
                          <a:solidFill>
                            <a:schemeClr val="tx1"/>
                          </a:solidFill>
                          <a:latin typeface="Arial"/>
                          <a:cs typeface="Arial"/>
                        </a:rPr>
                        <a:t> </a:t>
                      </a:r>
                      <a:r>
                        <a:rPr lang="bs-Latn-BA" sz="1600" b="0" noProof="0" dirty="0">
                          <a:solidFill>
                            <a:schemeClr val="tx1"/>
                          </a:solidFill>
                          <a:latin typeface="Arial"/>
                          <a:cs typeface="Arial"/>
                        </a:rPr>
                        <a:t>FBiH</a:t>
                      </a:r>
                      <a:r>
                        <a:rPr lang="en-US" sz="1600" b="0" baseline="0" noProof="0" dirty="0">
                          <a:solidFill>
                            <a:schemeClr val="tx1"/>
                          </a:solidFill>
                          <a:latin typeface="Arial"/>
                          <a:cs typeface="Arial"/>
                        </a:rPr>
                        <a:t>: </a:t>
                      </a:r>
                      <a:r>
                        <a:rPr lang="bs-Latn-BA" sz="1600" b="0" baseline="0" noProof="0" dirty="0">
                          <a:solidFill>
                            <a:schemeClr val="tx1"/>
                          </a:solidFill>
                          <a:latin typeface="Arial"/>
                          <a:cs typeface="Arial"/>
                        </a:rPr>
                        <a:t>332, RS</a:t>
                      </a:r>
                      <a:r>
                        <a:rPr lang="en-US" sz="1600" b="0" baseline="0" noProof="0" dirty="0">
                          <a:solidFill>
                            <a:schemeClr val="tx1"/>
                          </a:solidFill>
                          <a:latin typeface="Arial"/>
                          <a:cs typeface="Arial"/>
                        </a:rPr>
                        <a:t>:</a:t>
                      </a:r>
                      <a:r>
                        <a:rPr lang="bs-Latn-BA" sz="1600" b="0" baseline="0" noProof="0" dirty="0">
                          <a:solidFill>
                            <a:schemeClr val="tx1"/>
                          </a:solidFill>
                          <a:latin typeface="Arial"/>
                          <a:cs typeface="Arial"/>
                        </a:rPr>
                        <a:t> 160, Brčko 10</a:t>
                      </a:r>
                      <a:r>
                        <a:rPr lang="hr-HR" sz="1600" b="1" noProof="0" dirty="0">
                          <a:solidFill>
                            <a:schemeClr val="tx1"/>
                          </a:solidFill>
                          <a:latin typeface="Arial"/>
                          <a:cs typeface="Arial"/>
                        </a:rPr>
                        <a:t> </a:t>
                      </a:r>
                      <a:r>
                        <a:rPr lang="hr-HR" sz="1600" b="0" noProof="0" dirty="0">
                          <a:solidFill>
                            <a:schemeClr val="tx1"/>
                          </a:solidFill>
                          <a:latin typeface="Arial"/>
                          <a:cs typeface="Arial"/>
                        </a:rPr>
                        <a:t>(standard sample error is</a:t>
                      </a:r>
                      <a:r>
                        <a:rPr lang="hr-HR" sz="1600" b="0" kern="1200" baseline="0" noProof="0" dirty="0">
                          <a:solidFill>
                            <a:schemeClr val="tx1"/>
                          </a:solidFill>
                          <a:latin typeface="Arial"/>
                          <a:cs typeface="Arial"/>
                        </a:rPr>
                        <a:t> ± </a:t>
                      </a:r>
                      <a:r>
                        <a:rPr lang="bs-Latn-BA" sz="1600" b="0" kern="1200" baseline="0" noProof="0" dirty="0">
                          <a:solidFill>
                            <a:schemeClr val="tx1"/>
                          </a:solidFill>
                          <a:latin typeface="Arial"/>
                          <a:cs typeface="Arial"/>
                        </a:rPr>
                        <a:t>4</a:t>
                      </a:r>
                      <a:r>
                        <a:rPr lang="hr-HR" sz="1600" b="0" kern="1200" baseline="0" noProof="0" dirty="0">
                          <a:solidFill>
                            <a:schemeClr val="tx1"/>
                          </a:solidFill>
                          <a:latin typeface="Arial"/>
                          <a:cs typeface="Arial"/>
                        </a:rPr>
                        <a:t>,4). </a:t>
                      </a:r>
                    </a:p>
                    <a:p>
                      <a:pPr marL="0" marR="0" lvl="1" indent="-171450" algn="just" defTabSz="4572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GB" sz="1600" b="0" noProof="0" dirty="0">
                          <a:solidFill>
                            <a:schemeClr val="tx1"/>
                          </a:solidFill>
                          <a:latin typeface="Arial"/>
                          <a:cs typeface="Arial"/>
                        </a:rPr>
                        <a:t>General population method of random selection of household land lines, representative sample </a:t>
                      </a:r>
                      <a:r>
                        <a:rPr lang="en-GB" sz="1600" b="1" noProof="0" dirty="0">
                          <a:solidFill>
                            <a:schemeClr val="tx1"/>
                          </a:solidFill>
                          <a:latin typeface="Arial"/>
                          <a:cs typeface="Arial"/>
                        </a:rPr>
                        <a:t>older than 18 </a:t>
                      </a:r>
                      <a:r>
                        <a:rPr lang="en-GB" sz="1600" b="0" noProof="0" dirty="0">
                          <a:solidFill>
                            <a:schemeClr val="tx1"/>
                          </a:solidFill>
                          <a:latin typeface="Arial"/>
                          <a:cs typeface="Arial"/>
                        </a:rPr>
                        <a:t>– last birthday technique</a:t>
                      </a:r>
                    </a:p>
                  </a:txBody>
                  <a:tcPr marT="60960" marB="60960"/>
                </a:tc>
                <a:extLst>
                  <a:ext uri="{0D108BD9-81ED-4DB2-BD59-A6C34878D82A}">
                    <a16:rowId xmlns:a16="http://schemas.microsoft.com/office/drawing/2014/main" val="10002"/>
                  </a:ext>
                </a:extLst>
              </a:tr>
              <a:tr h="630326">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600" noProof="0" dirty="0">
                          <a:solidFill>
                            <a:schemeClr val="tx1"/>
                          </a:solidFill>
                          <a:latin typeface="Arial" panose="020B0604020202020204" pitchFamily="34" charset="0"/>
                          <a:cs typeface="Arial" panose="020B0604020202020204" pitchFamily="34" charset="0"/>
                        </a:rPr>
                        <a:t>Questionnaire</a:t>
                      </a:r>
                    </a:p>
                    <a:p>
                      <a:pPr marL="0" algn="just"/>
                      <a:endParaRPr lang="hr-HR" sz="1600" noProof="0" dirty="0">
                        <a:solidFill>
                          <a:schemeClr val="tx1"/>
                        </a:solidFill>
                        <a:latin typeface="Arial"/>
                        <a:cs typeface="Arial"/>
                      </a:endParaRPr>
                    </a:p>
                  </a:txBody>
                  <a:tcPr marT="60960" marB="60960" anchor="ctr"/>
                </a:tc>
                <a:tc>
                  <a:txBody>
                    <a:bodyPr/>
                    <a:lstStyle/>
                    <a:p>
                      <a:pPr marL="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600" noProof="0" dirty="0">
                          <a:solidFill>
                            <a:schemeClr val="tx1"/>
                          </a:solidFill>
                          <a:latin typeface="Arial" panose="020B0604020202020204" pitchFamily="34" charset="0"/>
                          <a:cs typeface="Arial" panose="020B0604020202020204" pitchFamily="34" charset="0"/>
                        </a:rPr>
                        <a:t>Duration of questionnaire </a:t>
                      </a:r>
                      <a:r>
                        <a:rPr lang="en-GB" sz="1600" b="1" baseline="0" noProof="0" dirty="0">
                          <a:solidFill>
                            <a:schemeClr val="tx1"/>
                          </a:solidFill>
                          <a:latin typeface="Arial" panose="020B0604020202020204" pitchFamily="34" charset="0"/>
                          <a:cs typeface="Arial" panose="020B0604020202020204" pitchFamily="34" charset="0"/>
                        </a:rPr>
                        <a:t>about 15 minutes</a:t>
                      </a:r>
                      <a:endParaRPr lang="en-GB" sz="1600" baseline="0" noProof="0" dirty="0">
                        <a:solidFill>
                          <a:schemeClr val="tx1"/>
                        </a:solidFill>
                        <a:latin typeface="Arial" panose="020B0604020202020204" pitchFamily="34" charset="0"/>
                        <a:cs typeface="Arial" panose="020B0604020202020204" pitchFamily="34" charset="0"/>
                      </a:endParaRPr>
                    </a:p>
                  </a:txBody>
                  <a:tcPr marT="60960" marB="60960" anchor="ctr"/>
                </a:tc>
                <a:extLst>
                  <a:ext uri="{0D108BD9-81ED-4DB2-BD59-A6C34878D82A}">
                    <a16:rowId xmlns:a16="http://schemas.microsoft.com/office/drawing/2014/main" val="10003"/>
                  </a:ext>
                </a:extLst>
              </a:tr>
              <a:tr h="873186">
                <a:tc>
                  <a:txBody>
                    <a:bodyPr/>
                    <a:lstStyle/>
                    <a:p>
                      <a:pPr marL="0" algn="just"/>
                      <a:r>
                        <a:rPr lang="hr-HR" sz="1600" noProof="0" dirty="0">
                          <a:solidFill>
                            <a:schemeClr val="tx1"/>
                          </a:solidFill>
                          <a:latin typeface="Arial"/>
                          <a:cs typeface="Arial"/>
                        </a:rPr>
                        <a:t>Implementation time</a:t>
                      </a:r>
                    </a:p>
                  </a:txBody>
                  <a:tcPr marT="60960" marB="60960" anchor="ctr"/>
                </a:tc>
                <a:tc>
                  <a:txBody>
                    <a:bodyPr/>
                    <a:lstStyle/>
                    <a:p>
                      <a:pPr marL="0" indent="-171450" algn="just">
                        <a:buFont typeface="Arial" panose="020B0604020202020204" pitchFamily="34" charset="0"/>
                        <a:buChar char="•"/>
                      </a:pPr>
                      <a:r>
                        <a:rPr lang="hr-HR" sz="1600" noProof="0" dirty="0">
                          <a:solidFill>
                            <a:schemeClr val="tx1"/>
                          </a:solidFill>
                          <a:latin typeface="Arial"/>
                          <a:cs typeface="Arial"/>
                        </a:rPr>
                        <a:t>Survey start: </a:t>
                      </a:r>
                      <a:r>
                        <a:rPr lang="bs-Latn-BA" sz="1600" noProof="0" dirty="0">
                          <a:solidFill>
                            <a:schemeClr val="tx1"/>
                          </a:solidFill>
                          <a:latin typeface="Arial"/>
                          <a:cs typeface="Arial"/>
                        </a:rPr>
                        <a:t>22.</a:t>
                      </a:r>
                      <a:r>
                        <a:rPr lang="hr-HR" sz="1600" noProof="0" dirty="0">
                          <a:solidFill>
                            <a:schemeClr val="tx1"/>
                          </a:solidFill>
                          <a:latin typeface="Arial"/>
                          <a:cs typeface="Arial"/>
                        </a:rPr>
                        <a:t>0</a:t>
                      </a:r>
                      <a:r>
                        <a:rPr lang="bs-Latn-BA" sz="1600" noProof="0" dirty="0">
                          <a:solidFill>
                            <a:schemeClr val="tx1"/>
                          </a:solidFill>
                          <a:latin typeface="Arial"/>
                          <a:cs typeface="Arial"/>
                        </a:rPr>
                        <a:t>3</a:t>
                      </a:r>
                      <a:r>
                        <a:rPr lang="hr-HR" sz="1600" noProof="0" dirty="0">
                          <a:solidFill>
                            <a:schemeClr val="tx1"/>
                          </a:solidFill>
                          <a:latin typeface="Arial"/>
                          <a:cs typeface="Arial"/>
                        </a:rPr>
                        <a:t>.2026. </a:t>
                      </a:r>
                      <a:r>
                        <a:rPr lang="hr-HR" sz="1600" baseline="0" noProof="0" dirty="0">
                          <a:solidFill>
                            <a:schemeClr val="tx1"/>
                          </a:solidFill>
                          <a:latin typeface="Arial"/>
                          <a:cs typeface="Arial"/>
                        </a:rPr>
                        <a:t>Survey end: 07.04.2026.</a:t>
                      </a:r>
                      <a:endParaRPr lang="hr-HR" sz="1600" noProof="0" dirty="0">
                        <a:solidFill>
                          <a:schemeClr val="tx1"/>
                        </a:solidFill>
                        <a:latin typeface="Arial"/>
                        <a:cs typeface="Arial"/>
                      </a:endParaRPr>
                    </a:p>
                  </a:txBody>
                  <a:tcPr marT="60960" marB="6096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1754312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225911" y="6345382"/>
            <a:ext cx="9317584"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Presence of the freedom of the media in the Federation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253198" cy="461665"/>
          </a:xfrm>
          <a:prstGeom prst="rect">
            <a:avLst/>
          </a:prstGeom>
          <a:noFill/>
        </p:spPr>
        <p:txBody>
          <a:bodyPr wrap="square">
            <a:spAutoFit/>
          </a:bodyPr>
          <a:lstStyle/>
          <a:p>
            <a:r>
              <a:rPr lang="sl-SI" sz="1200" dirty="0">
                <a:latin typeface="Arial" panose="020B0604020202020204" pitchFamily="34" charset="0"/>
                <a:cs typeface="Arial" panose="020B0604020202020204" pitchFamily="34" charset="0"/>
              </a:rPr>
              <a:t>Displayed results “</a:t>
            </a:r>
            <a:r>
              <a:rPr lang="sl-SI" sz="1200" i="1" dirty="0">
                <a:latin typeface="Arial" panose="020B0604020202020204" pitchFamily="34" charset="0"/>
                <a:cs typeface="Arial" panose="020B0604020202020204" pitchFamily="34" charset="0"/>
              </a:rPr>
              <a:t>not present at all“ </a:t>
            </a:r>
            <a:r>
              <a:rPr lang="sl-SI" sz="1200" dirty="0">
                <a:latin typeface="Arial" panose="020B0604020202020204" pitchFamily="34" charset="0"/>
                <a:cs typeface="Arial" panose="020B0604020202020204" pitchFamily="34" charset="0"/>
              </a:rPr>
              <a:t>and</a:t>
            </a:r>
            <a:r>
              <a:rPr lang="sl-SI" sz="1200" i="1" dirty="0">
                <a:latin typeface="Arial" panose="020B0604020202020204" pitchFamily="34" charset="0"/>
                <a:cs typeface="Arial" panose="020B0604020202020204" pitchFamily="34" charset="0"/>
              </a:rPr>
              <a:t> “somewhat present</a:t>
            </a:r>
            <a:r>
              <a:rPr lang="sl-SI" sz="1200" dirty="0">
                <a:latin typeface="Arial" panose="020B0604020202020204" pitchFamily="34" charset="0"/>
                <a:cs typeface="Arial" panose="020B0604020202020204" pitchFamily="34" charset="0"/>
              </a:rPr>
              <a:t>“ </a:t>
            </a:r>
            <a:r>
              <a:rPr lang="sl-SI" sz="1200" dirty="0"/>
              <a:t>	                                                                                                                             </a:t>
            </a: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646331"/>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In Your opinion, what is the current freedom of the media in the Federation BiH?</a:t>
            </a:r>
          </a:p>
          <a:p>
            <a:r>
              <a:rPr lang="sl-SI" sz="1200" b="1" dirty="0">
                <a:latin typeface="Arial" panose="020B0604020202020204" pitchFamily="34" charset="0"/>
                <a:cs typeface="Arial" panose="020B0604020202020204" pitchFamily="34" charset="0"/>
              </a:rPr>
              <a:t>Would You say that the freedom of the media in the Federation BiH is present?</a:t>
            </a:r>
          </a:p>
          <a:p>
            <a:endParaRPr lang="sl-SI" sz="1200" b="1"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a16="http://schemas.microsoft.com/office/drawing/2014/main" id="{BD7F69BD-0FC0-4E64-959A-79FED0CC9280}"/>
              </a:ext>
            </a:extLst>
          </p:cNvPr>
          <p:cNvGraphicFramePr/>
          <p:nvPr/>
        </p:nvGraphicFramePr>
        <p:xfrm>
          <a:off x="1081132" y="1050517"/>
          <a:ext cx="3097176" cy="44553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a:extLst>
              <a:ext uri="{FF2B5EF4-FFF2-40B4-BE49-F238E27FC236}">
                <a16:creationId xmlns:a16="http://schemas.microsoft.com/office/drawing/2014/main" id="{C72DADEB-3897-46C3-A988-63543B3DC6AA}"/>
              </a:ext>
            </a:extLst>
          </p:cNvPr>
          <p:cNvGraphicFramePr/>
          <p:nvPr>
            <p:extLst>
              <p:ext uri="{D42A27DB-BD31-4B8C-83A1-F6EECF244321}">
                <p14:modId xmlns:p14="http://schemas.microsoft.com/office/powerpoint/2010/main" val="1552157858"/>
              </p:ext>
            </p:extLst>
          </p:nvPr>
        </p:nvGraphicFramePr>
        <p:xfrm>
          <a:off x="1703512" y="1156866"/>
          <a:ext cx="9116888" cy="453650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36933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236668" y="6345382"/>
            <a:ext cx="9306827"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Presence of the freedom of the media in </a:t>
            </a:r>
            <a:r>
              <a:rPr lang="en-GB" b="1" dirty="0" err="1">
                <a:solidFill>
                  <a:srgbClr val="F15A23"/>
                </a:solidFill>
                <a:latin typeface="Arial" panose="020B0604020202020204" pitchFamily="34" charset="0"/>
                <a:cs typeface="Arial" panose="020B0604020202020204" pitchFamily="34" charset="0"/>
              </a:rPr>
              <a:t>Republika</a:t>
            </a:r>
            <a:r>
              <a:rPr lang="en-GB" b="1" dirty="0">
                <a:solidFill>
                  <a:srgbClr val="F15A23"/>
                </a:solidFill>
                <a:latin typeface="Arial" panose="020B0604020202020204" pitchFamily="34" charset="0"/>
                <a:cs typeface="Arial" panose="020B0604020202020204" pitchFamily="34" charset="0"/>
              </a:rPr>
              <a:t> Srpska </a:t>
            </a:r>
            <a:r>
              <a:rPr lang="hr-HR" b="1" dirty="0">
                <a:solidFill>
                  <a:srgbClr val="F15A23"/>
                </a:solidFill>
                <a:latin typeface="Arial" panose="020B0604020202020204" pitchFamily="34" charset="0"/>
                <a:cs typeface="Arial" panose="020B0604020202020204" pitchFamily="34" charset="0"/>
              </a:rPr>
              <a:t>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83925"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646331"/>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In Your opinion, what is the current freedom of the media in Republika Srpska?</a:t>
            </a:r>
          </a:p>
          <a:p>
            <a:r>
              <a:rPr lang="sl-SI" sz="1200" b="1">
                <a:latin typeface="Arial" panose="020B0604020202020204" pitchFamily="34" charset="0"/>
                <a:cs typeface="Arial" panose="020B0604020202020204" pitchFamily="34" charset="0"/>
              </a:rPr>
              <a:t>Would You say that the freedom of the media in Republika Srpska is present?</a:t>
            </a:r>
          </a:p>
          <a:p>
            <a:endParaRPr lang="sl-SI" sz="1200" b="1"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a16="http://schemas.microsoft.com/office/drawing/2014/main" id="{BD7F69BD-0FC0-4E64-959A-79FED0CC9280}"/>
              </a:ext>
            </a:extLst>
          </p:cNvPr>
          <p:cNvGraphicFramePr/>
          <p:nvPr/>
        </p:nvGraphicFramePr>
        <p:xfrm>
          <a:off x="1081132" y="1050517"/>
          <a:ext cx="3097176" cy="445537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676AA3B3-3FD7-4E6F-8762-00EC78F78E1A}"/>
              </a:ext>
            </a:extLst>
          </p:cNvPr>
          <p:cNvGraphicFramePr/>
          <p:nvPr>
            <p:extLst>
              <p:ext uri="{D42A27DB-BD31-4B8C-83A1-F6EECF244321}">
                <p14:modId xmlns:p14="http://schemas.microsoft.com/office/powerpoint/2010/main" val="231487705"/>
              </p:ext>
            </p:extLst>
          </p:nvPr>
        </p:nvGraphicFramePr>
        <p:xfrm>
          <a:off x="1401617" y="1308973"/>
          <a:ext cx="2767628" cy="40324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DFDD5A7C-DE48-41E6-B13F-104081198977}"/>
              </a:ext>
            </a:extLst>
          </p:cNvPr>
          <p:cNvGraphicFramePr/>
          <p:nvPr>
            <p:extLst>
              <p:ext uri="{D42A27DB-BD31-4B8C-83A1-F6EECF244321}">
                <p14:modId xmlns:p14="http://schemas.microsoft.com/office/powerpoint/2010/main" val="3927545295"/>
              </p:ext>
            </p:extLst>
          </p:nvPr>
        </p:nvGraphicFramePr>
        <p:xfrm>
          <a:off x="4412178" y="1369639"/>
          <a:ext cx="3096344" cy="403244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7982B076-AE8E-4401-83C3-E8DF247FB60C}"/>
              </a:ext>
            </a:extLst>
          </p:cNvPr>
          <p:cNvGraphicFramePr/>
          <p:nvPr>
            <p:extLst>
              <p:ext uri="{D42A27DB-BD31-4B8C-83A1-F6EECF244321}">
                <p14:modId xmlns:p14="http://schemas.microsoft.com/office/powerpoint/2010/main" val="4262934711"/>
              </p:ext>
            </p:extLst>
          </p:nvPr>
        </p:nvGraphicFramePr>
        <p:xfrm>
          <a:off x="7751455" y="1308973"/>
          <a:ext cx="3002557" cy="432048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192586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258184" y="6345382"/>
            <a:ext cx="9285311"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Presence of the freedom of the media in </a:t>
            </a:r>
            <a:r>
              <a:rPr lang="en-GB" b="1" dirty="0" err="1">
                <a:solidFill>
                  <a:srgbClr val="F15A23"/>
                </a:solidFill>
                <a:latin typeface="Arial" panose="020B0604020202020204" pitchFamily="34" charset="0"/>
                <a:cs typeface="Arial" panose="020B0604020202020204" pitchFamily="34" charset="0"/>
              </a:rPr>
              <a:t>Republika</a:t>
            </a:r>
            <a:r>
              <a:rPr lang="en-GB" b="1" dirty="0">
                <a:solidFill>
                  <a:srgbClr val="F15A23"/>
                </a:solidFill>
                <a:latin typeface="Arial" panose="020B0604020202020204" pitchFamily="34" charset="0"/>
                <a:cs typeface="Arial" panose="020B0604020202020204" pitchFamily="34" charset="0"/>
              </a:rPr>
              <a:t> Srpska</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059235" cy="461665"/>
          </a:xfrm>
          <a:prstGeom prst="rect">
            <a:avLst/>
          </a:prstGeom>
          <a:noFill/>
        </p:spPr>
        <p:txBody>
          <a:bodyPr wrap="square">
            <a:spAutoFit/>
          </a:bodyPr>
          <a:lstStyle/>
          <a:p>
            <a:r>
              <a:rPr lang="sl-SI" sz="1200" dirty="0">
                <a:latin typeface="Arial" panose="020B0604020202020204" pitchFamily="34" charset="0"/>
                <a:cs typeface="Arial" panose="020B0604020202020204" pitchFamily="34" charset="0"/>
              </a:rPr>
              <a:t>Displayed results “</a:t>
            </a:r>
            <a:r>
              <a:rPr lang="sl-SI" sz="1200" i="1" dirty="0">
                <a:latin typeface="Arial" panose="020B0604020202020204" pitchFamily="34" charset="0"/>
                <a:cs typeface="Arial" panose="020B0604020202020204" pitchFamily="34" charset="0"/>
              </a:rPr>
              <a:t>not present at all“ </a:t>
            </a:r>
            <a:r>
              <a:rPr lang="sl-SI" sz="1200" dirty="0">
                <a:latin typeface="Arial" panose="020B0604020202020204" pitchFamily="34" charset="0"/>
                <a:cs typeface="Arial" panose="020B0604020202020204" pitchFamily="34" charset="0"/>
              </a:rPr>
              <a:t>and</a:t>
            </a:r>
            <a:r>
              <a:rPr lang="sl-SI" sz="1200" i="1" dirty="0">
                <a:latin typeface="Arial" panose="020B0604020202020204" pitchFamily="34" charset="0"/>
                <a:cs typeface="Arial" panose="020B0604020202020204" pitchFamily="34" charset="0"/>
              </a:rPr>
              <a:t> “somewhat present</a:t>
            </a:r>
            <a:r>
              <a:rPr lang="sl-SI" sz="1200" dirty="0">
                <a:latin typeface="Arial" panose="020B0604020202020204" pitchFamily="34" charset="0"/>
                <a:cs typeface="Arial" panose="020B0604020202020204" pitchFamily="34" charset="0"/>
              </a:rPr>
              <a:t>“ </a:t>
            </a:r>
            <a:r>
              <a:rPr lang="sl-SI" sz="1200" dirty="0"/>
              <a:t>	 			</a:t>
            </a: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646331"/>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In Your opinion, what is the current freedom of the media in Republika Srpska?</a:t>
            </a:r>
          </a:p>
          <a:p>
            <a:r>
              <a:rPr lang="sl-SI" sz="1200" b="1" dirty="0">
                <a:latin typeface="Arial" panose="020B0604020202020204" pitchFamily="34" charset="0"/>
                <a:cs typeface="Arial" panose="020B0604020202020204" pitchFamily="34" charset="0"/>
              </a:rPr>
              <a:t>Would You say that the freedom of the media in Republika Srpska is present?</a:t>
            </a:r>
          </a:p>
          <a:p>
            <a:endParaRPr lang="sl-SI" sz="1200" b="1" dirty="0">
              <a:latin typeface="Arial" panose="020B0604020202020204" pitchFamily="34" charset="0"/>
              <a:cs typeface="Arial" panose="020B0604020202020204" pitchFamily="34" charset="0"/>
            </a:endParaRPr>
          </a:p>
        </p:txBody>
      </p:sp>
      <p:graphicFrame>
        <p:nvGraphicFramePr>
          <p:cNvPr id="13" name="Chart 12">
            <a:extLst>
              <a:ext uri="{FF2B5EF4-FFF2-40B4-BE49-F238E27FC236}">
                <a16:creationId xmlns:a16="http://schemas.microsoft.com/office/drawing/2014/main" id="{D53702DA-4CED-48EB-A262-37CB552256EC}"/>
              </a:ext>
            </a:extLst>
          </p:cNvPr>
          <p:cNvGraphicFramePr/>
          <p:nvPr>
            <p:extLst>
              <p:ext uri="{D42A27DB-BD31-4B8C-83A1-F6EECF244321}">
                <p14:modId xmlns:p14="http://schemas.microsoft.com/office/powerpoint/2010/main" val="1941981857"/>
              </p:ext>
            </p:extLst>
          </p:nvPr>
        </p:nvGraphicFramePr>
        <p:xfrm>
          <a:off x="1609725" y="1373715"/>
          <a:ext cx="9266094" cy="41936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21633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83925"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In Your opinion, what are the two basic obstacles to free work of the media in BiH out of the following?</a:t>
            </a:r>
          </a:p>
        </p:txBody>
      </p:sp>
      <p:graphicFrame>
        <p:nvGraphicFramePr>
          <p:cNvPr id="11" name="Chart 10">
            <a:extLst>
              <a:ext uri="{FF2B5EF4-FFF2-40B4-BE49-F238E27FC236}">
                <a16:creationId xmlns:a16="http://schemas.microsoft.com/office/drawing/2014/main" id="{BD7F69BD-0FC0-4E64-959A-79FED0CC9280}"/>
              </a:ext>
            </a:extLst>
          </p:cNvPr>
          <p:cNvGraphicFramePr/>
          <p:nvPr/>
        </p:nvGraphicFramePr>
        <p:xfrm>
          <a:off x="1081132" y="1050517"/>
          <a:ext cx="3097176" cy="445537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676AA3B3-3FD7-4E6F-8762-00EC78F78E1A}"/>
              </a:ext>
            </a:extLst>
          </p:cNvPr>
          <p:cNvGraphicFramePr/>
          <p:nvPr>
            <p:extLst>
              <p:ext uri="{D42A27DB-BD31-4B8C-83A1-F6EECF244321}">
                <p14:modId xmlns:p14="http://schemas.microsoft.com/office/powerpoint/2010/main" val="1946018244"/>
              </p:ext>
            </p:extLst>
          </p:nvPr>
        </p:nvGraphicFramePr>
        <p:xfrm>
          <a:off x="1401617" y="1308973"/>
          <a:ext cx="2767628"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DFDD5A7C-DE48-41E6-B13F-104081198977}"/>
              </a:ext>
            </a:extLst>
          </p:cNvPr>
          <p:cNvGraphicFramePr/>
          <p:nvPr>
            <p:extLst>
              <p:ext uri="{D42A27DB-BD31-4B8C-83A1-F6EECF244321}">
                <p14:modId xmlns:p14="http://schemas.microsoft.com/office/powerpoint/2010/main" val="3202665150"/>
              </p:ext>
            </p:extLst>
          </p:nvPr>
        </p:nvGraphicFramePr>
        <p:xfrm>
          <a:off x="4412178" y="1369639"/>
          <a:ext cx="3096344" cy="40324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7982B076-AE8E-4401-83C3-E8DF247FB60C}"/>
              </a:ext>
            </a:extLst>
          </p:cNvPr>
          <p:cNvGraphicFramePr/>
          <p:nvPr>
            <p:extLst>
              <p:ext uri="{D42A27DB-BD31-4B8C-83A1-F6EECF244321}">
                <p14:modId xmlns:p14="http://schemas.microsoft.com/office/powerpoint/2010/main" val="4221234405"/>
              </p:ext>
            </p:extLst>
          </p:nvPr>
        </p:nvGraphicFramePr>
        <p:xfrm>
          <a:off x="7787826" y="1308973"/>
          <a:ext cx="3002557" cy="4320480"/>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Box 12">
            <a:extLst>
              <a:ext uri="{FF2B5EF4-FFF2-40B4-BE49-F238E27FC236}">
                <a16:creationId xmlns:a16="http://schemas.microsoft.com/office/drawing/2014/main" id="{0B907E21-42A0-4E65-AB2A-768B91F24F4D}"/>
              </a:ext>
            </a:extLst>
          </p:cNvPr>
          <p:cNvSpPr txBox="1"/>
          <p:nvPr/>
        </p:nvSpPr>
        <p:spPr>
          <a:xfrm>
            <a:off x="419548" y="6352520"/>
            <a:ext cx="9228722"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Basic obstacles to free work of the media in BiH</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771475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448691" y="6345382"/>
            <a:ext cx="9094804"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Basic obstacles to free work of the media in BiH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56216"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In Your opinion, what are the two basic obstacles to free work of the media in BiH out of the following?</a:t>
            </a:r>
          </a:p>
        </p:txBody>
      </p:sp>
      <p:graphicFrame>
        <p:nvGraphicFramePr>
          <p:cNvPr id="6" name="Chart 5">
            <a:extLst>
              <a:ext uri="{FF2B5EF4-FFF2-40B4-BE49-F238E27FC236}">
                <a16:creationId xmlns:a16="http://schemas.microsoft.com/office/drawing/2014/main" id="{D81CC56A-8CD8-462A-B184-0D31F1AA67C6}"/>
              </a:ext>
            </a:extLst>
          </p:cNvPr>
          <p:cNvGraphicFramePr/>
          <p:nvPr>
            <p:extLst>
              <p:ext uri="{D42A27DB-BD31-4B8C-83A1-F6EECF244321}">
                <p14:modId xmlns:p14="http://schemas.microsoft.com/office/powerpoint/2010/main" val="3862728139"/>
              </p:ext>
            </p:extLst>
          </p:nvPr>
        </p:nvGraphicFramePr>
        <p:xfrm>
          <a:off x="838199" y="1217846"/>
          <a:ext cx="10924713" cy="4464497"/>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67ED30E6-3B8E-4B47-BCA7-145078FC348C}"/>
              </a:ext>
            </a:extLst>
          </p:cNvPr>
          <p:cNvSpPr txBox="1"/>
          <p:nvPr/>
        </p:nvSpPr>
        <p:spPr>
          <a:xfrm>
            <a:off x="448691" y="1228329"/>
            <a:ext cx="779016" cy="276999"/>
          </a:xfrm>
          <a:prstGeom prst="rect">
            <a:avLst/>
          </a:prstGeom>
          <a:noFill/>
        </p:spPr>
        <p:txBody>
          <a:bodyPr wrap="square">
            <a:spAutoFit/>
          </a:bodyPr>
          <a:lstStyle/>
          <a:p>
            <a:r>
              <a:rPr lang="pl-PL" sz="1200" dirty="0">
                <a:latin typeface="Arial" panose="020B0604020202020204" pitchFamily="34" charset="0"/>
                <a:cs typeface="Arial" panose="020B0604020202020204" pitchFamily="34" charset="0"/>
              </a:rPr>
              <a:t>(BiH)</a:t>
            </a:r>
          </a:p>
        </p:txBody>
      </p:sp>
    </p:spTree>
    <p:extLst>
      <p:ext uri="{BB962C8B-B14F-4D97-AF65-F5344CB8AC3E}">
        <p14:creationId xmlns:p14="http://schemas.microsoft.com/office/powerpoint/2010/main" val="2544820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301214" y="6345382"/>
            <a:ext cx="9242281"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Basic obstacles to free work of the media in BiH</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97780" cy="646331"/>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n=332)</a:t>
            </a:r>
          </a:p>
          <a:p>
            <a:pPr algn="r"/>
            <a:r>
              <a:rPr lang="sl-SI" sz="1200" i="1" dirty="0">
                <a:latin typeface="Arial" panose="020B0604020202020204" pitchFamily="34" charset="0"/>
                <a:cs typeface="Arial" panose="020B0604020202020204" pitchFamily="34" charset="0"/>
              </a:rPr>
              <a:t>)</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In Your opinion, what are the two basic obstacles to free work of the media in BiH out of the following?</a:t>
            </a:r>
          </a:p>
        </p:txBody>
      </p:sp>
      <p:sp>
        <p:nvSpPr>
          <p:cNvPr id="7" name="TextBox 6">
            <a:extLst>
              <a:ext uri="{FF2B5EF4-FFF2-40B4-BE49-F238E27FC236}">
                <a16:creationId xmlns:a16="http://schemas.microsoft.com/office/drawing/2014/main" id="{67ED30E6-3B8E-4B47-BCA7-145078FC348C}"/>
              </a:ext>
            </a:extLst>
          </p:cNvPr>
          <p:cNvSpPr txBox="1"/>
          <p:nvPr/>
        </p:nvSpPr>
        <p:spPr>
          <a:xfrm>
            <a:off x="448691" y="1228329"/>
            <a:ext cx="779016" cy="276999"/>
          </a:xfrm>
          <a:prstGeom prst="rect">
            <a:avLst/>
          </a:prstGeom>
          <a:noFill/>
        </p:spPr>
        <p:txBody>
          <a:bodyPr wrap="square">
            <a:spAutoFit/>
          </a:bodyPr>
          <a:lstStyle/>
          <a:p>
            <a:r>
              <a:rPr lang="pl-PL" sz="120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F</a:t>
            </a:r>
            <a:r>
              <a:rPr lang="pl-PL" sz="1200" dirty="0">
                <a:latin typeface="Arial" panose="020B0604020202020204" pitchFamily="34" charset="0"/>
                <a:cs typeface="Arial" panose="020B0604020202020204" pitchFamily="34" charset="0"/>
              </a:rPr>
              <a:t>BiH)</a:t>
            </a:r>
          </a:p>
        </p:txBody>
      </p:sp>
      <p:graphicFrame>
        <p:nvGraphicFramePr>
          <p:cNvPr id="8" name="Chart 7">
            <a:extLst>
              <a:ext uri="{FF2B5EF4-FFF2-40B4-BE49-F238E27FC236}">
                <a16:creationId xmlns:a16="http://schemas.microsoft.com/office/drawing/2014/main" id="{E19255AC-103B-4BF0-9D27-1DA21CD2AFA9}"/>
              </a:ext>
            </a:extLst>
          </p:cNvPr>
          <p:cNvGraphicFramePr/>
          <p:nvPr>
            <p:extLst>
              <p:ext uri="{D42A27DB-BD31-4B8C-83A1-F6EECF244321}">
                <p14:modId xmlns:p14="http://schemas.microsoft.com/office/powerpoint/2010/main" val="4145306910"/>
              </p:ext>
            </p:extLst>
          </p:nvPr>
        </p:nvGraphicFramePr>
        <p:xfrm>
          <a:off x="983673" y="1263599"/>
          <a:ext cx="10321635" cy="44644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26474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448691" y="6345382"/>
            <a:ext cx="9094804"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Basic obstacles to free work of the media in BiH</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239344"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n=160)</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In Your opinion, what are the two basic obstacles to free work of the media in BiH out of the following?</a:t>
            </a:r>
          </a:p>
        </p:txBody>
      </p:sp>
      <p:sp>
        <p:nvSpPr>
          <p:cNvPr id="7" name="TextBox 6">
            <a:extLst>
              <a:ext uri="{FF2B5EF4-FFF2-40B4-BE49-F238E27FC236}">
                <a16:creationId xmlns:a16="http://schemas.microsoft.com/office/drawing/2014/main" id="{67ED30E6-3B8E-4B47-BCA7-145078FC348C}"/>
              </a:ext>
            </a:extLst>
          </p:cNvPr>
          <p:cNvSpPr txBox="1"/>
          <p:nvPr/>
        </p:nvSpPr>
        <p:spPr>
          <a:xfrm>
            <a:off x="448691" y="1228329"/>
            <a:ext cx="779016" cy="276999"/>
          </a:xfrm>
          <a:prstGeom prst="rect">
            <a:avLst/>
          </a:prstGeom>
          <a:noFill/>
        </p:spPr>
        <p:txBody>
          <a:bodyPr wrap="square">
            <a:spAutoFit/>
          </a:bodyPr>
          <a:lstStyle/>
          <a:p>
            <a:r>
              <a:rPr lang="pl-PL" sz="1200" dirty="0">
                <a:latin typeface="Arial" panose="020B0604020202020204" pitchFamily="34" charset="0"/>
                <a:cs typeface="Arial" panose="020B0604020202020204" pitchFamily="34" charset="0"/>
              </a:rPr>
              <a:t>(</a:t>
            </a:r>
            <a:r>
              <a:rPr lang="hr-HR" sz="1200" dirty="0">
                <a:latin typeface="Arial" panose="020B0604020202020204" pitchFamily="34" charset="0"/>
                <a:cs typeface="Arial" panose="020B0604020202020204" pitchFamily="34" charset="0"/>
              </a:rPr>
              <a:t>RS</a:t>
            </a:r>
            <a:r>
              <a:rPr lang="pl-PL" sz="1200" dirty="0">
                <a:latin typeface="Arial" panose="020B0604020202020204" pitchFamily="34" charset="0"/>
                <a:cs typeface="Arial" panose="020B0604020202020204" pitchFamily="34" charset="0"/>
              </a:rPr>
              <a:t>)</a:t>
            </a:r>
          </a:p>
        </p:txBody>
      </p:sp>
      <p:graphicFrame>
        <p:nvGraphicFramePr>
          <p:cNvPr id="11" name="Chart 10">
            <a:extLst>
              <a:ext uri="{FF2B5EF4-FFF2-40B4-BE49-F238E27FC236}">
                <a16:creationId xmlns:a16="http://schemas.microsoft.com/office/drawing/2014/main" id="{FE4DD430-2815-4D7D-B174-413AAD6AEDFC}"/>
              </a:ext>
            </a:extLst>
          </p:cNvPr>
          <p:cNvGraphicFramePr/>
          <p:nvPr>
            <p:extLst>
              <p:ext uri="{D42A27DB-BD31-4B8C-83A1-F6EECF244321}">
                <p14:modId xmlns:p14="http://schemas.microsoft.com/office/powerpoint/2010/main" val="2635915561"/>
              </p:ext>
            </p:extLst>
          </p:nvPr>
        </p:nvGraphicFramePr>
        <p:xfrm>
          <a:off x="841821" y="1228329"/>
          <a:ext cx="10269046" cy="43924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1493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451821" y="6364295"/>
            <a:ext cx="9068129"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 have the strongest influence on the work of the media in BiH</a:t>
            </a:r>
            <a:r>
              <a:rPr lang="hr-HR" b="1" dirty="0">
                <a:solidFill>
                  <a:srgbClr val="F15A23"/>
                </a:solidFill>
                <a:latin typeface="Arial" panose="020B0604020202020204" pitchFamily="34" charset="0"/>
                <a:cs typeface="Arial" panose="020B0604020202020204" pitchFamily="34" charset="0"/>
              </a:rPr>
              <a:t>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42362"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n=509)</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701116" y="497681"/>
            <a:ext cx="10269709" cy="461665"/>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In Your opinion, who of the following has the strongest influence on the work of the media in BiH? </a:t>
            </a:r>
          </a:p>
          <a:p>
            <a:endParaRPr lang="sl-SI" sz="1200" b="1" dirty="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FDF93B4D-3B37-4A02-8F06-2C60C8E6C876}"/>
              </a:ext>
            </a:extLst>
          </p:cNvPr>
          <p:cNvGraphicFramePr/>
          <p:nvPr>
            <p:extLst>
              <p:ext uri="{D42A27DB-BD31-4B8C-83A1-F6EECF244321}">
                <p14:modId xmlns:p14="http://schemas.microsoft.com/office/powerpoint/2010/main" val="72945630"/>
              </p:ext>
            </p:extLst>
          </p:nvPr>
        </p:nvGraphicFramePr>
        <p:xfrm>
          <a:off x="1036086" y="1423556"/>
          <a:ext cx="2767628" cy="40324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2" name="Chart 11">
            <a:extLst>
              <a:ext uri="{FF2B5EF4-FFF2-40B4-BE49-F238E27FC236}">
                <a16:creationId xmlns:a16="http://schemas.microsoft.com/office/drawing/2014/main" id="{62A068D2-D2B1-4CF0-8544-0F6FD3000DA9}"/>
              </a:ext>
            </a:extLst>
          </p:cNvPr>
          <p:cNvGraphicFramePr/>
          <p:nvPr>
            <p:extLst>
              <p:ext uri="{D42A27DB-BD31-4B8C-83A1-F6EECF244321}">
                <p14:modId xmlns:p14="http://schemas.microsoft.com/office/powerpoint/2010/main" val="2727068684"/>
              </p:ext>
            </p:extLst>
          </p:nvPr>
        </p:nvGraphicFramePr>
        <p:xfrm>
          <a:off x="4287799" y="1439674"/>
          <a:ext cx="3096344"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DE10D467-6A0E-4923-95E3-91D9F3A9C089}"/>
              </a:ext>
            </a:extLst>
          </p:cNvPr>
          <p:cNvGraphicFramePr/>
          <p:nvPr>
            <p:extLst>
              <p:ext uri="{D42A27DB-BD31-4B8C-83A1-F6EECF244321}">
                <p14:modId xmlns:p14="http://schemas.microsoft.com/office/powerpoint/2010/main" val="1829756312"/>
              </p:ext>
            </p:extLst>
          </p:nvPr>
        </p:nvGraphicFramePr>
        <p:xfrm>
          <a:off x="8347623" y="1439674"/>
          <a:ext cx="3002557" cy="43204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8212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376518" y="6345382"/>
            <a:ext cx="9166977"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 have the strongest influence on the work of the media in BiH</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83925"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In Your opinion, who of the following has the strongest influence on the work of the media in BiH? </a:t>
            </a:r>
          </a:p>
        </p:txBody>
      </p:sp>
      <p:graphicFrame>
        <p:nvGraphicFramePr>
          <p:cNvPr id="11" name="Chart 10">
            <a:extLst>
              <a:ext uri="{FF2B5EF4-FFF2-40B4-BE49-F238E27FC236}">
                <a16:creationId xmlns:a16="http://schemas.microsoft.com/office/drawing/2014/main" id="{83543DDE-163D-4CB1-89E4-53E5B011F4E0}"/>
              </a:ext>
            </a:extLst>
          </p:cNvPr>
          <p:cNvGraphicFramePr/>
          <p:nvPr>
            <p:extLst>
              <p:ext uri="{D42A27DB-BD31-4B8C-83A1-F6EECF244321}">
                <p14:modId xmlns:p14="http://schemas.microsoft.com/office/powerpoint/2010/main" val="1611745290"/>
              </p:ext>
            </p:extLst>
          </p:nvPr>
        </p:nvGraphicFramePr>
        <p:xfrm>
          <a:off x="706583" y="1497991"/>
          <a:ext cx="10695708" cy="3904208"/>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Box 13">
            <a:extLst>
              <a:ext uri="{FF2B5EF4-FFF2-40B4-BE49-F238E27FC236}">
                <a16:creationId xmlns:a16="http://schemas.microsoft.com/office/drawing/2014/main" id="{CBC21C50-2ABE-4FB8-A69D-EA9A32D86D77}"/>
              </a:ext>
            </a:extLst>
          </p:cNvPr>
          <p:cNvSpPr txBox="1"/>
          <p:nvPr/>
        </p:nvSpPr>
        <p:spPr>
          <a:xfrm>
            <a:off x="239292" y="1514365"/>
            <a:ext cx="779016" cy="276999"/>
          </a:xfrm>
          <a:prstGeom prst="rect">
            <a:avLst/>
          </a:prstGeom>
          <a:noFill/>
        </p:spPr>
        <p:txBody>
          <a:bodyPr wrap="square">
            <a:spAutoFit/>
          </a:bodyPr>
          <a:lstStyle/>
          <a:p>
            <a:r>
              <a:rPr lang="hr-HR" sz="1200" dirty="0">
                <a:latin typeface="Arial" panose="020B0604020202020204" pitchFamily="34" charset="0"/>
                <a:cs typeface="Arial" panose="020B0604020202020204" pitchFamily="34" charset="0"/>
              </a:rPr>
              <a:t>(BiH)</a:t>
            </a:r>
            <a:endParaRPr lang="pl-PL"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20773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344245" y="6345382"/>
            <a:ext cx="9199250"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 have the strongest influence on the work of the media in BiH</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(2017. – 2025.)</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239344"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(n=332)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In Your opinion, who of the following has the strongest influence on the work of the media in BiH? </a:t>
            </a:r>
          </a:p>
        </p:txBody>
      </p:sp>
      <p:sp>
        <p:nvSpPr>
          <p:cNvPr id="14" name="TextBox 13">
            <a:extLst>
              <a:ext uri="{FF2B5EF4-FFF2-40B4-BE49-F238E27FC236}">
                <a16:creationId xmlns:a16="http://schemas.microsoft.com/office/drawing/2014/main" id="{CBC21C50-2ABE-4FB8-A69D-EA9A32D86D77}"/>
              </a:ext>
            </a:extLst>
          </p:cNvPr>
          <p:cNvSpPr txBox="1"/>
          <p:nvPr/>
        </p:nvSpPr>
        <p:spPr>
          <a:xfrm>
            <a:off x="452312" y="1694654"/>
            <a:ext cx="779016" cy="276999"/>
          </a:xfrm>
          <a:prstGeom prst="rect">
            <a:avLst/>
          </a:prstGeom>
          <a:noFill/>
        </p:spPr>
        <p:txBody>
          <a:bodyPr wrap="square">
            <a:spAutoFit/>
          </a:bodyPr>
          <a:lstStyle/>
          <a:p>
            <a:r>
              <a:rPr lang="hr-HR" sz="1200" dirty="0">
                <a:latin typeface="Arial" panose="020B0604020202020204" pitchFamily="34" charset="0"/>
                <a:cs typeface="Arial" panose="020B0604020202020204" pitchFamily="34" charset="0"/>
              </a:rPr>
              <a:t>(FBiH)</a:t>
            </a:r>
            <a:endParaRPr lang="pl-PL" sz="1200" dirty="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a16="http://schemas.microsoft.com/office/drawing/2014/main" id="{F20D1DFD-0800-49A9-8328-660DEA879160}"/>
              </a:ext>
            </a:extLst>
          </p:cNvPr>
          <p:cNvGraphicFramePr/>
          <p:nvPr>
            <p:extLst>
              <p:ext uri="{D42A27DB-BD31-4B8C-83A1-F6EECF244321}">
                <p14:modId xmlns:p14="http://schemas.microsoft.com/office/powerpoint/2010/main" val="2077811622"/>
              </p:ext>
            </p:extLst>
          </p:nvPr>
        </p:nvGraphicFramePr>
        <p:xfrm>
          <a:off x="1094509" y="1518053"/>
          <a:ext cx="10834255" cy="39042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9539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09920" y="6343842"/>
            <a:ext cx="3805382" cy="369332"/>
          </a:xfrm>
          <a:prstGeom prst="rect">
            <a:avLst/>
          </a:prstGeom>
          <a:noFill/>
        </p:spPr>
        <p:txBody>
          <a:bodyPr wrap="square" rtlCol="0">
            <a:spAutoFit/>
          </a:bodyPr>
          <a:lstStyle/>
          <a:p>
            <a:r>
              <a:rPr lang="hr-HR" b="1" dirty="0">
                <a:solidFill>
                  <a:srgbClr val="F15A23"/>
                </a:solidFill>
                <a:latin typeface="Arial" panose="020B0604020202020204" pitchFamily="34" charset="0"/>
                <a:cs typeface="Arial" panose="020B0604020202020204" pitchFamily="34" charset="0"/>
              </a:rPr>
              <a:t>Demographic structure</a:t>
            </a:r>
            <a:endParaRPr lang="en-US" b="1" dirty="0">
              <a:solidFill>
                <a:srgbClr val="F15A23"/>
              </a:solidFill>
              <a:latin typeface="Arial" panose="020B0604020202020204" pitchFamily="34" charset="0"/>
              <a:cs typeface="Arial" panose="020B0604020202020204" pitchFamily="34" charset="0"/>
            </a:endParaRPr>
          </a:p>
        </p:txBody>
      </p:sp>
      <p:graphicFrame>
        <p:nvGraphicFramePr>
          <p:cNvPr id="5" name="Content Placeholder 5">
            <a:extLst>
              <a:ext uri="{FF2B5EF4-FFF2-40B4-BE49-F238E27FC236}">
                <a16:creationId xmlns:a16="http://schemas.microsoft.com/office/drawing/2014/main" id="{8028D065-E118-4C30-BB35-8B2637BCC447}"/>
              </a:ext>
            </a:extLst>
          </p:cNvPr>
          <p:cNvGraphicFramePr>
            <a:graphicFrameLocks/>
          </p:cNvGraphicFramePr>
          <p:nvPr>
            <p:extLst>
              <p:ext uri="{D42A27DB-BD31-4B8C-83A1-F6EECF244321}">
                <p14:modId xmlns:p14="http://schemas.microsoft.com/office/powerpoint/2010/main" val="2940685068"/>
              </p:ext>
            </p:extLst>
          </p:nvPr>
        </p:nvGraphicFramePr>
        <p:xfrm>
          <a:off x="962025" y="514158"/>
          <a:ext cx="4894735" cy="4905323"/>
        </p:xfrm>
        <a:graphic>
          <a:graphicData uri="http://schemas.openxmlformats.org/drawingml/2006/table">
            <a:tbl>
              <a:tblPr firstRow="1" bandRow="1">
                <a:tableStyleId>{21E4AEA4-8DFA-4A89-87EB-49C32662AFE0}</a:tableStyleId>
              </a:tblPr>
              <a:tblGrid>
                <a:gridCol w="1014693">
                  <a:extLst>
                    <a:ext uri="{9D8B030D-6E8A-4147-A177-3AD203B41FA5}">
                      <a16:colId xmlns:a16="http://schemas.microsoft.com/office/drawing/2014/main" val="20001"/>
                    </a:ext>
                  </a:extLst>
                </a:gridCol>
                <a:gridCol w="1409914">
                  <a:extLst>
                    <a:ext uri="{9D8B030D-6E8A-4147-A177-3AD203B41FA5}">
                      <a16:colId xmlns:a16="http://schemas.microsoft.com/office/drawing/2014/main" val="4183160496"/>
                    </a:ext>
                  </a:extLst>
                </a:gridCol>
                <a:gridCol w="348820">
                  <a:extLst>
                    <a:ext uri="{9D8B030D-6E8A-4147-A177-3AD203B41FA5}">
                      <a16:colId xmlns:a16="http://schemas.microsoft.com/office/drawing/2014/main" val="4129487282"/>
                    </a:ext>
                  </a:extLst>
                </a:gridCol>
                <a:gridCol w="445427">
                  <a:extLst>
                    <a:ext uri="{9D8B030D-6E8A-4147-A177-3AD203B41FA5}">
                      <a16:colId xmlns:a16="http://schemas.microsoft.com/office/drawing/2014/main" val="20003"/>
                    </a:ext>
                  </a:extLst>
                </a:gridCol>
                <a:gridCol w="413304">
                  <a:extLst>
                    <a:ext uri="{9D8B030D-6E8A-4147-A177-3AD203B41FA5}">
                      <a16:colId xmlns:a16="http://schemas.microsoft.com/office/drawing/2014/main" val="20004"/>
                    </a:ext>
                  </a:extLst>
                </a:gridCol>
                <a:gridCol w="467295">
                  <a:extLst>
                    <a:ext uri="{9D8B030D-6E8A-4147-A177-3AD203B41FA5}">
                      <a16:colId xmlns:a16="http://schemas.microsoft.com/office/drawing/2014/main" val="20005"/>
                    </a:ext>
                  </a:extLst>
                </a:gridCol>
                <a:gridCol w="408733">
                  <a:extLst>
                    <a:ext uri="{9D8B030D-6E8A-4147-A177-3AD203B41FA5}">
                      <a16:colId xmlns:a16="http://schemas.microsoft.com/office/drawing/2014/main" val="20006"/>
                    </a:ext>
                  </a:extLst>
                </a:gridCol>
                <a:gridCol w="386549">
                  <a:extLst>
                    <a:ext uri="{9D8B030D-6E8A-4147-A177-3AD203B41FA5}">
                      <a16:colId xmlns:a16="http://schemas.microsoft.com/office/drawing/2014/main" val="20007"/>
                    </a:ext>
                  </a:extLst>
                </a:gridCol>
              </a:tblGrid>
              <a:tr h="226396">
                <a:tc rowSpan="2" gridSpan="2">
                  <a:txBody>
                    <a:bodyPr/>
                    <a:lstStyle/>
                    <a:p>
                      <a:pPr algn="ctr"/>
                      <a:endParaRPr lang="en-GB" sz="1000" b="1" noProof="0" dirty="0">
                        <a:solidFill>
                          <a:srgbClr val="294179"/>
                        </a:solidFill>
                        <a:latin typeface="Arial"/>
                        <a:cs typeface="Arial"/>
                      </a:endParaRPr>
                    </a:p>
                  </a:txBody>
                  <a:tcPr marT="60960" marB="60960" anchor="b"/>
                </a:tc>
                <a:tc rowSpan="2" hMerge="1">
                  <a:txBody>
                    <a:bodyPr/>
                    <a:lstStyle/>
                    <a:p>
                      <a:endParaRPr lang="bs-Latn-BA"/>
                    </a:p>
                  </a:txBody>
                  <a:tcPr/>
                </a:tc>
                <a:tc gridSpan="2">
                  <a:txBody>
                    <a:bodyPr/>
                    <a:lstStyle/>
                    <a:p>
                      <a:pPr algn="ctr"/>
                      <a:r>
                        <a:rPr lang="bs-Latn-BA" sz="1000" noProof="0" dirty="0">
                          <a:latin typeface="Arial"/>
                          <a:cs typeface="Arial"/>
                        </a:rPr>
                        <a:t>BiH</a:t>
                      </a:r>
                      <a:endParaRPr lang="en-GB" sz="1000" b="1" i="0" noProof="0" dirty="0">
                        <a:solidFill>
                          <a:schemeClr val="bg1"/>
                        </a:solidFill>
                        <a:latin typeface="Arial"/>
                        <a:cs typeface="Arial"/>
                      </a:endParaRPr>
                    </a:p>
                  </a:txBody>
                  <a:tcPr marL="0" marR="0" marT="0" marB="48000" anchor="ctr"/>
                </a:tc>
                <a:tc hMerge="1">
                  <a:txBody>
                    <a:bodyPr/>
                    <a:lstStyle/>
                    <a:p>
                      <a:pPr algn="ctr"/>
                      <a:endParaRPr lang="en-GB" sz="800" b="0" i="1" noProof="0" dirty="0">
                        <a:solidFill>
                          <a:schemeClr val="bg1"/>
                        </a:solidFill>
                        <a:latin typeface="+mn-lt"/>
                      </a:endParaRPr>
                    </a:p>
                  </a:txBody>
                  <a:tcPr marL="0" marR="0" marT="0" marB="36000" anchor="ctr">
                    <a:lnB w="6350" cap="flat" cmpd="sng" algn="ctr">
                      <a:solidFill>
                        <a:srgbClr val="D9D9D9"/>
                      </a:solidFill>
                      <a:prstDash val="solid"/>
                      <a:round/>
                      <a:headEnd type="none" w="med" len="med"/>
                      <a:tailEnd type="none" w="med" len="med"/>
                    </a:lnB>
                    <a:solidFill>
                      <a:srgbClr val="7E8DAF"/>
                    </a:solidFill>
                  </a:tcPr>
                </a:tc>
                <a:tc gridSpan="2">
                  <a:txBody>
                    <a:bodyPr/>
                    <a:lstStyle/>
                    <a:p>
                      <a:pPr algn="ctr"/>
                      <a:r>
                        <a:rPr lang="bs-Latn-BA" sz="1000" noProof="0" dirty="0">
                          <a:latin typeface="Arial"/>
                          <a:cs typeface="Arial"/>
                        </a:rPr>
                        <a:t>FBiH</a:t>
                      </a:r>
                      <a:endParaRPr lang="en-GB" sz="1000" b="1" i="0" noProof="0" dirty="0">
                        <a:solidFill>
                          <a:schemeClr val="bg1"/>
                        </a:solidFill>
                        <a:latin typeface="Arial"/>
                        <a:cs typeface="Arial"/>
                      </a:endParaRPr>
                    </a:p>
                  </a:txBody>
                  <a:tcPr marL="0" marR="0" marT="0" marB="48000" anchor="ctr"/>
                </a:tc>
                <a:tc hMerge="1">
                  <a:txBody>
                    <a:bodyPr/>
                    <a:lstStyle/>
                    <a:p>
                      <a:pPr algn="ctr"/>
                      <a:endParaRPr lang="en-GB" sz="800" b="0" i="1" noProof="0" dirty="0">
                        <a:solidFill>
                          <a:schemeClr val="bg1"/>
                        </a:solidFill>
                        <a:latin typeface="+mn-lt"/>
                      </a:endParaRPr>
                    </a:p>
                  </a:txBody>
                  <a:tcPr marL="0" marR="0" marT="0" marB="36000" anchor="ctr">
                    <a:lnB w="6350" cap="flat" cmpd="sng" algn="ctr">
                      <a:solidFill>
                        <a:srgbClr val="D9D9D9"/>
                      </a:solidFill>
                      <a:prstDash val="solid"/>
                      <a:round/>
                      <a:headEnd type="none" w="med" len="med"/>
                      <a:tailEnd type="none" w="med" len="med"/>
                    </a:lnB>
                    <a:solidFill>
                      <a:srgbClr val="7E8DAF"/>
                    </a:solidFill>
                  </a:tcPr>
                </a:tc>
                <a:tc gridSpan="2">
                  <a:txBody>
                    <a:bodyPr/>
                    <a:lstStyle/>
                    <a:p>
                      <a:pPr algn="ctr"/>
                      <a:r>
                        <a:rPr lang="bs-Latn-BA" sz="1000" noProof="0" dirty="0">
                          <a:latin typeface="Arial"/>
                          <a:cs typeface="Arial"/>
                        </a:rPr>
                        <a:t>RS</a:t>
                      </a:r>
                      <a:endParaRPr lang="en-GB" sz="1000" b="1" i="0" noProof="0" dirty="0">
                        <a:solidFill>
                          <a:schemeClr val="bg1"/>
                        </a:solidFill>
                        <a:latin typeface="Arial"/>
                        <a:cs typeface="Arial"/>
                      </a:endParaRPr>
                    </a:p>
                  </a:txBody>
                  <a:tcPr marL="0" marR="0" marT="0" marB="48000" anchor="ctr"/>
                </a:tc>
                <a:tc hMerge="1">
                  <a:txBody>
                    <a:bodyPr/>
                    <a:lstStyle/>
                    <a:p>
                      <a:pPr algn="ctr"/>
                      <a:endParaRPr lang="en-GB" sz="800" b="0" i="1" noProof="0" dirty="0">
                        <a:solidFill>
                          <a:schemeClr val="bg1"/>
                        </a:solidFill>
                        <a:latin typeface="+mn-lt"/>
                      </a:endParaRPr>
                    </a:p>
                  </a:txBody>
                  <a:tcPr marL="0" marR="0" marT="0" marB="36000" anchor="ctr">
                    <a:lnB w="6350" cap="flat" cmpd="sng" algn="ctr">
                      <a:solidFill>
                        <a:srgbClr val="D9D9D9"/>
                      </a:solidFill>
                      <a:prstDash val="solid"/>
                      <a:round/>
                      <a:headEnd type="none" w="med" len="med"/>
                      <a:tailEnd type="none" w="med" len="med"/>
                    </a:lnB>
                    <a:solidFill>
                      <a:srgbClr val="7E8DAF"/>
                    </a:solidFill>
                  </a:tcPr>
                </a:tc>
                <a:extLst>
                  <a:ext uri="{0D108BD9-81ED-4DB2-BD59-A6C34878D82A}">
                    <a16:rowId xmlns:a16="http://schemas.microsoft.com/office/drawing/2014/main" val="10001"/>
                  </a:ext>
                </a:extLst>
              </a:tr>
              <a:tr h="176001">
                <a:tc gridSpan="2" vMerge="1">
                  <a:txBody>
                    <a:bodyPr/>
                    <a:lstStyle/>
                    <a:p>
                      <a:pPr algn="ctr"/>
                      <a:endParaRPr lang="en-GB" sz="200" b="1" noProof="0" dirty="0">
                        <a:solidFill>
                          <a:srgbClr val="294179"/>
                        </a:solidFill>
                        <a:latin typeface="+mn-lt"/>
                      </a:endParaRPr>
                    </a:p>
                  </a:txBody>
                  <a:tcPr anchor="b">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noFill/>
                  </a:tcPr>
                </a:tc>
                <a:tc hMerge="1" vMerge="1">
                  <a:txBody>
                    <a:bodyPr/>
                    <a:lstStyle/>
                    <a:p>
                      <a:endParaRPr lang="sl-SI"/>
                    </a:p>
                  </a:txBody>
                  <a:tcPr/>
                </a:tc>
                <a:tc>
                  <a:txBody>
                    <a:bodyPr/>
                    <a:lstStyle/>
                    <a:p>
                      <a:pPr algn="ctr"/>
                      <a:r>
                        <a:rPr lang="x-none" sz="1000" b="0" noProof="0" dirty="0">
                          <a:solidFill>
                            <a:schemeClr val="tx1"/>
                          </a:solidFill>
                          <a:latin typeface="Arial"/>
                          <a:cs typeface="Arial"/>
                        </a:rPr>
                        <a:t>%</a:t>
                      </a:r>
                      <a:endParaRPr lang="en-GB" sz="1000" b="0" i="0" noProof="0" dirty="0">
                        <a:solidFill>
                          <a:schemeClr val="tx1"/>
                        </a:solidFill>
                        <a:latin typeface="Arial"/>
                        <a:cs typeface="Arial"/>
                      </a:endParaRPr>
                    </a:p>
                  </a:txBody>
                  <a:tcPr marL="0" marR="0" marT="0" marB="0" anchor="ctr"/>
                </a:tc>
                <a:tc>
                  <a:txBody>
                    <a:bodyPr/>
                    <a:lstStyle/>
                    <a:p>
                      <a:pPr algn="ctr"/>
                      <a:r>
                        <a:rPr lang="bs-Latn-BA" sz="1000" b="0" noProof="0" dirty="0">
                          <a:solidFill>
                            <a:schemeClr val="tx1"/>
                          </a:solidFill>
                          <a:latin typeface="Arial"/>
                          <a:cs typeface="Arial"/>
                        </a:rPr>
                        <a:t>n</a:t>
                      </a:r>
                      <a:endParaRPr lang="en-GB" sz="1000" b="0" i="1" noProof="0" dirty="0">
                        <a:solidFill>
                          <a:schemeClr val="tx1"/>
                        </a:solidFill>
                        <a:latin typeface="Arial"/>
                        <a:cs typeface="Arial"/>
                      </a:endParaRPr>
                    </a:p>
                  </a:txBody>
                  <a:tcPr marL="0" marR="0" marT="0" marB="0" anchor="ctr"/>
                </a:tc>
                <a:tc>
                  <a:txBody>
                    <a:bodyPr/>
                    <a:lstStyle/>
                    <a:p>
                      <a:pPr algn="ctr"/>
                      <a:r>
                        <a:rPr lang="x-none" sz="1000" b="0" noProof="0" dirty="0">
                          <a:solidFill>
                            <a:schemeClr val="tx1"/>
                          </a:solidFill>
                          <a:latin typeface="Arial"/>
                          <a:cs typeface="Arial"/>
                        </a:rPr>
                        <a:t>%</a:t>
                      </a:r>
                      <a:endParaRPr lang="en-GB" sz="1000" b="0" i="0" noProof="0" dirty="0">
                        <a:solidFill>
                          <a:schemeClr val="tx1"/>
                        </a:solidFill>
                        <a:latin typeface="Arial"/>
                        <a:cs typeface="Arial"/>
                      </a:endParaRPr>
                    </a:p>
                  </a:txBody>
                  <a:tcPr marL="0" marR="0" marT="0" marB="0" anchor="ctr"/>
                </a:tc>
                <a:tc>
                  <a:txBody>
                    <a:bodyPr/>
                    <a:lstStyle/>
                    <a:p>
                      <a:pPr algn="ctr"/>
                      <a:r>
                        <a:rPr lang="bs-Latn-BA" sz="1000" b="0" noProof="0" dirty="0">
                          <a:solidFill>
                            <a:schemeClr val="tx1"/>
                          </a:solidFill>
                          <a:latin typeface="Arial"/>
                          <a:cs typeface="Arial"/>
                        </a:rPr>
                        <a:t>n</a:t>
                      </a:r>
                      <a:endParaRPr lang="en-GB" sz="1000" b="0" i="1" noProof="0" dirty="0">
                        <a:solidFill>
                          <a:schemeClr val="tx1"/>
                        </a:solidFill>
                        <a:latin typeface="Arial"/>
                        <a:cs typeface="Arial"/>
                      </a:endParaRPr>
                    </a:p>
                  </a:txBody>
                  <a:tcPr marL="0" marR="0" marT="0" marB="0" anchor="ctr"/>
                </a:tc>
                <a:tc>
                  <a:txBody>
                    <a:bodyPr/>
                    <a:lstStyle/>
                    <a:p>
                      <a:pPr algn="ctr"/>
                      <a:r>
                        <a:rPr lang="x-none" sz="1000" b="0" noProof="0" dirty="0">
                          <a:solidFill>
                            <a:schemeClr val="tx1"/>
                          </a:solidFill>
                          <a:latin typeface="Arial"/>
                          <a:cs typeface="Arial"/>
                        </a:rPr>
                        <a:t>%</a:t>
                      </a:r>
                      <a:endParaRPr lang="en-GB" sz="1000" b="0" i="0" noProof="0" dirty="0">
                        <a:solidFill>
                          <a:schemeClr val="tx1"/>
                        </a:solidFill>
                        <a:latin typeface="Arial"/>
                        <a:cs typeface="Arial"/>
                      </a:endParaRPr>
                    </a:p>
                  </a:txBody>
                  <a:tcPr marL="0" marR="0" marT="0" marB="0" anchor="ctr"/>
                </a:tc>
                <a:tc>
                  <a:txBody>
                    <a:bodyPr/>
                    <a:lstStyle/>
                    <a:p>
                      <a:pPr algn="ctr"/>
                      <a:r>
                        <a:rPr lang="bs-Latn-BA" sz="1000" b="0" noProof="0" dirty="0">
                          <a:solidFill>
                            <a:schemeClr val="tx1"/>
                          </a:solidFill>
                          <a:latin typeface="Arial"/>
                          <a:cs typeface="Arial"/>
                        </a:rPr>
                        <a:t>n</a:t>
                      </a:r>
                      <a:endParaRPr lang="en-GB" sz="1000" b="0" i="1" noProof="0" dirty="0">
                        <a:solidFill>
                          <a:schemeClr val="tx1"/>
                        </a:solidFill>
                        <a:latin typeface="Arial"/>
                        <a:cs typeface="Arial"/>
                      </a:endParaRPr>
                    </a:p>
                  </a:txBody>
                  <a:tcPr marL="0" marR="0" marT="0" marB="0" anchor="ctr"/>
                </a:tc>
                <a:extLst>
                  <a:ext uri="{0D108BD9-81ED-4DB2-BD59-A6C34878D82A}">
                    <a16:rowId xmlns:a16="http://schemas.microsoft.com/office/drawing/2014/main" val="10000"/>
                  </a:ext>
                </a:extLst>
              </a:tr>
              <a:tr h="205335">
                <a:tc rowSpan="2">
                  <a:txBody>
                    <a:bodyPr/>
                    <a:lstStyle/>
                    <a:p>
                      <a:pPr marL="0" algn="l" defTabSz="457200" rtl="0" eaLnBrk="1" fontAlgn="t" latinLnBrk="0" hangingPunct="1"/>
                      <a:r>
                        <a:rPr lang="bs-Latn-BA" sz="1000" b="1" i="0" u="none" strike="noStrike" kern="1200" dirty="0">
                          <a:solidFill>
                            <a:schemeClr val="tx1"/>
                          </a:solidFill>
                          <a:effectLst/>
                          <a:latin typeface="Arial"/>
                          <a:ea typeface="+mn-ea"/>
                          <a:cs typeface="Arial"/>
                        </a:rPr>
                        <a:t>Sex</a:t>
                      </a:r>
                    </a:p>
                  </a:txBody>
                  <a:tcPr marL="36000" marR="9525" marT="12700" marB="0" anchor="ct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male</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50.2</a:t>
                      </a:r>
                    </a:p>
                  </a:txBody>
                  <a:tcPr marL="9525" marR="9525" marT="12700" marB="0"/>
                </a:tc>
                <a:tc>
                  <a:txBody>
                    <a:bodyPr/>
                    <a:lstStyle/>
                    <a:p>
                      <a:pPr algn="ctr" fontAlgn="t"/>
                      <a:r>
                        <a:rPr lang="bs-Latn-BA" sz="1000" b="0" i="0" u="none" strike="noStrike" kern="1200" dirty="0">
                          <a:solidFill>
                            <a:schemeClr val="tx1"/>
                          </a:solidFill>
                          <a:effectLst/>
                          <a:latin typeface="Arial"/>
                          <a:ea typeface="+mn-ea"/>
                          <a:cs typeface="Arial"/>
                        </a:rPr>
                        <a:t>252</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50.8</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169</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48.4</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77</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10"/>
                  </a:ext>
                </a:extLst>
              </a:tr>
              <a:tr h="203787">
                <a:tc vMerge="1">
                  <a:txBody>
                    <a:bodyPr/>
                    <a:lstStyle/>
                    <a:p>
                      <a:pPr algn="l" fontAlgn="t"/>
                      <a:endParaRPr lang="bs-Latn-BA" sz="900" b="0" i="0" u="none" strike="noStrike" dirty="0">
                        <a:solidFill>
                          <a:srgbClr val="000000"/>
                        </a:solidFill>
                        <a:effectLst/>
                        <a:latin typeface="Arial" panose="020B0604020202020204" pitchFamily="34" charset="0"/>
                      </a:endParaRPr>
                    </a:p>
                  </a:txBody>
                  <a:tcPr marL="9525" marR="9525" marT="9525" marB="0">
                    <a:solidFill>
                      <a:srgbClr val="D9D9D9"/>
                    </a:solidFill>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female</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49.8</a:t>
                      </a:r>
                    </a:p>
                  </a:txBody>
                  <a:tcPr marL="9525" marR="9525" marT="12700" marB="0"/>
                </a:tc>
                <a:tc>
                  <a:txBody>
                    <a:bodyPr/>
                    <a:lstStyle/>
                    <a:p>
                      <a:pPr algn="ctr" fontAlgn="t"/>
                      <a:r>
                        <a:rPr lang="bs-Latn-BA" sz="1000" b="0" i="0" u="none" strike="noStrike" kern="1200" dirty="0">
                          <a:solidFill>
                            <a:schemeClr val="tx1"/>
                          </a:solidFill>
                          <a:effectLst/>
                          <a:latin typeface="Arial"/>
                          <a:ea typeface="+mn-ea"/>
                          <a:cs typeface="Arial"/>
                        </a:rPr>
                        <a:t>250</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49.2</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164</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50.9</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81</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13"/>
                  </a:ext>
                </a:extLst>
              </a:tr>
              <a:tr h="205335">
                <a:tc rowSpan="6">
                  <a:txBody>
                    <a:bodyPr/>
                    <a:lstStyle/>
                    <a:p>
                      <a:pPr algn="l" fontAlgn="t"/>
                      <a:r>
                        <a:rPr lang="bs-Latn-BA" sz="1000" b="1" i="0" u="none" strike="noStrike" noProof="0" dirty="0">
                          <a:solidFill>
                            <a:schemeClr val="tx1"/>
                          </a:solidFill>
                          <a:effectLst/>
                          <a:latin typeface="Arial"/>
                          <a:cs typeface="Arial"/>
                        </a:rPr>
                        <a:t>Age</a:t>
                      </a:r>
                      <a:endParaRPr lang="en-GB" sz="1000" b="1" i="0" u="none" strike="noStrike" noProof="0" dirty="0">
                        <a:solidFill>
                          <a:schemeClr val="tx1"/>
                        </a:solidFill>
                        <a:effectLst/>
                        <a:latin typeface="Arial"/>
                        <a:cs typeface="Arial"/>
                      </a:endParaRPr>
                    </a:p>
                  </a:txBody>
                  <a:tcPr marL="36000" marR="9525" marT="12700" marB="0" anchor="ctr"/>
                </a:tc>
                <a:tc>
                  <a:txBody>
                    <a:bodyPr/>
                    <a:lstStyle/>
                    <a:p>
                      <a:pPr marL="0" algn="l" defTabSz="457200" rtl="0" eaLnBrk="1" fontAlgn="b" latinLnBrk="0" hangingPunct="1"/>
                      <a:r>
                        <a:rPr lang="bs-Latn-BA" sz="1000" u="none" strike="noStrike" kern="1200" dirty="0">
                          <a:effectLst/>
                          <a:latin typeface="Arial"/>
                          <a:cs typeface="Arial"/>
                        </a:rPr>
                        <a:t>18 - 29</a:t>
                      </a:r>
                      <a:endParaRPr lang="bs-Latn-BA" sz="1000" b="1" i="0" u="none" strike="noStrike" kern="1200" dirty="0">
                        <a:solidFill>
                          <a:schemeClr val="tx1"/>
                        </a:solidFill>
                        <a:effectLst/>
                        <a:latin typeface="Arial"/>
                        <a:ea typeface="+mn-ea"/>
                        <a:cs typeface="Arial"/>
                      </a:endParaRPr>
                    </a:p>
                  </a:txBody>
                  <a:tcPr marL="9525" marR="9525" marT="12700" marB="0"/>
                </a:tc>
                <a:tc>
                  <a:txBody>
                    <a:bodyPr/>
                    <a:lstStyle/>
                    <a:p>
                      <a:pPr marL="0" marR="0" lvl="0" indent="0" algn="ctr" defTabSz="457200" rtl="0" eaLnBrk="1" fontAlgn="b" latinLnBrk="0" hangingPunct="1">
                        <a:lnSpc>
                          <a:spcPct val="100000"/>
                        </a:lnSpc>
                        <a:spcBef>
                          <a:spcPts val="0"/>
                        </a:spcBef>
                        <a:spcAft>
                          <a:spcPts val="0"/>
                        </a:spcAft>
                        <a:buClrTx/>
                        <a:buSzTx/>
                        <a:buFontTx/>
                        <a:buNone/>
                        <a:tabLst/>
                        <a:defRPr/>
                      </a:pPr>
                      <a:r>
                        <a:rPr lang="bs-Latn-BA" sz="1000" b="0" i="1" u="none" strike="noStrike" kern="1200" dirty="0">
                          <a:solidFill>
                            <a:schemeClr val="tx1"/>
                          </a:solidFill>
                          <a:effectLst/>
                          <a:latin typeface="Arial"/>
                          <a:ea typeface="+mn-ea"/>
                          <a:cs typeface="Arial"/>
                        </a:rPr>
                        <a:t>13.7</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69</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12.0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40</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17.6</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28</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06"/>
                  </a:ext>
                </a:extLst>
              </a:tr>
              <a:tr h="116813">
                <a:tc vMerge="1">
                  <a:txBody>
                    <a:bodyPr/>
                    <a:lstStyle/>
                    <a:p>
                      <a:endParaRPr lang="bs-Latn-BA"/>
                    </a:p>
                  </a:txBody>
                  <a:tcPr/>
                </a:tc>
                <a:tc>
                  <a:txBody>
                    <a:bodyPr/>
                    <a:lstStyle/>
                    <a:p>
                      <a:pPr marL="0" algn="l" defTabSz="457200" rtl="0" eaLnBrk="1" fontAlgn="b" latinLnBrk="0" hangingPunct="1"/>
                      <a:r>
                        <a:rPr lang="bs-Latn-BA" sz="1000" u="none" strike="noStrike" kern="1200" dirty="0">
                          <a:effectLst/>
                          <a:latin typeface="Arial"/>
                          <a:cs typeface="Arial"/>
                        </a:rPr>
                        <a:t>30 - 39</a:t>
                      </a:r>
                      <a:endParaRPr lang="bs-Latn-BA" sz="1000" b="1" i="0" u="none" strike="noStrike" kern="1200" dirty="0">
                        <a:solidFill>
                          <a:schemeClr val="tx1"/>
                        </a:solidFill>
                        <a:effectLst/>
                        <a:latin typeface="Arial"/>
                        <a:ea typeface="+mn-ea"/>
                        <a:cs typeface="Arial"/>
                      </a:endParaRP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18.1</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91</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14.1</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47</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27.0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43</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05"/>
                  </a:ext>
                </a:extLst>
              </a:tr>
              <a:tr h="205335">
                <a:tc vMerge="1">
                  <a:txBody>
                    <a:bodyPr/>
                    <a:lstStyle/>
                    <a:p>
                      <a:endParaRPr lang="bs-Latn-BA"/>
                    </a:p>
                  </a:txBody>
                  <a:tcPr/>
                </a:tc>
                <a:tc>
                  <a:txBody>
                    <a:bodyPr/>
                    <a:lstStyle/>
                    <a:p>
                      <a:pPr marL="0" algn="l" defTabSz="457200" rtl="0" eaLnBrk="1" fontAlgn="b" latinLnBrk="0" hangingPunct="1"/>
                      <a:r>
                        <a:rPr lang="bs-Latn-BA" sz="1000" u="none" strike="noStrike" kern="1200" dirty="0">
                          <a:effectLst/>
                          <a:latin typeface="Arial"/>
                          <a:cs typeface="Arial"/>
                        </a:rPr>
                        <a:t>40 - 49</a:t>
                      </a:r>
                      <a:endParaRPr lang="bs-Latn-BA" sz="1000" b="1" i="0" u="none" strike="noStrike" kern="1200" dirty="0">
                        <a:solidFill>
                          <a:schemeClr val="tx1"/>
                        </a:solidFill>
                        <a:effectLst/>
                        <a:latin typeface="Arial"/>
                        <a:ea typeface="+mn-ea"/>
                        <a:cs typeface="Arial"/>
                      </a:endParaRP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18.7</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94</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18.9</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63</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18.9</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30</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09"/>
                  </a:ext>
                </a:extLst>
              </a:tr>
              <a:tr h="205335">
                <a:tc vMerge="1">
                  <a:txBody>
                    <a:bodyPr/>
                    <a:lstStyle/>
                    <a:p>
                      <a:pPr algn="l" fontAlgn="t"/>
                      <a:endParaRPr lang="en-GB" sz="1000" b="1" i="0" u="none" strike="noStrike" noProof="0" dirty="0">
                        <a:solidFill>
                          <a:schemeClr val="tx1"/>
                        </a:solidFill>
                        <a:effectLst/>
                        <a:latin typeface="+mn-lt"/>
                      </a:endParaRPr>
                    </a:p>
                  </a:txBody>
                  <a:tcPr marL="36000" marR="9525" marT="9525" marB="0" anchor="ctr">
                    <a:solidFill>
                      <a:srgbClr val="D9D9D9"/>
                    </a:solidFill>
                  </a:tcPr>
                </a:tc>
                <a:tc>
                  <a:txBody>
                    <a:bodyPr/>
                    <a:lstStyle/>
                    <a:p>
                      <a:pPr marL="0" algn="l" defTabSz="457200" rtl="0" eaLnBrk="1" fontAlgn="b" latinLnBrk="0" hangingPunct="1"/>
                      <a:r>
                        <a:rPr lang="bs-Latn-BA" sz="1000" u="none" strike="noStrike" kern="1200" dirty="0">
                          <a:effectLst/>
                          <a:latin typeface="Arial"/>
                          <a:cs typeface="Arial"/>
                        </a:rPr>
                        <a:t>50 - 59</a:t>
                      </a:r>
                      <a:endParaRPr lang="bs-Latn-BA" sz="1000" b="1" i="0" u="none" strike="noStrike" kern="1200" dirty="0">
                        <a:solidFill>
                          <a:schemeClr val="tx1"/>
                        </a:solidFill>
                        <a:effectLst/>
                        <a:latin typeface="Arial"/>
                        <a:ea typeface="+mn-ea"/>
                        <a:cs typeface="Arial"/>
                      </a:endParaRP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25.3</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127</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28.5</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95</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16.4</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26</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07"/>
                  </a:ext>
                </a:extLst>
              </a:tr>
              <a:tr h="177888">
                <a:tc vMerge="1">
                  <a:txBody>
                    <a:bodyPr/>
                    <a:lstStyle/>
                    <a:p>
                      <a:pPr algn="l" fontAlgn="t"/>
                      <a:endParaRPr lang="en-GB" sz="1000" b="1" i="0" u="none" strike="noStrike" noProof="0" dirty="0">
                        <a:solidFill>
                          <a:schemeClr val="tx1"/>
                        </a:solidFill>
                        <a:effectLst/>
                        <a:latin typeface="+mn-lt"/>
                      </a:endParaRPr>
                    </a:p>
                  </a:txBody>
                  <a:tcPr marL="36000" marR="9525" marT="9525" marB="0" anchor="ctr">
                    <a:solidFill>
                      <a:srgbClr val="D9D9D9"/>
                    </a:solidFill>
                  </a:tcPr>
                </a:tc>
                <a:tc>
                  <a:txBody>
                    <a:bodyPr/>
                    <a:lstStyle/>
                    <a:p>
                      <a:pPr marL="0" algn="l" defTabSz="457200" rtl="0" eaLnBrk="1" fontAlgn="b" latinLnBrk="0" hangingPunct="1"/>
                      <a:r>
                        <a:rPr lang="bs-Latn-BA" sz="1000" u="none" strike="noStrike" kern="1200" dirty="0">
                          <a:effectLst/>
                          <a:latin typeface="Arial"/>
                          <a:cs typeface="Arial"/>
                        </a:rPr>
                        <a:t>60+</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23.9</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120</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26.4</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88</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19.5</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31</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08"/>
                  </a:ext>
                </a:extLst>
              </a:tr>
              <a:tr h="177888">
                <a:tc vMerge="1">
                  <a:txBody>
                    <a:bodyPr/>
                    <a:lstStyle/>
                    <a:p>
                      <a:endParaRPr lang="en-US"/>
                    </a:p>
                  </a:txBody>
                  <a:tcPr/>
                </a:tc>
                <a:tc>
                  <a:txBody>
                    <a:bodyPr/>
                    <a:lstStyle/>
                    <a:p>
                      <a:pPr marL="0" algn="l" defTabSz="457200" rtl="0" eaLnBrk="1" fontAlgn="b" latinLnBrk="0" hangingPunct="1"/>
                      <a:r>
                        <a:rPr lang="bs-Latn-BA" sz="1000" b="0" i="0" u="none" strike="noStrike" kern="1200" dirty="0">
                          <a:solidFill>
                            <a:schemeClr val="tx1"/>
                          </a:solidFill>
                          <a:effectLst/>
                          <a:latin typeface="Arial"/>
                          <a:ea typeface="+mn-ea"/>
                          <a:cs typeface="Arial"/>
                        </a:rPr>
                        <a:t>Refused to answer</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0.2</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1</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0.0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0</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0.0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0</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353792927"/>
                  </a:ext>
                </a:extLst>
              </a:tr>
              <a:tr h="205335">
                <a:tc rowSpan="4">
                  <a:txBody>
                    <a:bodyPr/>
                    <a:lstStyle/>
                    <a:p>
                      <a:pPr algn="l" fontAlgn="t"/>
                      <a:r>
                        <a:rPr lang="bs-Latn-BA" sz="1000" b="1" u="none" strike="noStrike" noProof="0" dirty="0">
                          <a:effectLst/>
                          <a:latin typeface="Arial"/>
                          <a:cs typeface="Arial"/>
                        </a:rPr>
                        <a:t>Education</a:t>
                      </a:r>
                      <a:endParaRPr lang="en-GB" sz="1000" b="1" i="0" u="none" strike="noStrike" noProof="0" dirty="0">
                        <a:solidFill>
                          <a:schemeClr val="tx1"/>
                        </a:solidFill>
                        <a:effectLst/>
                        <a:latin typeface="Arial"/>
                        <a:cs typeface="Arial"/>
                      </a:endParaRPr>
                    </a:p>
                  </a:txBody>
                  <a:tcPr marL="36000" marR="9525" marT="12700" marB="0" anchor="ct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Primary and lower</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0.8</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4</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1.2</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4</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0.0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0</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11"/>
                  </a:ext>
                </a:extLst>
              </a:tr>
              <a:tr h="205335">
                <a:tc vMerge="1">
                  <a:txBody>
                    <a:bodyPr/>
                    <a:lstStyle/>
                    <a:p>
                      <a:endParaRPr lang="bs-Latn-BA"/>
                    </a:p>
                  </a:txBody>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secondary</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56.4</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283</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64.6</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215</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39.0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62</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12"/>
                  </a:ext>
                </a:extLst>
              </a:tr>
              <a:tr h="205335">
                <a:tc vMerge="1">
                  <a:txBody>
                    <a:bodyPr/>
                    <a:lstStyle/>
                    <a:p>
                      <a:endParaRPr lang="bs-Latn-BA"/>
                    </a:p>
                  </a:txBody>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Higher and above</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31.1</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156</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25.2</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84</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44.0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70</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14"/>
                  </a:ext>
                </a:extLst>
              </a:tr>
              <a:tr h="205335">
                <a:tc vMerge="1">
                  <a:txBody>
                    <a:bodyPr/>
                    <a:lstStyle/>
                    <a:p>
                      <a:pPr algn="l" fontAlgn="t"/>
                      <a:endParaRPr lang="en-GB" sz="1000" b="1" i="0" u="none" strike="noStrike" noProof="0" dirty="0">
                        <a:solidFill>
                          <a:schemeClr val="tx1"/>
                        </a:solidFill>
                        <a:effectLst/>
                        <a:latin typeface="+mn-lt"/>
                      </a:endParaRPr>
                    </a:p>
                  </a:txBody>
                  <a:tcPr marL="36000" marR="9525" marT="9525" marB="0" anchor="ctr">
                    <a:solidFill>
                      <a:srgbClr val="D9D9D9"/>
                    </a:solidFill>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No answer</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11.6</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58</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8.7</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29</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17.0</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27</a:t>
                      </a:r>
                    </a:p>
                  </a:txBody>
                  <a:tcPr marL="9525" marR="9525" marT="12700" marB="0"/>
                </a:tc>
                <a:extLst>
                  <a:ext uri="{0D108BD9-81ED-4DB2-BD59-A6C34878D82A}">
                    <a16:rowId xmlns:a16="http://schemas.microsoft.com/office/drawing/2014/main" val="10016"/>
                  </a:ext>
                </a:extLst>
              </a:tr>
              <a:tr h="205335">
                <a:tc rowSpan="5">
                  <a:txBody>
                    <a:bodyPr/>
                    <a:lstStyle/>
                    <a:p>
                      <a:pPr algn="l" fontAlgn="t"/>
                      <a:r>
                        <a:rPr lang="sr-Latn-BA" sz="1000" b="1" i="0" u="none" strike="noStrike" noProof="0" dirty="0">
                          <a:solidFill>
                            <a:schemeClr val="tx1"/>
                          </a:solidFill>
                          <a:effectLst/>
                          <a:latin typeface="Arial"/>
                          <a:cs typeface="Arial"/>
                        </a:rPr>
                        <a:t>Employment status</a:t>
                      </a:r>
                      <a:endParaRPr lang="en-GB" sz="1000" b="1" i="0" u="none" strike="noStrike" noProof="0" dirty="0">
                        <a:solidFill>
                          <a:schemeClr val="tx1"/>
                        </a:solidFill>
                        <a:effectLst/>
                        <a:latin typeface="Arial"/>
                        <a:cs typeface="Arial"/>
                      </a:endParaRPr>
                    </a:p>
                  </a:txBody>
                  <a:tcPr marL="36000" marR="9525" marT="12700" marB="0" anchor="ct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employed</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56.4</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283</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54.7</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182</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60.4</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96</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15"/>
                  </a:ext>
                </a:extLst>
              </a:tr>
              <a:tr h="205335">
                <a:tc vMerge="1">
                  <a:txBody>
                    <a:bodyPr/>
                    <a:lstStyle/>
                    <a:p>
                      <a:pPr algn="l" fontAlgn="t"/>
                      <a:endParaRPr lang="en-GB" sz="1000" b="1" i="0" u="none" strike="noStrike" noProof="0" dirty="0">
                        <a:solidFill>
                          <a:schemeClr val="tx1"/>
                        </a:solidFill>
                        <a:effectLst/>
                        <a:latin typeface="+mn-lt"/>
                      </a:endParaRPr>
                    </a:p>
                  </a:txBody>
                  <a:tcPr marL="36000" marR="9525" marT="9525" marB="0" anchor="ctr">
                    <a:solidFill>
                      <a:srgbClr val="D9D9D9"/>
                    </a:solidFill>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unemployed</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13.7</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69</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12.0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40</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16.4</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26</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18"/>
                  </a:ext>
                </a:extLst>
              </a:tr>
              <a:tr h="205335">
                <a:tc vMerge="1">
                  <a:txBody>
                    <a:bodyPr/>
                    <a:lstStyle/>
                    <a:p>
                      <a:endParaRPr lang="bs-Latn-BA"/>
                    </a:p>
                  </a:txBody>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retired</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19.9</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100</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21.0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70</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18.9</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30</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17"/>
                  </a:ext>
                </a:extLst>
              </a:tr>
              <a:tr h="205335">
                <a:tc vMerge="1">
                  <a:txBody>
                    <a:bodyPr/>
                    <a:lstStyle/>
                    <a:p>
                      <a:endParaRPr lang="bs-Latn-BA"/>
                    </a:p>
                  </a:txBody>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Stidents and pupils</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5.4</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27</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6.6</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22</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3.1</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5</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21"/>
                  </a:ext>
                </a:extLst>
              </a:tr>
              <a:tr h="205335">
                <a:tc vMerge="1">
                  <a:txBody>
                    <a:bodyPr/>
                    <a:lstStyle/>
                    <a:p>
                      <a:endParaRPr lang="bs-Latn-BA"/>
                    </a:p>
                  </a:txBody>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Other</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4.6</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23</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5.7</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19</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1.2</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2</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23"/>
                  </a:ext>
                </a:extLst>
              </a:tr>
              <a:tr h="205335">
                <a:tc rowSpan="4">
                  <a:txBody>
                    <a:bodyPr/>
                    <a:lstStyle/>
                    <a:p>
                      <a:pPr algn="l" fontAlgn="t"/>
                      <a:r>
                        <a:rPr lang="bs-Latn-BA" sz="1000" b="1" i="0" u="none" strike="noStrike" noProof="0" dirty="0">
                          <a:solidFill>
                            <a:schemeClr val="tx1"/>
                          </a:solidFill>
                          <a:effectLst/>
                          <a:latin typeface="Arial"/>
                          <a:cs typeface="Arial"/>
                        </a:rPr>
                        <a:t>Nationality</a:t>
                      </a:r>
                      <a:endParaRPr lang="en-GB" sz="1000" b="1" i="0" u="none" strike="noStrike" noProof="0" dirty="0">
                        <a:solidFill>
                          <a:schemeClr val="tx1"/>
                        </a:solidFill>
                        <a:effectLst/>
                        <a:latin typeface="Arial"/>
                        <a:cs typeface="Arial"/>
                      </a:endParaRPr>
                    </a:p>
                  </a:txBody>
                  <a:tcPr marL="36000" marR="9525" marT="12700" marB="0" anchor="ct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Bosniak</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46.2</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232</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66.1</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220</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3.8</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6</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19"/>
                  </a:ext>
                </a:extLst>
              </a:tr>
              <a:tr h="205335">
                <a:tc vMerge="1">
                  <a:txBody>
                    <a:bodyPr/>
                    <a:lstStyle/>
                    <a:p>
                      <a:endParaRPr lang="bs-Latn-BA"/>
                    </a:p>
                  </a:txBody>
                  <a:tcPr>
                    <a:solidFill>
                      <a:srgbClr val="D9D9D9"/>
                    </a:solidFill>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Croat</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12.2</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61</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18</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60</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0.6</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1</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20"/>
                  </a:ext>
                </a:extLst>
              </a:tr>
              <a:tr h="205335">
                <a:tc vMerge="1">
                  <a:txBody>
                    <a:bodyPr/>
                    <a:lstStyle/>
                    <a:p>
                      <a:endParaRPr lang="bs-Latn-BA"/>
                    </a:p>
                  </a:txBody>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Serb</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31.7</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159</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1.8</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6</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95.6</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152</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25"/>
                  </a:ext>
                </a:extLst>
              </a:tr>
              <a:tr h="397336">
                <a:tc vMerge="1">
                  <a:txBody>
                    <a:bodyPr/>
                    <a:lstStyle/>
                    <a:p>
                      <a:endParaRPr lang="bs-Latn-BA"/>
                    </a:p>
                  </a:txBody>
                  <a:tcPr/>
                </a:tc>
                <a:tc>
                  <a:txBody>
                    <a:bodyPr/>
                    <a:lstStyle/>
                    <a:p>
                      <a:pPr marL="0" algn="l" defTabSz="457200" rtl="0" eaLnBrk="1" fontAlgn="b" latinLnBrk="0" hangingPunct="1"/>
                      <a:r>
                        <a:rPr lang="bs-Latn-BA" sz="1000" b="1" i="0" u="none" strike="noStrike" kern="1200" dirty="0">
                          <a:solidFill>
                            <a:schemeClr val="tx1"/>
                          </a:solidFill>
                          <a:effectLst/>
                          <a:latin typeface="Arial"/>
                          <a:ea typeface="+mn-ea"/>
                          <a:cs typeface="Arial"/>
                        </a:rPr>
                        <a:t>Other (Bosnians, Herzegovinians, Jews, Roma...)</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9.6</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a:ea typeface="+mn-ea"/>
                          <a:cs typeface="Arial"/>
                        </a:rPr>
                        <a:t>48</a:t>
                      </a:r>
                    </a:p>
                  </a:txBody>
                  <a:tcPr marL="9525" marR="9525" marT="12700" marB="0"/>
                </a:tc>
                <a:tc>
                  <a:txBody>
                    <a:bodyPr/>
                    <a:lstStyle/>
                    <a:p>
                      <a:pPr marL="0" algn="ctr" defTabSz="457200" rtl="0" eaLnBrk="1" fontAlgn="b" latinLnBrk="0" hangingPunct="1"/>
                      <a:r>
                        <a:rPr lang="bs-Latn-BA" sz="1000" b="0" i="1" u="none" strike="noStrike" kern="1200" dirty="0">
                          <a:solidFill>
                            <a:schemeClr val="tx1"/>
                          </a:solidFill>
                          <a:effectLst/>
                          <a:latin typeface="Arial"/>
                          <a:ea typeface="+mn-ea"/>
                          <a:cs typeface="Arial"/>
                        </a:rPr>
                        <a:t>13.5</a:t>
                      </a:r>
                    </a:p>
                  </a:txBody>
                  <a:tcPr marL="9525" marR="9525" marT="12700" marB="0"/>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45</a:t>
                      </a:r>
                      <a:endParaRPr lang="x-none" sz="1000" b="0"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a:ea typeface="Times New Roman"/>
                          <a:cs typeface="Arial"/>
                        </a:rPr>
                        <a:t>0.0</a:t>
                      </a:r>
                      <a:endParaRPr lang="x-none" sz="1000" b="0" i="1" dirty="0">
                        <a:solidFill>
                          <a:schemeClr val="tx1"/>
                        </a:solidFill>
                        <a:effectLst/>
                        <a:latin typeface="Arial"/>
                        <a:ea typeface="Times New Roman"/>
                        <a:cs typeface="Arial"/>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a:ea typeface="Times New Roman"/>
                          <a:cs typeface="Arial"/>
                        </a:rPr>
                        <a:t>0</a:t>
                      </a:r>
                      <a:endParaRPr lang="x-none" sz="1000" b="0" dirty="0">
                        <a:solidFill>
                          <a:schemeClr val="tx1"/>
                        </a:solidFill>
                        <a:effectLst/>
                        <a:latin typeface="Arial"/>
                        <a:ea typeface="Times New Roman"/>
                        <a:cs typeface="Arial"/>
                      </a:endParaRPr>
                    </a:p>
                  </a:txBody>
                  <a:tcPr marL="0" marR="0" marT="0" marB="0" anchor="ctr"/>
                </a:tc>
                <a:extLst>
                  <a:ext uri="{0D108BD9-81ED-4DB2-BD59-A6C34878D82A}">
                    <a16:rowId xmlns:a16="http://schemas.microsoft.com/office/drawing/2014/main" val="10026"/>
                  </a:ext>
                </a:extLst>
              </a:tr>
            </a:tbl>
          </a:graphicData>
        </a:graphic>
      </p:graphicFrame>
      <p:graphicFrame>
        <p:nvGraphicFramePr>
          <p:cNvPr id="7" name="Content Placeholder 5">
            <a:extLst>
              <a:ext uri="{FF2B5EF4-FFF2-40B4-BE49-F238E27FC236}">
                <a16:creationId xmlns:a16="http://schemas.microsoft.com/office/drawing/2014/main" id="{EC160F7A-28EE-4F1D-BDB4-90ED396E7C81}"/>
              </a:ext>
            </a:extLst>
          </p:cNvPr>
          <p:cNvGraphicFramePr>
            <a:graphicFrameLocks/>
          </p:cNvGraphicFramePr>
          <p:nvPr>
            <p:extLst>
              <p:ext uri="{D42A27DB-BD31-4B8C-83A1-F6EECF244321}">
                <p14:modId xmlns:p14="http://schemas.microsoft.com/office/powerpoint/2010/main" val="142453535"/>
              </p:ext>
            </p:extLst>
          </p:nvPr>
        </p:nvGraphicFramePr>
        <p:xfrm>
          <a:off x="6198314" y="514158"/>
          <a:ext cx="4736386" cy="4916892"/>
        </p:xfrm>
        <a:graphic>
          <a:graphicData uri="http://schemas.openxmlformats.org/drawingml/2006/table">
            <a:tbl>
              <a:tblPr firstRow="1" bandRow="1">
                <a:tableStyleId>{21E4AEA4-8DFA-4A89-87EB-49C32662AFE0}</a:tableStyleId>
              </a:tblPr>
              <a:tblGrid>
                <a:gridCol w="889928">
                  <a:extLst>
                    <a:ext uri="{9D8B030D-6E8A-4147-A177-3AD203B41FA5}">
                      <a16:colId xmlns:a16="http://schemas.microsoft.com/office/drawing/2014/main" val="20001"/>
                    </a:ext>
                  </a:extLst>
                </a:gridCol>
                <a:gridCol w="1610346">
                  <a:extLst>
                    <a:ext uri="{9D8B030D-6E8A-4147-A177-3AD203B41FA5}">
                      <a16:colId xmlns:a16="http://schemas.microsoft.com/office/drawing/2014/main" val="4183160496"/>
                    </a:ext>
                  </a:extLst>
                </a:gridCol>
                <a:gridCol w="339021">
                  <a:extLst>
                    <a:ext uri="{9D8B030D-6E8A-4147-A177-3AD203B41FA5}">
                      <a16:colId xmlns:a16="http://schemas.microsoft.com/office/drawing/2014/main" val="4129487282"/>
                    </a:ext>
                  </a:extLst>
                </a:gridCol>
                <a:gridCol w="339021">
                  <a:extLst>
                    <a:ext uri="{9D8B030D-6E8A-4147-A177-3AD203B41FA5}">
                      <a16:colId xmlns:a16="http://schemas.microsoft.com/office/drawing/2014/main" val="20003"/>
                    </a:ext>
                  </a:extLst>
                </a:gridCol>
                <a:gridCol w="339021">
                  <a:extLst>
                    <a:ext uri="{9D8B030D-6E8A-4147-A177-3AD203B41FA5}">
                      <a16:colId xmlns:a16="http://schemas.microsoft.com/office/drawing/2014/main" val="20004"/>
                    </a:ext>
                  </a:extLst>
                </a:gridCol>
                <a:gridCol w="323699">
                  <a:extLst>
                    <a:ext uri="{9D8B030D-6E8A-4147-A177-3AD203B41FA5}">
                      <a16:colId xmlns:a16="http://schemas.microsoft.com/office/drawing/2014/main" val="20005"/>
                    </a:ext>
                  </a:extLst>
                </a:gridCol>
                <a:gridCol w="523875">
                  <a:extLst>
                    <a:ext uri="{9D8B030D-6E8A-4147-A177-3AD203B41FA5}">
                      <a16:colId xmlns:a16="http://schemas.microsoft.com/office/drawing/2014/main" val="20006"/>
                    </a:ext>
                  </a:extLst>
                </a:gridCol>
                <a:gridCol w="371475">
                  <a:extLst>
                    <a:ext uri="{9D8B030D-6E8A-4147-A177-3AD203B41FA5}">
                      <a16:colId xmlns:a16="http://schemas.microsoft.com/office/drawing/2014/main" val="20007"/>
                    </a:ext>
                  </a:extLst>
                </a:gridCol>
              </a:tblGrid>
              <a:tr h="230436">
                <a:tc rowSpan="2" gridSpan="2">
                  <a:txBody>
                    <a:bodyPr/>
                    <a:lstStyle/>
                    <a:p>
                      <a:pPr algn="ctr"/>
                      <a:endParaRPr lang="en-GB" sz="1000" b="0" noProof="0" dirty="0">
                        <a:solidFill>
                          <a:srgbClr val="294179"/>
                        </a:solidFill>
                        <a:latin typeface="Arial" panose="020B0604020202020204" pitchFamily="34" charset="0"/>
                        <a:cs typeface="Arial" panose="020B0604020202020204" pitchFamily="34" charset="0"/>
                      </a:endParaRPr>
                    </a:p>
                  </a:txBody>
                  <a:tcPr marT="60960" marB="60960" anchor="b"/>
                </a:tc>
                <a:tc rowSpan="2" hMerge="1">
                  <a:txBody>
                    <a:bodyPr/>
                    <a:lstStyle/>
                    <a:p>
                      <a:endParaRPr lang="bs-Latn-BA"/>
                    </a:p>
                  </a:txBody>
                  <a:tcPr/>
                </a:tc>
                <a:tc gridSpan="2">
                  <a:txBody>
                    <a:bodyPr/>
                    <a:lstStyle/>
                    <a:p>
                      <a:pPr algn="ctr"/>
                      <a:r>
                        <a:rPr lang="bs-Latn-BA" sz="1000" b="0" noProof="0" dirty="0">
                          <a:latin typeface="Arial" panose="020B0604020202020204" pitchFamily="34" charset="0"/>
                          <a:cs typeface="Arial" panose="020B0604020202020204" pitchFamily="34" charset="0"/>
                        </a:rPr>
                        <a:t>BiH</a:t>
                      </a:r>
                      <a:endParaRPr lang="bs-Latn-BA" sz="1000" b="0" i="0" noProof="0" dirty="0">
                        <a:solidFill>
                          <a:schemeClr val="bg1"/>
                        </a:solidFill>
                        <a:latin typeface="Arial" panose="020B0604020202020204" pitchFamily="34" charset="0"/>
                        <a:cs typeface="Arial" panose="020B0604020202020204" pitchFamily="34" charset="0"/>
                      </a:endParaRPr>
                    </a:p>
                  </a:txBody>
                  <a:tcPr marL="0" marR="0" marT="0" marB="48000" anchor="ctr"/>
                </a:tc>
                <a:tc hMerge="1">
                  <a:txBody>
                    <a:bodyPr/>
                    <a:lstStyle/>
                    <a:p>
                      <a:pPr algn="ctr"/>
                      <a:endParaRPr lang="en-GB" sz="800" b="0" i="1" noProof="0" dirty="0">
                        <a:solidFill>
                          <a:schemeClr val="bg1"/>
                        </a:solidFill>
                        <a:latin typeface="+mn-lt"/>
                      </a:endParaRPr>
                    </a:p>
                  </a:txBody>
                  <a:tcPr marL="0" marR="0" marT="0" marB="36000" anchor="ct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7E8DAF"/>
                    </a:solidFill>
                  </a:tcPr>
                </a:tc>
                <a:tc gridSpan="2">
                  <a:txBody>
                    <a:bodyPr/>
                    <a:lstStyle/>
                    <a:p>
                      <a:pPr algn="ctr"/>
                      <a:r>
                        <a:rPr lang="bs-Latn-BA" sz="1000" b="0" noProof="0" dirty="0">
                          <a:latin typeface="Arial" panose="020B0604020202020204" pitchFamily="34" charset="0"/>
                          <a:cs typeface="Arial" panose="020B0604020202020204" pitchFamily="34" charset="0"/>
                        </a:rPr>
                        <a:t>FBiH</a:t>
                      </a:r>
                      <a:endParaRPr lang="en-GB" sz="1000" b="0" i="0" noProof="0" dirty="0">
                        <a:solidFill>
                          <a:schemeClr val="bg1"/>
                        </a:solidFill>
                        <a:latin typeface="Arial" panose="020B0604020202020204" pitchFamily="34" charset="0"/>
                        <a:cs typeface="Arial" panose="020B0604020202020204" pitchFamily="34" charset="0"/>
                      </a:endParaRPr>
                    </a:p>
                  </a:txBody>
                  <a:tcPr marL="0" marR="0" marT="0" marB="48000" anchor="ctr"/>
                </a:tc>
                <a:tc hMerge="1">
                  <a:txBody>
                    <a:bodyPr/>
                    <a:lstStyle/>
                    <a:p>
                      <a:pPr algn="ctr"/>
                      <a:endParaRPr lang="en-GB" sz="800" b="0" i="1" noProof="0" dirty="0">
                        <a:solidFill>
                          <a:schemeClr val="bg1"/>
                        </a:solidFill>
                        <a:latin typeface="+mn-lt"/>
                      </a:endParaRPr>
                    </a:p>
                  </a:txBody>
                  <a:tcPr marL="0" marR="0" marT="0" marB="36000" anchor="ct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7E8DAF"/>
                    </a:solidFill>
                  </a:tcPr>
                </a:tc>
                <a:tc gridSpan="2">
                  <a:txBody>
                    <a:bodyPr/>
                    <a:lstStyle/>
                    <a:p>
                      <a:pPr algn="ctr"/>
                      <a:r>
                        <a:rPr lang="bs-Latn-BA" sz="1000" b="0" noProof="0" dirty="0">
                          <a:latin typeface="Arial" panose="020B0604020202020204" pitchFamily="34" charset="0"/>
                          <a:cs typeface="Arial" panose="020B0604020202020204" pitchFamily="34" charset="0"/>
                        </a:rPr>
                        <a:t>RS</a:t>
                      </a:r>
                      <a:endParaRPr lang="en-GB" sz="1000" b="0" i="0" noProof="0" dirty="0">
                        <a:solidFill>
                          <a:schemeClr val="bg1"/>
                        </a:solidFill>
                        <a:latin typeface="Arial" panose="020B0604020202020204" pitchFamily="34" charset="0"/>
                        <a:cs typeface="Arial" panose="020B0604020202020204" pitchFamily="34" charset="0"/>
                      </a:endParaRPr>
                    </a:p>
                  </a:txBody>
                  <a:tcPr marL="0" marR="0" marT="0" marB="48000" anchor="ctr"/>
                </a:tc>
                <a:tc hMerge="1">
                  <a:txBody>
                    <a:bodyPr/>
                    <a:lstStyle/>
                    <a:p>
                      <a:pPr algn="ctr"/>
                      <a:endParaRPr lang="en-GB" sz="800" b="0" i="1" noProof="0" dirty="0">
                        <a:solidFill>
                          <a:schemeClr val="bg1"/>
                        </a:solidFill>
                        <a:latin typeface="+mn-lt"/>
                      </a:endParaRPr>
                    </a:p>
                  </a:txBody>
                  <a:tcPr marL="0" marR="0" marT="0" marB="36000" anchor="ct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solidFill>
                      <a:srgbClr val="7E8DAF"/>
                    </a:solidFill>
                  </a:tcPr>
                </a:tc>
                <a:extLst>
                  <a:ext uri="{0D108BD9-81ED-4DB2-BD59-A6C34878D82A}">
                    <a16:rowId xmlns:a16="http://schemas.microsoft.com/office/drawing/2014/main" val="10001"/>
                  </a:ext>
                </a:extLst>
              </a:tr>
              <a:tr h="179142">
                <a:tc gridSpan="2" vMerge="1">
                  <a:txBody>
                    <a:bodyPr/>
                    <a:lstStyle/>
                    <a:p>
                      <a:pPr algn="ctr"/>
                      <a:endParaRPr lang="en-GB" sz="200" b="1" noProof="0" dirty="0">
                        <a:solidFill>
                          <a:srgbClr val="294179"/>
                        </a:solidFill>
                        <a:latin typeface="+mn-lt"/>
                      </a:endParaRPr>
                    </a:p>
                  </a:txBody>
                  <a:tcPr anchor="b">
                    <a:lnR w="3175" cap="flat" cmpd="sng" algn="ctr">
                      <a:solidFill>
                        <a:srgbClr val="D9D9D9"/>
                      </a:solidFill>
                      <a:prstDash val="solid"/>
                      <a:round/>
                      <a:headEnd type="none" w="med" len="med"/>
                      <a:tailEnd type="none" w="med" len="med"/>
                    </a:lnR>
                    <a:lnT w="6350" cap="flat" cmpd="sng" algn="ctr">
                      <a:solidFill>
                        <a:srgbClr val="D9D9D9"/>
                      </a:solidFill>
                      <a:prstDash val="solid"/>
                      <a:round/>
                      <a:headEnd type="none" w="med" len="med"/>
                      <a:tailEnd type="none" w="med" len="med"/>
                    </a:lnT>
                    <a:lnB w="6350" cap="flat" cmpd="sng" algn="ctr">
                      <a:solidFill>
                        <a:srgbClr val="D9D9D9"/>
                      </a:solidFill>
                      <a:prstDash val="solid"/>
                      <a:round/>
                      <a:headEnd type="none" w="med" len="med"/>
                      <a:tailEnd type="none" w="med" len="med"/>
                    </a:lnB>
                    <a:noFill/>
                  </a:tcPr>
                </a:tc>
                <a:tc hMerge="1" vMerge="1">
                  <a:txBody>
                    <a:bodyPr/>
                    <a:lstStyle/>
                    <a:p>
                      <a:endParaRPr lang="sl-SI"/>
                    </a:p>
                  </a:txBody>
                  <a:tcPr/>
                </a:tc>
                <a:tc>
                  <a:txBody>
                    <a:bodyPr/>
                    <a:lstStyle/>
                    <a:p>
                      <a:pPr algn="ctr"/>
                      <a:r>
                        <a:rPr lang="x-none" sz="1000" b="0" noProof="0" dirty="0">
                          <a:latin typeface="Arial" panose="020B0604020202020204" pitchFamily="34" charset="0"/>
                          <a:cs typeface="Arial" panose="020B0604020202020204" pitchFamily="34" charset="0"/>
                        </a:rPr>
                        <a:t>%</a:t>
                      </a:r>
                      <a:endParaRPr lang="en-GB" sz="1000" b="0" i="0" noProof="0"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lang="bs-Latn-BA" sz="1000" b="0" noProof="0" dirty="0">
                          <a:latin typeface="Arial" panose="020B0604020202020204" pitchFamily="34" charset="0"/>
                          <a:cs typeface="Arial" panose="020B0604020202020204" pitchFamily="34" charset="0"/>
                        </a:rPr>
                        <a:t>n</a:t>
                      </a:r>
                      <a:endParaRPr lang="en-GB" sz="1000" b="0" i="1" noProof="0"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lang="x-none" sz="1000" b="0" noProof="0" dirty="0">
                          <a:latin typeface="Arial" panose="020B0604020202020204" pitchFamily="34" charset="0"/>
                          <a:cs typeface="Arial" panose="020B0604020202020204" pitchFamily="34" charset="0"/>
                        </a:rPr>
                        <a:t>%</a:t>
                      </a:r>
                      <a:endParaRPr lang="en-GB" sz="1000" b="0" i="0" noProof="0"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lang="bs-Latn-BA" sz="1000" b="0" noProof="0" dirty="0">
                          <a:latin typeface="Arial" panose="020B0604020202020204" pitchFamily="34" charset="0"/>
                          <a:cs typeface="Arial" panose="020B0604020202020204" pitchFamily="34" charset="0"/>
                        </a:rPr>
                        <a:t>n</a:t>
                      </a:r>
                      <a:endParaRPr lang="en-GB" sz="1000" b="0" i="1" noProof="0"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lang="x-none" sz="1000" b="0" noProof="0" dirty="0">
                          <a:latin typeface="Arial" panose="020B0604020202020204" pitchFamily="34" charset="0"/>
                          <a:cs typeface="Arial" panose="020B0604020202020204" pitchFamily="34" charset="0"/>
                        </a:rPr>
                        <a:t>%</a:t>
                      </a:r>
                      <a:endParaRPr lang="en-GB" sz="1000" b="0" i="0" noProof="0"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lang="bs-Latn-BA" sz="1000" b="0" noProof="0" dirty="0">
                          <a:latin typeface="Arial" panose="020B0604020202020204" pitchFamily="34" charset="0"/>
                          <a:cs typeface="Arial" panose="020B0604020202020204" pitchFamily="34" charset="0"/>
                        </a:rPr>
                        <a:t>n</a:t>
                      </a:r>
                      <a:endParaRPr lang="en-GB" sz="1000" b="0" i="1" noProof="0" dirty="0">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0"/>
                  </a:ext>
                </a:extLst>
              </a:tr>
              <a:tr h="247839">
                <a:tc rowSpan="2">
                  <a:txBody>
                    <a:bodyPr/>
                    <a:lstStyle/>
                    <a:p>
                      <a:pPr algn="l" fontAlgn="t"/>
                      <a:r>
                        <a:rPr lang="bs-Latn-BA" sz="1000" b="1" u="none" strike="noStrike" noProof="0" dirty="0">
                          <a:effectLst/>
                          <a:latin typeface="Arial" panose="020B0604020202020204" pitchFamily="34" charset="0"/>
                          <a:cs typeface="Arial" panose="020B0604020202020204" pitchFamily="34" charset="0"/>
                        </a:rPr>
                        <a:t>Type od settlement</a:t>
                      </a:r>
                      <a:endParaRPr lang="en-GB" sz="1000" b="1" i="0" u="none" strike="noStrike" noProof="0" dirty="0">
                        <a:solidFill>
                          <a:schemeClr val="tx1"/>
                        </a:solidFill>
                        <a:effectLst/>
                        <a:latin typeface="Arial" panose="020B0604020202020204" pitchFamily="34" charset="0"/>
                        <a:cs typeface="Arial" panose="020B0604020202020204" pitchFamily="34" charset="0"/>
                      </a:endParaRPr>
                    </a:p>
                  </a:txBody>
                  <a:tcPr marL="36000" marR="9525" marT="12700" marB="0" anchor="ctr"/>
                </a:tc>
                <a:tc>
                  <a:txBody>
                    <a:bodyPr/>
                    <a:lstStyle/>
                    <a:p>
                      <a:pPr marL="0" algn="l" defTabSz="457200" rtl="0" eaLnBrk="1" fontAlgn="b" latinLnBrk="0" hangingPunct="1"/>
                      <a:r>
                        <a:rPr lang="bs-Latn-BA" sz="1000" b="0" i="0" u="none" strike="noStrike" kern="1200" dirty="0">
                          <a:solidFill>
                            <a:schemeClr val="tx1"/>
                          </a:solidFill>
                          <a:effectLst/>
                          <a:latin typeface="Arial" panose="020B0604020202020204" pitchFamily="34" charset="0"/>
                          <a:ea typeface="+mn-ea"/>
                          <a:cs typeface="Arial" panose="020B0604020202020204" pitchFamily="34" charset="0"/>
                        </a:rPr>
                        <a:t>city</a:t>
                      </a: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panose="020B0604020202020204" pitchFamily="34" charset="0"/>
                          <a:ea typeface="Times New Roman"/>
                          <a:cs typeface="Arial" panose="020B0604020202020204" pitchFamily="34" charset="0"/>
                        </a:rPr>
                        <a:t>88.8</a:t>
                      </a: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panose="020B0604020202020204" pitchFamily="34" charset="0"/>
                          <a:ea typeface="Times New Roman"/>
                          <a:cs typeface="Arial" panose="020B0604020202020204" pitchFamily="34" charset="0"/>
                        </a:rPr>
                        <a:t>446</a:t>
                      </a: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panose="020B0604020202020204" pitchFamily="34" charset="0"/>
                          <a:ea typeface="Times New Roman"/>
                          <a:cs typeface="Arial" panose="020B0604020202020204" pitchFamily="34" charset="0"/>
                        </a:rPr>
                        <a:t>87.7</a:t>
                      </a: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panose="020B0604020202020204" pitchFamily="34" charset="0"/>
                          <a:ea typeface="Times New Roman"/>
                          <a:cs typeface="Arial" panose="020B0604020202020204" pitchFamily="34" charset="0"/>
                        </a:rPr>
                        <a:t>292</a:t>
                      </a: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panose="020B0604020202020204" pitchFamily="34" charset="0"/>
                          <a:ea typeface="Times New Roman"/>
                          <a:cs typeface="Arial" panose="020B0604020202020204" pitchFamily="34" charset="0"/>
                        </a:rPr>
                        <a:t>90.6</a:t>
                      </a: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panose="020B0604020202020204" pitchFamily="34" charset="0"/>
                          <a:ea typeface="Times New Roman"/>
                          <a:cs typeface="Arial" panose="020B0604020202020204" pitchFamily="34" charset="0"/>
                        </a:rPr>
                        <a:t>144</a:t>
                      </a: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extLst>
                  <a:ext uri="{0D108BD9-81ED-4DB2-BD59-A6C34878D82A}">
                    <a16:rowId xmlns:a16="http://schemas.microsoft.com/office/drawing/2014/main" val="10006"/>
                  </a:ext>
                </a:extLst>
              </a:tr>
              <a:tr h="227999">
                <a:tc vMerge="1">
                  <a:txBody>
                    <a:bodyPr/>
                    <a:lstStyle/>
                    <a:p>
                      <a:pPr algn="l" fontAlgn="t"/>
                      <a:endParaRPr lang="en-GB" sz="1000" b="1" i="0" u="none" strike="noStrike" noProof="0" dirty="0">
                        <a:solidFill>
                          <a:schemeClr val="tx1"/>
                        </a:solidFill>
                        <a:effectLst/>
                        <a:latin typeface="+mn-lt"/>
                      </a:endParaRPr>
                    </a:p>
                  </a:txBody>
                  <a:tcPr marL="36000" marR="9525" marT="9525" marB="0" anchor="ctr">
                    <a:solidFill>
                      <a:srgbClr val="D9D9D9"/>
                    </a:solidFill>
                  </a:tcPr>
                </a:tc>
                <a:tc>
                  <a:txBody>
                    <a:bodyPr/>
                    <a:lstStyle/>
                    <a:p>
                      <a:pPr marL="0" algn="l" defTabSz="457200" rtl="0" eaLnBrk="1" fontAlgn="b" latinLnBrk="0" hangingPunct="1"/>
                      <a:r>
                        <a:rPr lang="bs-Latn-BA" sz="1000" b="0" i="0" u="none" strike="noStrike" kern="1200" dirty="0">
                          <a:solidFill>
                            <a:schemeClr val="tx1"/>
                          </a:solidFill>
                          <a:effectLst/>
                          <a:latin typeface="Arial" panose="020B0604020202020204" pitchFamily="34" charset="0"/>
                          <a:ea typeface="+mn-ea"/>
                          <a:cs typeface="Arial" panose="020B0604020202020204" pitchFamily="34" charset="0"/>
                        </a:rPr>
                        <a:t>Outside of city</a:t>
                      </a:r>
                    </a:p>
                  </a:txBody>
                  <a:tcPr marL="9525" marR="9525" marT="12700" marB="0"/>
                </a:tc>
                <a:tc>
                  <a:txBody>
                    <a:bodyPr/>
                    <a:lstStyle/>
                    <a:p>
                      <a:pPr algn="ctr"/>
                      <a:r>
                        <a:rPr lang="sr-Latn-BA" sz="1000" b="0" i="1" u="none" strike="noStrike" baseline="0" dirty="0">
                          <a:latin typeface="Arial" panose="020B0604020202020204" pitchFamily="34" charset="0"/>
                          <a:cs typeface="Arial" panose="020B0604020202020204" pitchFamily="34" charset="0"/>
                        </a:rPr>
                        <a:t>10.6</a:t>
                      </a:r>
                      <a:endParaRPr lang="en-US" sz="1000" b="0" i="1" u="none" strike="noStrike" baseline="0" dirty="0">
                        <a:latin typeface="Arial" panose="020B0604020202020204" pitchFamily="34" charset="0"/>
                        <a:cs typeface="Arial" panose="020B0604020202020204" pitchFamily="34" charset="0"/>
                      </a:endParaRPr>
                    </a:p>
                  </a:txBody>
                  <a:tcPr marL="0" marR="0" marT="0" marB="0" anchor="ctr"/>
                </a:tc>
                <a:tc>
                  <a:txBody>
                    <a:bodyPr/>
                    <a:lstStyle/>
                    <a:p>
                      <a:pPr algn="ctr"/>
                      <a:r>
                        <a:rPr lang="sr-Latn-BA" sz="1000" b="0" i="0" u="none" strike="noStrike" baseline="0" dirty="0">
                          <a:latin typeface="Arial" panose="020B0604020202020204" pitchFamily="34" charset="0"/>
                          <a:cs typeface="Arial" panose="020B0604020202020204" pitchFamily="34" charset="0"/>
                        </a:rPr>
                        <a:t>53</a:t>
                      </a:r>
                      <a:endParaRPr lang="en-US" sz="1000" b="0" i="0" u="none" strike="noStrike" baseline="0" dirty="0">
                        <a:latin typeface="Arial" panose="020B0604020202020204" pitchFamily="34" charset="0"/>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panose="020B0604020202020204" pitchFamily="34" charset="0"/>
                          <a:ea typeface="Times New Roman"/>
                          <a:cs typeface="Arial" panose="020B0604020202020204" pitchFamily="34" charset="0"/>
                        </a:rPr>
                        <a:t>12.0</a:t>
                      </a: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panose="020B0604020202020204" pitchFamily="34" charset="0"/>
                          <a:ea typeface="Times New Roman"/>
                          <a:cs typeface="Arial" panose="020B0604020202020204" pitchFamily="34" charset="0"/>
                        </a:rPr>
                        <a:t>40</a:t>
                      </a: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i="1" dirty="0">
                          <a:solidFill>
                            <a:schemeClr val="tx1"/>
                          </a:solidFill>
                          <a:effectLst/>
                          <a:latin typeface="Arial" panose="020B0604020202020204" pitchFamily="34" charset="0"/>
                          <a:ea typeface="Times New Roman"/>
                          <a:cs typeface="Arial" panose="020B0604020202020204" pitchFamily="34" charset="0"/>
                        </a:rPr>
                        <a:t>8.2</a:t>
                      </a: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r>
                        <a:rPr lang="sr-Latn-BA" sz="1000" dirty="0">
                          <a:latin typeface="Arial" panose="020B0604020202020204" pitchFamily="34" charset="0"/>
                          <a:cs typeface="Arial" panose="020B0604020202020204" pitchFamily="34" charset="0"/>
                        </a:rPr>
                        <a:t>13</a:t>
                      </a:r>
                      <a:endParaRPr lang="en-US" sz="1000" dirty="0">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8"/>
                  </a:ext>
                </a:extLst>
              </a:tr>
              <a:tr h="217142">
                <a:tc rowSpan="17">
                  <a:txBody>
                    <a:bodyPr/>
                    <a:lstStyle/>
                    <a:p>
                      <a:pPr algn="l" fontAlgn="t"/>
                      <a:r>
                        <a:rPr lang="bs-Latn-BA" sz="1000" b="1" i="0" u="none" strike="noStrike" noProof="0" dirty="0">
                          <a:solidFill>
                            <a:schemeClr val="tx1"/>
                          </a:solidFill>
                          <a:effectLst/>
                          <a:latin typeface="Arial" panose="020B0604020202020204" pitchFamily="34" charset="0"/>
                          <a:cs typeface="Arial" panose="020B0604020202020204" pitchFamily="34" charset="0"/>
                        </a:rPr>
                        <a:t>Regions</a:t>
                      </a:r>
                      <a:endParaRPr lang="en-GB" sz="1000" b="1" i="0" u="none" strike="noStrike" noProof="0" dirty="0">
                        <a:solidFill>
                          <a:schemeClr val="tx1"/>
                        </a:solidFill>
                        <a:effectLst/>
                        <a:latin typeface="Arial" panose="020B0604020202020204" pitchFamily="34" charset="0"/>
                        <a:cs typeface="Arial" panose="020B0604020202020204" pitchFamily="34" charset="0"/>
                      </a:endParaRPr>
                    </a:p>
                  </a:txBody>
                  <a:tcPr marL="36000" marR="9525" marT="12700" marB="0" anchor="ct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Prijedor</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algn="ctr"/>
                      <a:endParaRPr lang="en-US" sz="1000" dirty="0">
                        <a:latin typeface="Arial" panose="020B0604020202020204" pitchFamily="34" charset="0"/>
                        <a:cs typeface="Arial" panose="020B0604020202020204" pitchFamily="34" charset="0"/>
                      </a:endParaRPr>
                    </a:p>
                  </a:txBody>
                  <a:tcPr marL="0" marR="0" marT="0" marB="0" anchor="ctr"/>
                </a:tc>
                <a:tc>
                  <a:txBody>
                    <a:bodyPr/>
                    <a:lstStyle/>
                    <a:p>
                      <a:pPr algn="ctr"/>
                      <a:endParaRPr lang="en-US" sz="1000" dirty="0">
                        <a:latin typeface="Arial" panose="020B0604020202020204" pitchFamily="34" charset="0"/>
                        <a:cs typeface="Arial" panose="020B0604020202020204" pitchFamily="34" charset="0"/>
                      </a:endParaRPr>
                    </a:p>
                  </a:txBody>
                  <a:tcPr marL="0" marR="0" marT="0" marB="0" anchor="ctr"/>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panose="020B0604020202020204" pitchFamily="34" charset="0"/>
                          <a:ea typeface="Times New Roman"/>
                          <a:cs typeface="Arial" panose="020B0604020202020204" pitchFamily="34" charset="0"/>
                        </a:rPr>
                        <a:t>10.1</a:t>
                      </a: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r>
                        <a:rPr lang="sr-Latn-BA" sz="1000" dirty="0">
                          <a:latin typeface="Arial" panose="020B0604020202020204" pitchFamily="34" charset="0"/>
                          <a:cs typeface="Arial" panose="020B0604020202020204" pitchFamily="34" charset="0"/>
                        </a:rPr>
                        <a:t>16</a:t>
                      </a:r>
                      <a:endParaRPr lang="en-US" sz="1000" dirty="0">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15"/>
                  </a:ext>
                </a:extLst>
              </a:tr>
              <a:tr h="244353">
                <a:tc vMerge="1">
                  <a:txBody>
                    <a:bodyPr/>
                    <a:lstStyle/>
                    <a:p>
                      <a:pPr algn="l" fontAlgn="t"/>
                      <a:endParaRPr lang="en-GB" sz="1000" b="1" i="0" u="none" strike="noStrike" noProof="0" dirty="0">
                        <a:solidFill>
                          <a:schemeClr val="tx1"/>
                        </a:solidFill>
                        <a:effectLst/>
                        <a:latin typeface="+mn-lt"/>
                      </a:endParaRPr>
                    </a:p>
                  </a:txBody>
                  <a:tcPr marL="36000" marR="9525" marT="9525" marB="0" anchor="ctr">
                    <a:solidFill>
                      <a:srgbClr val="D9D9D9"/>
                    </a:solidFill>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Banjaluka</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38100" marR="38100" algn="ctr">
                        <a:lnSpc>
                          <a:spcPts val="1600"/>
                        </a:lnSpc>
                        <a:spcAft>
                          <a:spcPts val="0"/>
                        </a:spcAft>
                      </a:pPr>
                      <a:r>
                        <a:rPr lang="sr-Latn-BA" sz="1000" b="0" i="1" dirty="0">
                          <a:solidFill>
                            <a:schemeClr val="tx1"/>
                          </a:solidFill>
                          <a:effectLst/>
                          <a:latin typeface="Arial" panose="020B0604020202020204" pitchFamily="34" charset="0"/>
                          <a:ea typeface="Times New Roman"/>
                          <a:cs typeface="Arial" panose="020B0604020202020204" pitchFamily="34" charset="0"/>
                        </a:rPr>
                        <a:t>34.6</a:t>
                      </a: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dirty="0">
                          <a:solidFill>
                            <a:schemeClr val="tx1"/>
                          </a:solidFill>
                          <a:effectLst/>
                          <a:latin typeface="Arial" panose="020B0604020202020204" pitchFamily="34" charset="0"/>
                          <a:ea typeface="Times New Roman"/>
                          <a:cs typeface="Arial" panose="020B0604020202020204" pitchFamily="34" charset="0"/>
                        </a:rPr>
                        <a:t>55</a:t>
                      </a: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extLst>
                  <a:ext uri="{0D108BD9-81ED-4DB2-BD59-A6C34878D82A}">
                    <a16:rowId xmlns:a16="http://schemas.microsoft.com/office/drawing/2014/main" val="10018"/>
                  </a:ext>
                </a:extLst>
              </a:tr>
              <a:tr h="217142">
                <a:tc vMerge="1">
                  <a:txBody>
                    <a:bodyPr/>
                    <a:lstStyle/>
                    <a:p>
                      <a:endParaRPr lang="bs-Latn-BA"/>
                    </a:p>
                  </a:txBody>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Doboj</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algn="ctr">
                        <a:spcAft>
                          <a:spcPts val="0"/>
                        </a:spcAft>
                      </a:pPr>
                      <a:r>
                        <a:rPr lang="sr-Latn-BA" sz="1000" b="0" i="1" dirty="0">
                          <a:effectLst/>
                          <a:latin typeface="Arial" panose="020B0604020202020204" pitchFamily="34" charset="0"/>
                          <a:ea typeface="Times New Roman"/>
                          <a:cs typeface="Arial" panose="020B0604020202020204" pitchFamily="34" charset="0"/>
                        </a:rPr>
                        <a:t>13.8</a:t>
                      </a:r>
                      <a:endParaRPr lang="x-none" sz="1000" b="0" i="1"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38100" marR="38100" algn="ctr">
                        <a:lnSpc>
                          <a:spcPts val="1600"/>
                        </a:lnSpc>
                        <a:spcAft>
                          <a:spcPts val="0"/>
                        </a:spcAft>
                      </a:pPr>
                      <a:r>
                        <a:rPr lang="sr-Latn-BA" sz="1000" b="0" dirty="0">
                          <a:solidFill>
                            <a:schemeClr val="tx1"/>
                          </a:solidFill>
                          <a:effectLst/>
                          <a:latin typeface="Arial" panose="020B0604020202020204" pitchFamily="34" charset="0"/>
                          <a:ea typeface="Times New Roman"/>
                          <a:cs typeface="Arial" panose="020B0604020202020204" pitchFamily="34" charset="0"/>
                        </a:rPr>
                        <a:t>22</a:t>
                      </a: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extLst>
                  <a:ext uri="{0D108BD9-81ED-4DB2-BD59-A6C34878D82A}">
                    <a16:rowId xmlns:a16="http://schemas.microsoft.com/office/drawing/2014/main" val="10007"/>
                  </a:ext>
                </a:extLst>
              </a:tr>
              <a:tr h="217142">
                <a:tc vMerge="1">
                  <a:txBody>
                    <a:bodyPr/>
                    <a:lstStyle/>
                    <a:p>
                      <a:endParaRPr lang="bs-Latn-BA"/>
                    </a:p>
                  </a:txBody>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Bijeljina</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algn="ctr">
                        <a:spcAft>
                          <a:spcPts val="0"/>
                        </a:spcAft>
                      </a:pPr>
                      <a:r>
                        <a:rPr lang="sr-Latn-BA" sz="1000" b="0" i="1" dirty="0">
                          <a:effectLst/>
                          <a:latin typeface="Arial" panose="020B0604020202020204" pitchFamily="34" charset="0"/>
                          <a:ea typeface="Times New Roman"/>
                          <a:cs typeface="Arial" panose="020B0604020202020204" pitchFamily="34" charset="0"/>
                        </a:rPr>
                        <a:t>13.2</a:t>
                      </a:r>
                      <a:endParaRPr lang="x-none" sz="1000" b="0" i="1"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Aft>
                          <a:spcPts val="0"/>
                        </a:spcAft>
                      </a:pPr>
                      <a:r>
                        <a:rPr lang="sr-Latn-BA" sz="1000" b="0" dirty="0">
                          <a:effectLst/>
                          <a:latin typeface="Arial" panose="020B0604020202020204" pitchFamily="34" charset="0"/>
                          <a:ea typeface="Times New Roman"/>
                          <a:cs typeface="Arial" panose="020B0604020202020204" pitchFamily="34" charset="0"/>
                        </a:rPr>
                        <a:t>21</a:t>
                      </a: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09"/>
                  </a:ext>
                </a:extLst>
              </a:tr>
              <a:tr h="217142">
                <a:tc vMerge="1">
                  <a:txBody>
                    <a:bodyPr/>
                    <a:lstStyle/>
                    <a:p>
                      <a:endParaRPr lang="bs-Latn-BA"/>
                    </a:p>
                  </a:txBody>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Zvornik</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algn="ctr">
                        <a:spcAft>
                          <a:spcPts val="0"/>
                        </a:spcAft>
                      </a:pPr>
                      <a:r>
                        <a:rPr lang="sr-Latn-BA" sz="1000" b="0" i="1" dirty="0">
                          <a:effectLst/>
                          <a:latin typeface="Arial" panose="020B0604020202020204" pitchFamily="34" charset="0"/>
                          <a:ea typeface="Times New Roman"/>
                          <a:cs typeface="Arial" panose="020B0604020202020204" pitchFamily="34" charset="0"/>
                        </a:rPr>
                        <a:t>12.6</a:t>
                      </a:r>
                      <a:endParaRPr lang="x-none" sz="1000" b="0" i="1"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Aft>
                          <a:spcPts val="0"/>
                        </a:spcAft>
                      </a:pPr>
                      <a:r>
                        <a:rPr lang="sr-Latn-BA" sz="1000" b="0" dirty="0">
                          <a:effectLst/>
                          <a:latin typeface="Arial" panose="020B0604020202020204" pitchFamily="34" charset="0"/>
                          <a:ea typeface="Times New Roman"/>
                          <a:cs typeface="Arial" panose="020B0604020202020204" pitchFamily="34" charset="0"/>
                        </a:rPr>
                        <a:t>20</a:t>
                      </a: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10"/>
                  </a:ext>
                </a:extLst>
              </a:tr>
              <a:tr h="217142">
                <a:tc vMerge="1">
                  <a:txBody>
                    <a:bodyPr/>
                    <a:lstStyle/>
                    <a:p>
                      <a:endParaRPr lang="bs-Latn-BA"/>
                    </a:p>
                  </a:txBody>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Isto</a:t>
                      </a:r>
                      <a:r>
                        <a:rPr lang="bs-Latn-BA" sz="1000" b="0" dirty="0">
                          <a:effectLst/>
                          <a:latin typeface="Arial" panose="020B0604020202020204" pitchFamily="34" charset="0"/>
                          <a:cs typeface="Arial" panose="020B0604020202020204" pitchFamily="34" charset="0"/>
                        </a:rPr>
                        <a:t>č</a:t>
                      </a:r>
                      <a:r>
                        <a:rPr lang="x-none" sz="1000" b="0" dirty="0">
                          <a:effectLst/>
                          <a:latin typeface="Arial" panose="020B0604020202020204" pitchFamily="34" charset="0"/>
                          <a:cs typeface="Arial" panose="020B0604020202020204" pitchFamily="34" charset="0"/>
                        </a:rPr>
                        <a:t>no Sarajevo</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algn="ctr">
                        <a:spcAft>
                          <a:spcPts val="0"/>
                        </a:spcAft>
                      </a:pPr>
                      <a:r>
                        <a:rPr lang="sr-Latn-BA" sz="1000" b="0" i="1" dirty="0">
                          <a:effectLst/>
                          <a:latin typeface="Arial" panose="020B0604020202020204" pitchFamily="34" charset="0"/>
                          <a:ea typeface="Times New Roman"/>
                          <a:cs typeface="Arial" panose="020B0604020202020204" pitchFamily="34" charset="0"/>
                        </a:rPr>
                        <a:t>4.4</a:t>
                      </a:r>
                      <a:endParaRPr lang="x-none" sz="1000" b="0" i="1"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Aft>
                          <a:spcPts val="0"/>
                        </a:spcAft>
                      </a:pPr>
                      <a:r>
                        <a:rPr lang="sr-Latn-BA" sz="1000" b="0" dirty="0">
                          <a:effectLst/>
                          <a:latin typeface="Arial" panose="020B0604020202020204" pitchFamily="34" charset="0"/>
                          <a:ea typeface="Times New Roman"/>
                          <a:cs typeface="Arial" panose="020B0604020202020204" pitchFamily="34" charset="0"/>
                        </a:rPr>
                        <a:t>7</a:t>
                      </a: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11"/>
                  </a:ext>
                </a:extLst>
              </a:tr>
              <a:tr h="217142">
                <a:tc vMerge="1">
                  <a:txBody>
                    <a:bodyPr/>
                    <a:lstStyle/>
                    <a:p>
                      <a:endParaRPr lang="bs-Latn-BA"/>
                    </a:p>
                  </a:txBody>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Vi</a:t>
                      </a:r>
                      <a:r>
                        <a:rPr lang="bs-Latn-BA" sz="1000" b="0" dirty="0">
                          <a:effectLst/>
                          <a:latin typeface="Arial" panose="020B0604020202020204" pitchFamily="34" charset="0"/>
                          <a:cs typeface="Arial" panose="020B0604020202020204" pitchFamily="34" charset="0"/>
                        </a:rPr>
                        <a:t>š</a:t>
                      </a:r>
                      <a:r>
                        <a:rPr lang="x-none" sz="1000" b="0" dirty="0">
                          <a:effectLst/>
                          <a:latin typeface="Arial" panose="020B0604020202020204" pitchFamily="34" charset="0"/>
                          <a:cs typeface="Arial" panose="020B0604020202020204" pitchFamily="34" charset="0"/>
                        </a:rPr>
                        <a:t>egrad</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algn="ctr">
                        <a:spcAft>
                          <a:spcPts val="0"/>
                        </a:spcAft>
                      </a:pPr>
                      <a:r>
                        <a:rPr lang="sr-Latn-BA" sz="1000" b="0" i="1" dirty="0">
                          <a:effectLst/>
                          <a:latin typeface="Arial" panose="020B0604020202020204" pitchFamily="34" charset="0"/>
                          <a:ea typeface="Times New Roman"/>
                          <a:cs typeface="Arial" panose="020B0604020202020204" pitchFamily="34" charset="0"/>
                        </a:rPr>
                        <a:t>5.0</a:t>
                      </a:r>
                      <a:endParaRPr lang="x-none" sz="1000" b="0" i="1"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Aft>
                          <a:spcPts val="0"/>
                        </a:spcAft>
                      </a:pPr>
                      <a:r>
                        <a:rPr lang="sr-Latn-BA" sz="1000" b="0" dirty="0">
                          <a:effectLst/>
                          <a:latin typeface="Arial" panose="020B0604020202020204" pitchFamily="34" charset="0"/>
                          <a:ea typeface="Times New Roman"/>
                          <a:cs typeface="Arial" panose="020B0604020202020204" pitchFamily="34" charset="0"/>
                        </a:rPr>
                        <a:t>8</a:t>
                      </a: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12"/>
                  </a:ext>
                </a:extLst>
              </a:tr>
              <a:tr h="217142">
                <a:tc vMerge="1">
                  <a:txBody>
                    <a:bodyPr/>
                    <a:lstStyle/>
                    <a:p>
                      <a:endParaRPr lang="bs-Latn-BA"/>
                    </a:p>
                  </a:txBody>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Her</a:t>
                      </a:r>
                      <a:r>
                        <a:rPr lang="sr-Latn-BA" sz="1000" b="0" dirty="0">
                          <a:effectLst/>
                          <a:latin typeface="Arial" panose="020B0604020202020204" pitchFamily="34" charset="0"/>
                          <a:cs typeface="Arial" panose="020B0604020202020204" pitchFamily="34" charset="0"/>
                        </a:rPr>
                        <a:t>z</a:t>
                      </a:r>
                      <a:r>
                        <a:rPr lang="x-none" sz="1000" b="0" dirty="0">
                          <a:effectLst/>
                          <a:latin typeface="Arial" panose="020B0604020202020204" pitchFamily="34" charset="0"/>
                          <a:cs typeface="Arial" panose="020B0604020202020204" pitchFamily="34" charset="0"/>
                        </a:rPr>
                        <a:t>egovina</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Aft>
                          <a:spcPts val="0"/>
                        </a:spcAft>
                      </a:pPr>
                      <a:r>
                        <a:rPr lang="sr-Latn-BA" sz="1000" b="0" i="1" dirty="0">
                          <a:effectLst/>
                          <a:latin typeface="Arial" panose="020B0604020202020204" pitchFamily="34" charset="0"/>
                          <a:ea typeface="Times New Roman"/>
                          <a:cs typeface="Arial" panose="020B0604020202020204" pitchFamily="34" charset="0"/>
                        </a:rPr>
                        <a:t>6.3</a:t>
                      </a:r>
                      <a:endParaRPr lang="x-none" sz="1000" b="0" i="1"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spcAft>
                          <a:spcPts val="0"/>
                        </a:spcAft>
                      </a:pPr>
                      <a:r>
                        <a:rPr lang="sr-Latn-BA" sz="1000" b="0" dirty="0">
                          <a:effectLst/>
                          <a:latin typeface="Arial" panose="020B0604020202020204" pitchFamily="34" charset="0"/>
                          <a:ea typeface="Times New Roman"/>
                          <a:cs typeface="Arial" panose="020B0604020202020204" pitchFamily="34" charset="0"/>
                        </a:rPr>
                        <a:t>10</a:t>
                      </a: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extLst>
                  <a:ext uri="{0D108BD9-81ED-4DB2-BD59-A6C34878D82A}">
                    <a16:rowId xmlns:a16="http://schemas.microsoft.com/office/drawing/2014/main" val="10013"/>
                  </a:ext>
                </a:extLst>
              </a:tr>
              <a:tr h="204779">
                <a:tc vMerge="1">
                  <a:txBody>
                    <a:bodyPr/>
                    <a:lstStyle/>
                    <a:p>
                      <a:pPr algn="l" fontAlgn="t"/>
                      <a:endParaRPr lang="en-GB" sz="1000" b="1" i="0" u="none" strike="noStrike" noProof="0" dirty="0">
                        <a:solidFill>
                          <a:schemeClr val="tx1"/>
                        </a:solidFill>
                        <a:effectLst/>
                        <a:latin typeface="+mn-lt"/>
                      </a:endParaRPr>
                    </a:p>
                  </a:txBody>
                  <a:tcPr marL="36000" marR="9525" marT="9525" marB="0" anchor="ctr">
                    <a:solidFill>
                      <a:srgbClr val="D9D9D9"/>
                    </a:solidFill>
                  </a:tcPr>
                </a:tc>
                <a:tc>
                  <a:txBody>
                    <a:bodyPr/>
                    <a:lstStyle/>
                    <a:p>
                      <a:pPr marL="38100" marR="38100">
                        <a:lnSpc>
                          <a:spcPts val="1600"/>
                        </a:lnSpc>
                        <a:spcAft>
                          <a:spcPts val="0"/>
                        </a:spcAft>
                      </a:pPr>
                      <a:r>
                        <a:rPr lang="sr-Latn-BA" sz="1000" b="0" dirty="0">
                          <a:effectLst/>
                          <a:latin typeface="Arial" panose="020B0604020202020204" pitchFamily="34" charset="0"/>
                          <a:cs typeface="Arial" panose="020B0604020202020204" pitchFamily="34" charset="0"/>
                        </a:rPr>
                        <a:t>Una - Sana</a:t>
                      </a:r>
                      <a:r>
                        <a:rPr lang="x-none" sz="1000" b="0" dirty="0">
                          <a:effectLst/>
                          <a:latin typeface="Arial" panose="020B0604020202020204" pitchFamily="34" charset="0"/>
                          <a:cs typeface="Arial" panose="020B0604020202020204" pitchFamily="34" charset="0"/>
                        </a:rPr>
                        <a:t> </a:t>
                      </a:r>
                      <a:r>
                        <a:rPr lang="sr-Latn-BA" sz="1000" b="0" dirty="0">
                          <a:effectLst/>
                          <a:latin typeface="Arial" panose="020B0604020202020204" pitchFamily="34" charset="0"/>
                          <a:cs typeface="Arial" panose="020B0604020202020204" pitchFamily="34" charset="0"/>
                        </a:rPr>
                        <a:t>C</a:t>
                      </a:r>
                      <a:r>
                        <a:rPr lang="x-none" sz="1000" b="0" dirty="0">
                          <a:effectLst/>
                          <a:latin typeface="Arial" panose="020B0604020202020204" pitchFamily="34" charset="0"/>
                          <a:cs typeface="Arial" panose="020B0604020202020204" pitchFamily="34" charset="0"/>
                        </a:rPr>
                        <a:t>anton</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algn="ctr"/>
                      <a:r>
                        <a:rPr lang="sr-Latn-BA" sz="1000" b="0" i="1" dirty="0">
                          <a:solidFill>
                            <a:schemeClr val="tx1"/>
                          </a:solidFill>
                          <a:latin typeface="Arial" panose="020B0604020202020204" pitchFamily="34" charset="0"/>
                          <a:cs typeface="Arial" panose="020B0604020202020204" pitchFamily="34" charset="0"/>
                        </a:rPr>
                        <a:t>12.3</a:t>
                      </a:r>
                      <a:endParaRPr lang="x-none" sz="1000" b="0" i="1"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r>
                        <a:rPr lang="sr-Latn-BA" sz="1000" b="0" i="0" dirty="0">
                          <a:solidFill>
                            <a:schemeClr val="tx1"/>
                          </a:solidFill>
                          <a:latin typeface="Arial" panose="020B0604020202020204" pitchFamily="34" charset="0"/>
                          <a:cs typeface="Arial" panose="020B0604020202020204" pitchFamily="34" charset="0"/>
                        </a:rPr>
                        <a:t>41</a:t>
                      </a:r>
                      <a:endParaRPr lang="x-none" sz="1000" b="0" i="0"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endParaRPr lang="x-none" sz="1000" b="0" dirty="0">
                        <a:solidFill>
                          <a:schemeClr val="tx1"/>
                        </a:solidFill>
                        <a:latin typeface="Arial" panose="020B0604020202020204" pitchFamily="34" charset="0"/>
                        <a:cs typeface="Arial" panose="020B0604020202020204" pitchFamily="34" charset="0"/>
                      </a:endParaRPr>
                    </a:p>
                  </a:txBody>
                  <a:tcPr marL="0" marR="0" marT="0" marB="0" anchor="ctr"/>
                </a:tc>
                <a:tc>
                  <a:txBody>
                    <a:bodyPr/>
                    <a:lstStyle/>
                    <a:p>
                      <a:pPr algn="ctr"/>
                      <a:endParaRPr lang="x-none" sz="1000" b="0" dirty="0">
                        <a:solidFill>
                          <a:schemeClr val="tx1"/>
                        </a:solidFill>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14"/>
                  </a:ext>
                </a:extLst>
              </a:tr>
              <a:tr h="204779">
                <a:tc vMerge="1">
                  <a:txBody>
                    <a:bodyPr/>
                    <a:lstStyle/>
                    <a:p>
                      <a:endParaRPr lang="x-none"/>
                    </a:p>
                  </a:txBody>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T</a:t>
                      </a:r>
                      <a:r>
                        <a:rPr lang="sr-Latn-BA" sz="1000" b="0" dirty="0">
                          <a:effectLst/>
                          <a:latin typeface="Arial" panose="020B0604020202020204" pitchFamily="34" charset="0"/>
                          <a:cs typeface="Arial" panose="020B0604020202020204" pitchFamily="34" charset="0"/>
                        </a:rPr>
                        <a:t>uzla</a:t>
                      </a:r>
                      <a:r>
                        <a:rPr lang="x-none" sz="1000" b="0" dirty="0">
                          <a:effectLst/>
                          <a:latin typeface="Arial" panose="020B0604020202020204" pitchFamily="34" charset="0"/>
                          <a:cs typeface="Arial" panose="020B0604020202020204" pitchFamily="34" charset="0"/>
                        </a:rPr>
                        <a:t> </a:t>
                      </a:r>
                      <a:r>
                        <a:rPr lang="sr-Latn-BA" sz="1000" b="0" dirty="0">
                          <a:effectLst/>
                          <a:latin typeface="Arial" panose="020B0604020202020204" pitchFamily="34" charset="0"/>
                          <a:cs typeface="Arial" panose="020B0604020202020204" pitchFamily="34" charset="0"/>
                        </a:rPr>
                        <a:t>C</a:t>
                      </a:r>
                      <a:r>
                        <a:rPr lang="x-none" sz="1000" b="0" dirty="0">
                          <a:effectLst/>
                          <a:latin typeface="Arial" panose="020B0604020202020204" pitchFamily="34" charset="0"/>
                          <a:cs typeface="Arial" panose="020B0604020202020204" pitchFamily="34" charset="0"/>
                        </a:rPr>
                        <a:t>anton</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r>
                        <a:rPr lang="bs-Latn-BA" sz="1000" b="0" i="1" u="none" strike="noStrike" kern="1200" dirty="0">
                          <a:solidFill>
                            <a:schemeClr val="tx1"/>
                          </a:solidFill>
                          <a:effectLst/>
                          <a:latin typeface="Arial" panose="020B0604020202020204" pitchFamily="34" charset="0"/>
                          <a:ea typeface="+mn-ea"/>
                          <a:cs typeface="Arial" panose="020B0604020202020204" pitchFamily="34" charset="0"/>
                        </a:rPr>
                        <a:t>23.1</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panose="020B0604020202020204" pitchFamily="34" charset="0"/>
                          <a:ea typeface="+mn-ea"/>
                          <a:cs typeface="Arial" panose="020B0604020202020204" pitchFamily="34" charset="0"/>
                        </a:rPr>
                        <a:t>77</a:t>
                      </a:r>
                    </a:p>
                  </a:txBody>
                  <a:tcPr marL="9525" marR="9525" marT="12700" marB="0"/>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extLst>
                  <a:ext uri="{0D108BD9-81ED-4DB2-BD59-A6C34878D82A}">
                    <a16:rowId xmlns:a16="http://schemas.microsoft.com/office/drawing/2014/main" val="10016"/>
                  </a:ext>
                </a:extLst>
              </a:tr>
              <a:tr h="204779">
                <a:tc vMerge="1">
                  <a:txBody>
                    <a:bodyPr/>
                    <a:lstStyle/>
                    <a:p>
                      <a:endParaRPr lang="x-none"/>
                    </a:p>
                  </a:txBody>
                  <a:tcPr/>
                </a:tc>
                <a:tc>
                  <a:txBody>
                    <a:bodyPr/>
                    <a:lstStyle/>
                    <a:p>
                      <a:pPr marL="38100" marR="38100">
                        <a:lnSpc>
                          <a:spcPts val="1600"/>
                        </a:lnSpc>
                        <a:spcAft>
                          <a:spcPts val="0"/>
                        </a:spcAft>
                      </a:pPr>
                      <a:r>
                        <a:rPr lang="sr-Latn-BA" sz="1000" b="0" dirty="0">
                          <a:solidFill>
                            <a:srgbClr val="000000"/>
                          </a:solidFill>
                          <a:effectLst/>
                          <a:latin typeface="Arial" panose="020B0604020202020204" pitchFamily="34" charset="0"/>
                          <a:ea typeface="Times New Roman"/>
                          <a:cs typeface="Arial" panose="020B0604020202020204" pitchFamily="34" charset="0"/>
                        </a:rPr>
                        <a:t>Zernica - Doboj Canton</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r>
                        <a:rPr lang="bs-Latn-BA" sz="1000" b="0" i="1" u="none" strike="noStrike" kern="1200" dirty="0">
                          <a:solidFill>
                            <a:schemeClr val="tx1"/>
                          </a:solidFill>
                          <a:effectLst/>
                          <a:latin typeface="Arial" panose="020B0604020202020204" pitchFamily="34" charset="0"/>
                          <a:ea typeface="+mn-ea"/>
                          <a:cs typeface="Arial" panose="020B0604020202020204" pitchFamily="34" charset="0"/>
                        </a:rPr>
                        <a:t>17.1</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panose="020B0604020202020204" pitchFamily="34" charset="0"/>
                          <a:ea typeface="+mn-ea"/>
                          <a:cs typeface="Arial" panose="020B0604020202020204" pitchFamily="34" charset="0"/>
                        </a:rPr>
                        <a:t>57</a:t>
                      </a:r>
                    </a:p>
                  </a:txBody>
                  <a:tcPr marL="9525" marR="9525" marT="12700" marB="0"/>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extLst>
                  <a:ext uri="{0D108BD9-81ED-4DB2-BD59-A6C34878D82A}">
                    <a16:rowId xmlns:a16="http://schemas.microsoft.com/office/drawing/2014/main" val="10017"/>
                  </a:ext>
                </a:extLst>
              </a:tr>
              <a:tr h="204779">
                <a:tc vMerge="1">
                  <a:txBody>
                    <a:bodyPr/>
                    <a:lstStyle/>
                    <a:p>
                      <a:endParaRPr lang="x-none"/>
                    </a:p>
                  </a:txBody>
                  <a:tcPr/>
                </a:tc>
                <a:tc>
                  <a:txBody>
                    <a:bodyPr/>
                    <a:lstStyle/>
                    <a:p>
                      <a:pPr marL="38100" marR="38100">
                        <a:lnSpc>
                          <a:spcPts val="1600"/>
                        </a:lnSpc>
                        <a:spcAft>
                          <a:spcPts val="0"/>
                        </a:spcAft>
                      </a:pPr>
                      <a:r>
                        <a:rPr lang="sr-Latn-BA" sz="1000" b="0" dirty="0">
                          <a:solidFill>
                            <a:srgbClr val="000000"/>
                          </a:solidFill>
                          <a:effectLst/>
                          <a:latin typeface="Arial" panose="020B0604020202020204" pitchFamily="34" charset="0"/>
                          <a:ea typeface="Times New Roman"/>
                          <a:cs typeface="Arial" panose="020B0604020202020204" pitchFamily="34" charset="0"/>
                        </a:rPr>
                        <a:t>Central Bosnia Canton</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r>
                        <a:rPr lang="bs-Latn-BA" sz="1000" b="0" i="1" u="none" strike="noStrike" kern="1200" dirty="0">
                          <a:solidFill>
                            <a:schemeClr val="tx1"/>
                          </a:solidFill>
                          <a:effectLst/>
                          <a:latin typeface="Arial" panose="020B0604020202020204" pitchFamily="34" charset="0"/>
                          <a:ea typeface="+mn-ea"/>
                          <a:cs typeface="Arial" panose="020B0604020202020204" pitchFamily="34" charset="0"/>
                        </a:rPr>
                        <a:t>10.2</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panose="020B0604020202020204" pitchFamily="34" charset="0"/>
                          <a:ea typeface="+mn-ea"/>
                          <a:cs typeface="Arial" panose="020B0604020202020204" pitchFamily="34" charset="0"/>
                        </a:rPr>
                        <a:t>34</a:t>
                      </a:r>
                    </a:p>
                  </a:txBody>
                  <a:tcPr marL="9525" marR="9525" marT="12700" marB="0"/>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extLst>
                  <a:ext uri="{0D108BD9-81ED-4DB2-BD59-A6C34878D82A}">
                    <a16:rowId xmlns:a16="http://schemas.microsoft.com/office/drawing/2014/main" val="10019"/>
                  </a:ext>
                </a:extLst>
              </a:tr>
              <a:tr h="428581">
                <a:tc vMerge="1">
                  <a:txBody>
                    <a:bodyPr/>
                    <a:lstStyle/>
                    <a:p>
                      <a:endParaRPr lang="x-none"/>
                    </a:p>
                  </a:txBody>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Her</a:t>
                      </a:r>
                      <a:r>
                        <a:rPr lang="sr-Latn-BA" sz="1000" b="0" dirty="0">
                          <a:effectLst/>
                          <a:latin typeface="Arial" panose="020B0604020202020204" pitchFamily="34" charset="0"/>
                          <a:cs typeface="Arial" panose="020B0604020202020204" pitchFamily="34" charset="0"/>
                        </a:rPr>
                        <a:t>zegovina – Neretva Canton</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r>
                        <a:rPr lang="bs-Latn-BA" sz="1000" b="0" i="1" u="none" strike="noStrike" kern="1200" dirty="0">
                          <a:solidFill>
                            <a:schemeClr val="tx1"/>
                          </a:solidFill>
                          <a:effectLst/>
                          <a:latin typeface="Arial" panose="020B0604020202020204" pitchFamily="34" charset="0"/>
                          <a:ea typeface="+mn-ea"/>
                          <a:cs typeface="Arial" panose="020B0604020202020204" pitchFamily="34" charset="0"/>
                        </a:rPr>
                        <a:t>9.6</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panose="020B0604020202020204" pitchFamily="34" charset="0"/>
                          <a:ea typeface="+mn-ea"/>
                          <a:cs typeface="Arial" panose="020B0604020202020204" pitchFamily="34" charset="0"/>
                        </a:rPr>
                        <a:t>32</a:t>
                      </a:r>
                    </a:p>
                  </a:txBody>
                  <a:tcPr marL="9525" marR="9525" marT="12700" marB="0"/>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extLst>
                  <a:ext uri="{0D108BD9-81ED-4DB2-BD59-A6C34878D82A}">
                    <a16:rowId xmlns:a16="http://schemas.microsoft.com/office/drawing/2014/main" val="10020"/>
                  </a:ext>
                </a:extLst>
              </a:tr>
              <a:tr h="428581">
                <a:tc vMerge="1">
                  <a:txBody>
                    <a:bodyPr/>
                    <a:lstStyle/>
                    <a:p>
                      <a:endParaRPr lang="x-none"/>
                    </a:p>
                  </a:txBody>
                  <a:tcPr/>
                </a:tc>
                <a:tc>
                  <a:txBody>
                    <a:bodyPr/>
                    <a:lstStyle/>
                    <a:p>
                      <a:pPr marL="38100" marR="38100">
                        <a:lnSpc>
                          <a:spcPts val="1600"/>
                        </a:lnSpc>
                        <a:spcAft>
                          <a:spcPts val="0"/>
                        </a:spcAft>
                      </a:pPr>
                      <a:r>
                        <a:rPr lang="sr-Latn-BA" sz="1000" b="0" dirty="0">
                          <a:solidFill>
                            <a:srgbClr val="000000"/>
                          </a:solidFill>
                          <a:effectLst/>
                          <a:latin typeface="Arial" panose="020B0604020202020204" pitchFamily="34" charset="0"/>
                          <a:ea typeface="Times New Roman"/>
                          <a:cs typeface="Arial" panose="020B0604020202020204" pitchFamily="34" charset="0"/>
                        </a:rPr>
                        <a:t>West Herzegovina Canton</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r>
                        <a:rPr lang="bs-Latn-BA" sz="1000" b="0" i="1" u="none" strike="noStrike" kern="1200" dirty="0">
                          <a:solidFill>
                            <a:schemeClr val="tx1"/>
                          </a:solidFill>
                          <a:effectLst/>
                          <a:latin typeface="Arial" panose="020B0604020202020204" pitchFamily="34" charset="0"/>
                          <a:ea typeface="+mn-ea"/>
                          <a:cs typeface="Arial" panose="020B0604020202020204" pitchFamily="34" charset="0"/>
                        </a:rPr>
                        <a:t>5.1</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panose="020B0604020202020204" pitchFamily="34" charset="0"/>
                          <a:ea typeface="+mn-ea"/>
                          <a:cs typeface="Arial" panose="020B0604020202020204" pitchFamily="34" charset="0"/>
                        </a:rPr>
                        <a:t>17</a:t>
                      </a:r>
                    </a:p>
                  </a:txBody>
                  <a:tcPr marL="9525" marR="9525" marT="12700" marB="0"/>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extLst>
                  <a:ext uri="{0D108BD9-81ED-4DB2-BD59-A6C34878D82A}">
                    <a16:rowId xmlns:a16="http://schemas.microsoft.com/office/drawing/2014/main" val="10021"/>
                  </a:ext>
                </a:extLst>
              </a:tr>
              <a:tr h="204779">
                <a:tc vMerge="1">
                  <a:txBody>
                    <a:bodyPr/>
                    <a:lstStyle/>
                    <a:p>
                      <a:endParaRPr lang="x-none"/>
                    </a:p>
                  </a:txBody>
                  <a:tcPr/>
                </a:tc>
                <a:tc>
                  <a:txBody>
                    <a:bodyPr/>
                    <a:lstStyle/>
                    <a:p>
                      <a:pPr marL="38100" marR="38100">
                        <a:lnSpc>
                          <a:spcPts val="1600"/>
                        </a:lnSpc>
                        <a:spcAft>
                          <a:spcPts val="0"/>
                        </a:spcAft>
                      </a:pPr>
                      <a:r>
                        <a:rPr lang="sr-Latn-BA" sz="1000" b="0" dirty="0">
                          <a:solidFill>
                            <a:srgbClr val="000000"/>
                          </a:solidFill>
                          <a:effectLst/>
                          <a:latin typeface="Arial" panose="020B0604020202020204" pitchFamily="34" charset="0"/>
                          <a:ea typeface="Times New Roman"/>
                          <a:cs typeface="Arial" panose="020B0604020202020204" pitchFamily="34" charset="0"/>
                        </a:rPr>
                        <a:t>Sarajevo Canton</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r>
                        <a:rPr lang="bs-Latn-BA" sz="1000" b="0" i="1" u="none" strike="noStrike" kern="1200" dirty="0">
                          <a:solidFill>
                            <a:schemeClr val="tx1"/>
                          </a:solidFill>
                          <a:effectLst/>
                          <a:latin typeface="Arial" panose="020B0604020202020204" pitchFamily="34" charset="0"/>
                          <a:ea typeface="+mn-ea"/>
                          <a:cs typeface="Arial" panose="020B0604020202020204" pitchFamily="34" charset="0"/>
                        </a:rPr>
                        <a:t>17.1</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panose="020B0604020202020204" pitchFamily="34" charset="0"/>
                          <a:ea typeface="+mn-ea"/>
                          <a:cs typeface="Arial" panose="020B0604020202020204" pitchFamily="34" charset="0"/>
                        </a:rPr>
                        <a:t>57</a:t>
                      </a:r>
                    </a:p>
                  </a:txBody>
                  <a:tcPr marL="9525" marR="9525" marT="12700" marB="0"/>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extLst>
                  <a:ext uri="{0D108BD9-81ED-4DB2-BD59-A6C34878D82A}">
                    <a16:rowId xmlns:a16="http://schemas.microsoft.com/office/drawing/2014/main" val="10022"/>
                  </a:ext>
                </a:extLst>
              </a:tr>
              <a:tr h="204779">
                <a:tc vMerge="1">
                  <a:txBody>
                    <a:bodyPr/>
                    <a:lstStyle/>
                    <a:p>
                      <a:endParaRPr lang="x-none"/>
                    </a:p>
                  </a:txBody>
                  <a:tcPr/>
                </a:tc>
                <a:tc>
                  <a:txBody>
                    <a:bodyPr/>
                    <a:lstStyle/>
                    <a:p>
                      <a:pPr marL="38100" marR="38100">
                        <a:lnSpc>
                          <a:spcPts val="1600"/>
                        </a:lnSpc>
                        <a:spcAft>
                          <a:spcPts val="0"/>
                        </a:spcAft>
                      </a:pPr>
                      <a:r>
                        <a:rPr lang="sr-Latn-BA" sz="1000" b="0" dirty="0">
                          <a:effectLst/>
                          <a:latin typeface="Arial" panose="020B0604020202020204" pitchFamily="34" charset="0"/>
                          <a:cs typeface="Arial" panose="020B0604020202020204" pitchFamily="34" charset="0"/>
                        </a:rPr>
                        <a:t>C</a:t>
                      </a:r>
                      <a:r>
                        <a:rPr lang="x-none" sz="1000" b="0" dirty="0">
                          <a:effectLst/>
                          <a:latin typeface="Arial" panose="020B0604020202020204" pitchFamily="34" charset="0"/>
                          <a:cs typeface="Arial" panose="020B0604020202020204" pitchFamily="34" charset="0"/>
                        </a:rPr>
                        <a:t>anton 10</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endParaRPr lang="x-none" sz="1000" b="0" i="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spcAft>
                          <a:spcPts val="0"/>
                        </a:spcAft>
                      </a:pPr>
                      <a:endParaRPr lang="x-none" sz="1000" b="0" i="0" dirty="0">
                        <a:effectLst/>
                        <a:latin typeface="Arial" panose="020B0604020202020204" pitchFamily="34" charset="0"/>
                        <a:ea typeface="Times New Roman"/>
                        <a:cs typeface="Arial" panose="020B0604020202020204" pitchFamily="34" charset="0"/>
                      </a:endParaRPr>
                    </a:p>
                  </a:txBody>
                  <a:tcPr marL="68580" marR="68580" marT="0" marB="0" anchor="ctr"/>
                </a:tc>
                <a:tc>
                  <a:txBody>
                    <a:bodyPr/>
                    <a:lstStyle/>
                    <a:p>
                      <a:pPr marL="0" algn="ctr" defTabSz="457200" rtl="0" eaLnBrk="1" fontAlgn="b" latinLnBrk="0" hangingPunct="1"/>
                      <a:r>
                        <a:rPr lang="bs-Latn-BA" sz="1000" b="0" i="1" u="none" strike="noStrike" kern="1200" dirty="0">
                          <a:solidFill>
                            <a:schemeClr val="tx1"/>
                          </a:solidFill>
                          <a:effectLst/>
                          <a:latin typeface="Arial" panose="020B0604020202020204" pitchFamily="34" charset="0"/>
                          <a:ea typeface="+mn-ea"/>
                          <a:cs typeface="Arial" panose="020B0604020202020204" pitchFamily="34" charset="0"/>
                        </a:rPr>
                        <a:t>5.4</a:t>
                      </a:r>
                    </a:p>
                  </a:txBody>
                  <a:tcPr marL="9525" marR="9525" marT="12700" marB="0"/>
                </a:tc>
                <a:tc>
                  <a:txBody>
                    <a:bodyPr/>
                    <a:lstStyle/>
                    <a:p>
                      <a:pPr marL="0" algn="ctr" defTabSz="457200" rtl="0" eaLnBrk="1" fontAlgn="b" latinLnBrk="0" hangingPunct="1"/>
                      <a:r>
                        <a:rPr lang="bs-Latn-BA" sz="1000" b="0" i="0" u="none" strike="noStrike" kern="1200" dirty="0">
                          <a:solidFill>
                            <a:schemeClr val="tx1"/>
                          </a:solidFill>
                          <a:effectLst/>
                          <a:latin typeface="Arial" panose="020B0604020202020204" pitchFamily="34" charset="0"/>
                          <a:ea typeface="+mn-ea"/>
                          <a:cs typeface="Arial" panose="020B0604020202020204" pitchFamily="34" charset="0"/>
                        </a:rPr>
                        <a:t>18</a:t>
                      </a:r>
                    </a:p>
                  </a:txBody>
                  <a:tcPr marL="9525" marR="9525" marT="12700" marB="0"/>
                </a:tc>
                <a:tc>
                  <a:txBody>
                    <a:bodyPr/>
                    <a:lstStyle/>
                    <a:p>
                      <a:pPr marL="0" algn="ctr" defTabSz="457200" rtl="0" eaLnBrk="1" fontAlgn="b" latinLnBrk="0" hangingPunct="1"/>
                      <a:endParaRPr lang="bs-Latn-BA" sz="1000" b="0" i="0"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extLst>
                  <a:ext uri="{0D108BD9-81ED-4DB2-BD59-A6C34878D82A}">
                    <a16:rowId xmlns:a16="http://schemas.microsoft.com/office/drawing/2014/main" val="10023"/>
                  </a:ext>
                </a:extLst>
              </a:tr>
              <a:tr h="0">
                <a:tc vMerge="1">
                  <a:txBody>
                    <a:bodyPr/>
                    <a:lstStyle/>
                    <a:p>
                      <a:endParaRPr lang="x-none"/>
                    </a:p>
                  </a:txBody>
                  <a:tcPr/>
                </a:tc>
                <a:tc>
                  <a:txBody>
                    <a:bodyPr/>
                    <a:lstStyle/>
                    <a:p>
                      <a:pPr marL="38100" marR="38100">
                        <a:lnSpc>
                          <a:spcPts val="1600"/>
                        </a:lnSpc>
                        <a:spcAft>
                          <a:spcPts val="0"/>
                        </a:spcAft>
                      </a:pPr>
                      <a:r>
                        <a:rPr lang="x-none" sz="1000" b="0" dirty="0">
                          <a:effectLst/>
                          <a:latin typeface="Arial" panose="020B0604020202020204" pitchFamily="34" charset="0"/>
                          <a:cs typeface="Arial" panose="020B0604020202020204" pitchFamily="34" charset="0"/>
                        </a:rPr>
                        <a:t>Distr</a:t>
                      </a:r>
                      <a:r>
                        <a:rPr lang="sr-Latn-BA" sz="1000" b="0" dirty="0">
                          <a:effectLst/>
                          <a:latin typeface="Arial" panose="020B0604020202020204" pitchFamily="34" charset="0"/>
                          <a:cs typeface="Arial" panose="020B0604020202020204" pitchFamily="34" charset="0"/>
                        </a:rPr>
                        <a:t>ict Brčko</a:t>
                      </a:r>
                      <a:endParaRPr lang="x-none" sz="1000" b="0" dirty="0">
                        <a:solidFill>
                          <a:srgbClr val="000000"/>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38100" marR="38100" algn="ctr">
                        <a:lnSpc>
                          <a:spcPts val="1600"/>
                        </a:lnSpc>
                        <a:spcAft>
                          <a:spcPts val="0"/>
                        </a:spcAft>
                      </a:pPr>
                      <a:r>
                        <a:rPr lang="sr-Latn-BA" sz="1000" b="0" i="0" dirty="0">
                          <a:solidFill>
                            <a:schemeClr val="tx1"/>
                          </a:solidFill>
                          <a:effectLst/>
                          <a:latin typeface="Arial" panose="020B0604020202020204" pitchFamily="34" charset="0"/>
                          <a:ea typeface="Times New Roman"/>
                          <a:cs typeface="Arial" panose="020B0604020202020204" pitchFamily="34" charset="0"/>
                        </a:rPr>
                        <a:t>100</a:t>
                      </a:r>
                      <a:endParaRPr lang="x-none" sz="1000" b="0" i="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r>
                        <a:rPr lang="sr-Latn-BA" sz="1000" b="0" i="0" dirty="0">
                          <a:solidFill>
                            <a:schemeClr val="tx1"/>
                          </a:solidFill>
                          <a:effectLst/>
                          <a:latin typeface="Arial" panose="020B0604020202020204" pitchFamily="34" charset="0"/>
                          <a:ea typeface="Times New Roman"/>
                          <a:cs typeface="Arial" panose="020B0604020202020204" pitchFamily="34" charset="0"/>
                        </a:rPr>
                        <a:t>10</a:t>
                      </a:r>
                      <a:endParaRPr lang="x-none" sz="1000" b="0" i="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0" algn="ctr" defTabSz="457200" rtl="0" eaLnBrk="1" fontAlgn="b" latinLnBrk="0" hangingPunct="1"/>
                      <a:endParaRPr lang="bs-Latn-BA" sz="1000" b="0" i="1" u="none" strike="noStrike" kern="1200" dirty="0">
                        <a:solidFill>
                          <a:schemeClr val="tx1"/>
                        </a:solidFill>
                        <a:effectLst/>
                        <a:latin typeface="Arial" panose="020B0604020202020204" pitchFamily="34" charset="0"/>
                        <a:ea typeface="+mn-ea"/>
                        <a:cs typeface="Arial" panose="020B0604020202020204" pitchFamily="34" charset="0"/>
                      </a:endParaRPr>
                    </a:p>
                  </a:txBody>
                  <a:tcPr marL="9525" marR="9525" marT="12700" marB="0"/>
                </a:tc>
                <a:tc>
                  <a:txBody>
                    <a:bodyPr/>
                    <a:lstStyle/>
                    <a:p>
                      <a:pPr marL="38100" marR="38100" algn="ctr">
                        <a:lnSpc>
                          <a:spcPts val="1600"/>
                        </a:lnSpc>
                        <a:spcAft>
                          <a:spcPts val="0"/>
                        </a:spcAft>
                      </a:pP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38100" marR="38100" algn="ctr">
                        <a:lnSpc>
                          <a:spcPts val="1600"/>
                        </a:lnSpc>
                        <a:spcAft>
                          <a:spcPts val="0"/>
                        </a:spcAft>
                      </a:pPr>
                      <a:endParaRPr lang="x-none" sz="1000" b="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extLst>
                  <a:ext uri="{0D108BD9-81ED-4DB2-BD59-A6C34878D82A}">
                    <a16:rowId xmlns:a16="http://schemas.microsoft.com/office/drawing/2014/main" val="10024"/>
                  </a:ext>
                </a:extLst>
              </a:tr>
            </a:tbl>
          </a:graphicData>
        </a:graphic>
      </p:graphicFrame>
    </p:spTree>
    <p:extLst>
      <p:ext uri="{BB962C8B-B14F-4D97-AF65-F5344CB8AC3E}">
        <p14:creationId xmlns:p14="http://schemas.microsoft.com/office/powerpoint/2010/main" val="33395135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204395" y="6345382"/>
            <a:ext cx="9339100"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 have the strongest influence on the work of the media in BiH</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83925"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(n=160)</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In Your opinion, who of the following has the strongest influence on the work of the media in BiH? </a:t>
            </a:r>
          </a:p>
        </p:txBody>
      </p:sp>
      <p:sp>
        <p:nvSpPr>
          <p:cNvPr id="14" name="TextBox 13">
            <a:extLst>
              <a:ext uri="{FF2B5EF4-FFF2-40B4-BE49-F238E27FC236}">
                <a16:creationId xmlns:a16="http://schemas.microsoft.com/office/drawing/2014/main" id="{CBC21C50-2ABE-4FB8-A69D-EA9A32D86D77}"/>
              </a:ext>
            </a:extLst>
          </p:cNvPr>
          <p:cNvSpPr txBox="1"/>
          <p:nvPr/>
        </p:nvSpPr>
        <p:spPr>
          <a:xfrm>
            <a:off x="618566" y="1630111"/>
            <a:ext cx="779016" cy="276999"/>
          </a:xfrm>
          <a:prstGeom prst="rect">
            <a:avLst/>
          </a:prstGeom>
          <a:noFill/>
        </p:spPr>
        <p:txBody>
          <a:bodyPr wrap="square">
            <a:spAutoFit/>
          </a:bodyPr>
          <a:lstStyle/>
          <a:p>
            <a:r>
              <a:rPr lang="hr-HR" sz="1200" dirty="0">
                <a:latin typeface="Arial" panose="020B0604020202020204" pitchFamily="34" charset="0"/>
                <a:cs typeface="Arial" panose="020B0604020202020204" pitchFamily="34" charset="0"/>
              </a:rPr>
              <a:t>(RS)</a:t>
            </a:r>
            <a:endParaRPr lang="pl-PL" sz="1200" dirty="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id="{10294F6B-21BA-4348-91D2-1D6740C4ACBE}"/>
              </a:ext>
            </a:extLst>
          </p:cNvPr>
          <p:cNvGraphicFramePr/>
          <p:nvPr>
            <p:extLst>
              <p:ext uri="{D42A27DB-BD31-4B8C-83A1-F6EECF244321}">
                <p14:modId xmlns:p14="http://schemas.microsoft.com/office/powerpoint/2010/main" val="1427860143"/>
              </p:ext>
            </p:extLst>
          </p:nvPr>
        </p:nvGraphicFramePr>
        <p:xfrm>
          <a:off x="1219200" y="1593621"/>
          <a:ext cx="10238509" cy="39042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681773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505609" y="6352083"/>
            <a:ext cx="8961686" cy="369332"/>
          </a:xfrm>
          <a:prstGeom prst="rect">
            <a:avLst/>
          </a:prstGeom>
          <a:noFill/>
        </p:spPr>
        <p:txBody>
          <a:bodyPr wrap="square" rtlCol="0">
            <a:spAutoFit/>
          </a:bodyPr>
          <a:lstStyle/>
          <a:p>
            <a:r>
              <a:rPr lang="en-US" b="1" dirty="0">
                <a:solidFill>
                  <a:srgbClr val="F15A23"/>
                </a:solidFill>
                <a:latin typeface="Arial" panose="020B0604020202020204" pitchFamily="34" charset="0"/>
                <a:cs typeface="Arial" panose="020B0604020202020204" pitchFamily="34" charset="0"/>
              </a:rPr>
              <a:t>Criminalization of defamation and media freedom in </a:t>
            </a:r>
            <a:r>
              <a:rPr lang="en-US" b="1" dirty="0" err="1">
                <a:solidFill>
                  <a:srgbClr val="F15A23"/>
                </a:solidFill>
                <a:latin typeface="Arial" panose="020B0604020202020204" pitchFamily="34" charset="0"/>
                <a:cs typeface="Arial" panose="020B0604020202020204" pitchFamily="34" charset="0"/>
              </a:rPr>
              <a:t>Republika</a:t>
            </a:r>
            <a:r>
              <a:rPr lang="en-US" b="1" dirty="0">
                <a:solidFill>
                  <a:srgbClr val="F15A23"/>
                </a:solidFill>
                <a:latin typeface="Arial" panose="020B0604020202020204" pitchFamily="34" charset="0"/>
                <a:cs typeface="Arial" panose="020B0604020202020204" pitchFamily="34" charset="0"/>
              </a:rPr>
              <a:t> Srpska 2026</a:t>
            </a: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70071"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461665"/>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In your opinion, how much has the criminalization of defamation and the possibility of criminal prosecution of journalists and editors affected media freedom in </a:t>
            </a:r>
            <a:r>
              <a:rPr lang="en-US" sz="1200" b="1" dirty="0" err="1">
                <a:latin typeface="Arial" panose="020B0604020202020204" pitchFamily="34" charset="0"/>
                <a:cs typeface="Arial" panose="020B0604020202020204" pitchFamily="34" charset="0"/>
              </a:rPr>
              <a:t>Republika</a:t>
            </a:r>
            <a:r>
              <a:rPr lang="en-US" sz="1200" b="1" dirty="0">
                <a:latin typeface="Arial" panose="020B0604020202020204" pitchFamily="34" charset="0"/>
                <a:cs typeface="Arial" panose="020B0604020202020204" pitchFamily="34" charset="0"/>
              </a:rPr>
              <a:t> Srpska?</a:t>
            </a:r>
            <a:endParaRPr lang="sl-SI" sz="1200" b="1" dirty="0">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A4053EE5-22D8-4B3C-BB19-4DBFB35F9A44}"/>
              </a:ext>
            </a:extLst>
          </p:cNvPr>
          <p:cNvGraphicFramePr/>
          <p:nvPr>
            <p:extLst>
              <p:ext uri="{D42A27DB-BD31-4B8C-83A1-F6EECF244321}">
                <p14:modId xmlns:p14="http://schemas.microsoft.com/office/powerpoint/2010/main" val="2504650430"/>
              </p:ext>
            </p:extLst>
          </p:nvPr>
        </p:nvGraphicFramePr>
        <p:xfrm>
          <a:off x="1426706" y="1412776"/>
          <a:ext cx="2767628" cy="40324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4CD257EC-CCA8-4778-B141-C906CDFA9F16}"/>
              </a:ext>
            </a:extLst>
          </p:cNvPr>
          <p:cNvGraphicFramePr/>
          <p:nvPr>
            <p:extLst>
              <p:ext uri="{D42A27DB-BD31-4B8C-83A1-F6EECF244321}">
                <p14:modId xmlns:p14="http://schemas.microsoft.com/office/powerpoint/2010/main" val="2253154897"/>
              </p:ext>
            </p:extLst>
          </p:nvPr>
        </p:nvGraphicFramePr>
        <p:xfrm>
          <a:off x="4547828" y="1412776"/>
          <a:ext cx="3096344"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747B2380-CC05-46BA-98CB-2E808E80B432}"/>
              </a:ext>
            </a:extLst>
          </p:cNvPr>
          <p:cNvGraphicFramePr/>
          <p:nvPr>
            <p:extLst>
              <p:ext uri="{D42A27DB-BD31-4B8C-83A1-F6EECF244321}">
                <p14:modId xmlns:p14="http://schemas.microsoft.com/office/powerpoint/2010/main" val="2147164563"/>
              </p:ext>
            </p:extLst>
          </p:nvPr>
        </p:nvGraphicFramePr>
        <p:xfrm>
          <a:off x="7808293" y="1418579"/>
          <a:ext cx="3002557" cy="432048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41414197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441064" y="6345382"/>
            <a:ext cx="9102431"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Main violators of journalists’ rights and media freedoms in BiH </a:t>
            </a:r>
            <a:r>
              <a:rPr lang="hr-HR" b="1" dirty="0">
                <a:solidFill>
                  <a:srgbClr val="F15A23"/>
                </a:solidFill>
                <a:latin typeface="Arial" panose="020B0604020202020204" pitchFamily="34" charset="0"/>
                <a:cs typeface="Arial" panose="020B0604020202020204" pitchFamily="34" charset="0"/>
              </a:rPr>
              <a:t>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00798" cy="461665"/>
          </a:xfrm>
          <a:prstGeom prst="rect">
            <a:avLst/>
          </a:prstGeom>
          <a:noFill/>
        </p:spPr>
        <p:txBody>
          <a:bodyPr wrap="square">
            <a:spAutoFit/>
          </a:bodyPr>
          <a:lstStyle/>
          <a:p>
            <a:r>
              <a:rPr lang="sl-SI" sz="1200" dirty="0"/>
              <a:t>	                                                                                                                                                                                                                                  </a:t>
            </a: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461665"/>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Who are the main violators of journalists’ rights and media freedom in BiH?</a:t>
            </a:r>
          </a:p>
          <a:p>
            <a:endParaRPr lang="sl-SI" sz="1200" b="1" dirty="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a16="http://schemas.microsoft.com/office/drawing/2014/main" id="{034DA520-0DE1-4002-9F0E-184EFED55B9E}"/>
              </a:ext>
            </a:extLst>
          </p:cNvPr>
          <p:cNvGraphicFramePr/>
          <p:nvPr>
            <p:extLst>
              <p:ext uri="{D42A27DB-BD31-4B8C-83A1-F6EECF244321}">
                <p14:modId xmlns:p14="http://schemas.microsoft.com/office/powerpoint/2010/main" val="3253371976"/>
              </p:ext>
            </p:extLst>
          </p:nvPr>
        </p:nvGraphicFramePr>
        <p:xfrm>
          <a:off x="838199" y="1295371"/>
          <a:ext cx="3377009"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id="{46741655-4C99-4C26-BDB5-230165F4D0B2}"/>
              </a:ext>
            </a:extLst>
          </p:cNvPr>
          <p:cNvGraphicFramePr/>
          <p:nvPr>
            <p:extLst>
              <p:ext uri="{D42A27DB-BD31-4B8C-83A1-F6EECF244321}">
                <p14:modId xmlns:p14="http://schemas.microsoft.com/office/powerpoint/2010/main" val="4143968787"/>
              </p:ext>
            </p:extLst>
          </p:nvPr>
        </p:nvGraphicFramePr>
        <p:xfrm>
          <a:off x="4698115" y="1295371"/>
          <a:ext cx="3168352" cy="40324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C377D7EE-1061-4174-8F4C-0D4A5DD4D51E}"/>
              </a:ext>
            </a:extLst>
          </p:cNvPr>
          <p:cNvGraphicFramePr/>
          <p:nvPr>
            <p:extLst>
              <p:ext uri="{D42A27DB-BD31-4B8C-83A1-F6EECF244321}">
                <p14:modId xmlns:p14="http://schemas.microsoft.com/office/powerpoint/2010/main" val="2985016969"/>
              </p:ext>
            </p:extLst>
          </p:nvPr>
        </p:nvGraphicFramePr>
        <p:xfrm>
          <a:off x="8349374" y="1295371"/>
          <a:ext cx="3161456" cy="403244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145446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580913" y="6345382"/>
            <a:ext cx="8962582" cy="369332"/>
          </a:xfrm>
          <a:prstGeom prst="rect">
            <a:avLst/>
          </a:prstGeom>
          <a:noFill/>
        </p:spPr>
        <p:txBody>
          <a:bodyPr wrap="square" rtlCol="0">
            <a:spAutoFit/>
          </a:bodyPr>
          <a:lstStyle/>
          <a:p>
            <a:r>
              <a:rPr lang="hr-HR" b="1" dirty="0" err="1">
                <a:solidFill>
                  <a:srgbClr val="F15A23"/>
                </a:solidFill>
                <a:latin typeface="Arial" panose="020B0604020202020204" pitchFamily="34" charset="0"/>
                <a:cs typeface="Arial" panose="020B0604020202020204" pitchFamily="34" charset="0"/>
              </a:rPr>
              <a:t>Attacks</a:t>
            </a:r>
            <a:r>
              <a:rPr lang="hr-HR" b="1" dirty="0">
                <a:solidFill>
                  <a:srgbClr val="F15A23"/>
                </a:solidFill>
                <a:latin typeface="Arial" panose="020B0604020202020204" pitchFamily="34" charset="0"/>
                <a:cs typeface="Arial" panose="020B0604020202020204" pitchFamily="34" charset="0"/>
              </a:rPr>
              <a:t> on journalists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28507"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774476" y="330855"/>
            <a:ext cx="11558727" cy="276999"/>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Which of the following statements would you agree with most?</a:t>
            </a:r>
            <a:endParaRPr lang="sl-SI" sz="1200" b="1" dirty="0">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1CE1473F-1D72-4DC0-A8F7-24AE655F1E04}"/>
              </a:ext>
            </a:extLst>
          </p:cNvPr>
          <p:cNvGraphicFramePr/>
          <p:nvPr>
            <p:extLst>
              <p:ext uri="{D42A27DB-BD31-4B8C-83A1-F6EECF244321}">
                <p14:modId xmlns:p14="http://schemas.microsoft.com/office/powerpoint/2010/main" val="1277151650"/>
              </p:ext>
            </p:extLst>
          </p:nvPr>
        </p:nvGraphicFramePr>
        <p:xfrm>
          <a:off x="774476" y="1271278"/>
          <a:ext cx="3377009" cy="40324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568DECE6-25ED-4FB2-8649-AB1BCF5362C0}"/>
              </a:ext>
            </a:extLst>
          </p:cNvPr>
          <p:cNvGraphicFramePr/>
          <p:nvPr>
            <p:extLst>
              <p:ext uri="{D42A27DB-BD31-4B8C-83A1-F6EECF244321}">
                <p14:modId xmlns:p14="http://schemas.microsoft.com/office/powerpoint/2010/main" val="1865677293"/>
              </p:ext>
            </p:extLst>
          </p:nvPr>
        </p:nvGraphicFramePr>
        <p:xfrm>
          <a:off x="4511822" y="1246743"/>
          <a:ext cx="3168352"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a:extLst>
              <a:ext uri="{FF2B5EF4-FFF2-40B4-BE49-F238E27FC236}">
                <a16:creationId xmlns:a16="http://schemas.microsoft.com/office/drawing/2014/main" id="{F6247172-E109-430C-9200-DEA9A273AA37}"/>
              </a:ext>
            </a:extLst>
          </p:cNvPr>
          <p:cNvGraphicFramePr/>
          <p:nvPr>
            <p:extLst>
              <p:ext uri="{D42A27DB-BD31-4B8C-83A1-F6EECF244321}">
                <p14:modId xmlns:p14="http://schemas.microsoft.com/office/powerpoint/2010/main" val="904559130"/>
              </p:ext>
            </p:extLst>
          </p:nvPr>
        </p:nvGraphicFramePr>
        <p:xfrm>
          <a:off x="8040511" y="1247845"/>
          <a:ext cx="3161456" cy="403244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483758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408791" y="6345382"/>
            <a:ext cx="9134704"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Political motivation in the work of journalists </a:t>
            </a:r>
            <a:r>
              <a:rPr lang="hr-HR" b="1" dirty="0">
                <a:solidFill>
                  <a:srgbClr val="F15A23"/>
                </a:solidFill>
                <a:latin typeface="Arial" panose="020B0604020202020204" pitchFamily="34" charset="0"/>
                <a:cs typeface="Arial" panose="020B0604020202020204" pitchFamily="34" charset="0"/>
              </a:rPr>
              <a:t>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28507"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pPr algn="r"/>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774476" y="330855"/>
            <a:ext cx="11558727" cy="461665"/>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One of the most common criticisms directed at journalists by named politicians and influential individuals is that the work of some journalists is politically motivated. To what extent do you agree with this view?</a:t>
            </a:r>
            <a:endParaRPr lang="sl-SI" sz="1200" b="1" dirty="0">
              <a:latin typeface="Arial" panose="020B0604020202020204" pitchFamily="34" charset="0"/>
              <a:cs typeface="Arial" panose="020B0604020202020204" pitchFamily="34" charset="0"/>
            </a:endParaRPr>
          </a:p>
        </p:txBody>
      </p:sp>
      <p:graphicFrame>
        <p:nvGraphicFramePr>
          <p:cNvPr id="6" name="Chart 5">
            <a:extLst>
              <a:ext uri="{FF2B5EF4-FFF2-40B4-BE49-F238E27FC236}">
                <a16:creationId xmlns:a16="http://schemas.microsoft.com/office/drawing/2014/main" id="{1CE1473F-1D72-4DC0-A8F7-24AE655F1E04}"/>
              </a:ext>
            </a:extLst>
          </p:cNvPr>
          <p:cNvGraphicFramePr/>
          <p:nvPr>
            <p:extLst>
              <p:ext uri="{D42A27DB-BD31-4B8C-83A1-F6EECF244321}">
                <p14:modId xmlns:p14="http://schemas.microsoft.com/office/powerpoint/2010/main" val="2303266718"/>
              </p:ext>
            </p:extLst>
          </p:nvPr>
        </p:nvGraphicFramePr>
        <p:xfrm>
          <a:off x="774476" y="1271278"/>
          <a:ext cx="3377009"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Chart 6">
            <a:extLst>
              <a:ext uri="{FF2B5EF4-FFF2-40B4-BE49-F238E27FC236}">
                <a16:creationId xmlns:a16="http://schemas.microsoft.com/office/drawing/2014/main" id="{568DECE6-25ED-4FB2-8649-AB1BCF5362C0}"/>
              </a:ext>
            </a:extLst>
          </p:cNvPr>
          <p:cNvGraphicFramePr/>
          <p:nvPr>
            <p:extLst>
              <p:ext uri="{D42A27DB-BD31-4B8C-83A1-F6EECF244321}">
                <p14:modId xmlns:p14="http://schemas.microsoft.com/office/powerpoint/2010/main" val="1602517684"/>
              </p:ext>
            </p:extLst>
          </p:nvPr>
        </p:nvGraphicFramePr>
        <p:xfrm>
          <a:off x="4511822" y="1246743"/>
          <a:ext cx="3168352" cy="40324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F6247172-E109-430C-9200-DEA9A273AA37}"/>
              </a:ext>
            </a:extLst>
          </p:cNvPr>
          <p:cNvGraphicFramePr/>
          <p:nvPr>
            <p:extLst>
              <p:ext uri="{D42A27DB-BD31-4B8C-83A1-F6EECF244321}">
                <p14:modId xmlns:p14="http://schemas.microsoft.com/office/powerpoint/2010/main" val="2580803673"/>
              </p:ext>
            </p:extLst>
          </p:nvPr>
        </p:nvGraphicFramePr>
        <p:xfrm>
          <a:off x="8040511" y="1247845"/>
          <a:ext cx="3161456" cy="403244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5622767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441064" y="6345382"/>
            <a:ext cx="9102431"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Political motivation in the work of journalists</a:t>
            </a:r>
            <a:r>
              <a:rPr lang="sr-Latn-BA" b="1" dirty="0">
                <a:solidFill>
                  <a:srgbClr val="F15A23"/>
                </a:solidFill>
                <a:latin typeface="Arial" panose="020B0604020202020204" pitchFamily="34" charset="0"/>
                <a:cs typeface="Arial" panose="020B0604020202020204" pitchFamily="34" charset="0"/>
              </a:rPr>
              <a:t> </a:t>
            </a:r>
            <a:r>
              <a:rPr lang="hr-HR" b="1" dirty="0">
                <a:solidFill>
                  <a:srgbClr val="F15A23"/>
                </a:solidFill>
                <a:latin typeface="Arial" panose="020B0604020202020204" pitchFamily="34" charset="0"/>
                <a:cs typeface="Arial" panose="020B0604020202020204" pitchFamily="34" charset="0"/>
              </a:rPr>
              <a:t>(2018. - 2026.)</a:t>
            </a:r>
            <a:endParaRPr lang="en-US"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28507" cy="461665"/>
          </a:xfrm>
          <a:prstGeom prst="rect">
            <a:avLst/>
          </a:prstGeom>
          <a:noFill/>
        </p:spPr>
        <p:txBody>
          <a:bodyPr wrap="square">
            <a:spAutoFit/>
          </a:bodyPr>
          <a:lstStyle/>
          <a:p>
            <a:r>
              <a:rPr lang="sl-SI" sz="1200" dirty="0">
                <a:latin typeface="Arial" panose="020B0604020202020204" pitchFamily="34" charset="0"/>
                <a:cs typeface="Arial" panose="020B0604020202020204" pitchFamily="34" charset="0"/>
              </a:rPr>
              <a:t>Politicaly motivated („</a:t>
            </a:r>
            <a:r>
              <a:rPr lang="sl-SI" sz="1200" i="1" dirty="0">
                <a:latin typeface="Arial" panose="020B0604020202020204" pitchFamily="34" charset="0"/>
                <a:cs typeface="Arial" panose="020B0604020202020204" pitchFamily="34" charset="0"/>
              </a:rPr>
              <a:t>completely/somewhat agree</a:t>
            </a:r>
            <a:r>
              <a:rPr lang="sl-SI" sz="1200" dirty="0">
                <a:latin typeface="Arial" panose="020B0604020202020204" pitchFamily="34" charset="0"/>
                <a:cs typeface="Arial" panose="020B0604020202020204" pitchFamily="34" charset="0"/>
              </a:rPr>
              <a:t>“) not politicaly motivated(„</a:t>
            </a:r>
            <a:r>
              <a:rPr lang="sl-SI" sz="1200" i="1" dirty="0">
                <a:latin typeface="Arial" panose="020B0604020202020204" pitchFamily="34" charset="0"/>
                <a:cs typeface="Arial" panose="020B0604020202020204" pitchFamily="34" charset="0"/>
              </a:rPr>
              <a:t>completely/somewhat disagree</a:t>
            </a:r>
            <a:r>
              <a:rPr lang="sl-SI" sz="1200" dirty="0">
                <a:latin typeface="Arial" panose="020B0604020202020204" pitchFamily="34" charset="0"/>
                <a:cs typeface="Arial" panose="020B0604020202020204" pitchFamily="34" charset="0"/>
              </a:rPr>
              <a:t>“) 	 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38199" y="313015"/>
            <a:ext cx="9360025" cy="461665"/>
          </a:xfrm>
          <a:prstGeom prst="rect">
            <a:avLst/>
          </a:prstGeom>
          <a:noFill/>
        </p:spPr>
        <p:txBody>
          <a:bodyPr wrap="square">
            <a:spAutoFit/>
          </a:bodyPr>
          <a:lstStyle/>
          <a:p>
            <a:r>
              <a:rPr lang="en-US" sz="1200" b="1" dirty="0">
                <a:latin typeface="Arial" panose="020B0604020202020204" pitchFamily="34" charset="0"/>
                <a:cs typeface="Arial" panose="020B0604020202020204" pitchFamily="34" charset="0"/>
              </a:rPr>
              <a:t>One of the most common criticism towards journalists by called-out politicians and influential people is that the work of some journalists is politically motivated. How much do you agree with that opinion</a:t>
            </a:r>
            <a:r>
              <a:rPr lang="sr-Latn-BA" sz="1200" b="1" dirty="0">
                <a:latin typeface="Arial" panose="020B0604020202020204" pitchFamily="34" charset="0"/>
                <a:cs typeface="Arial" panose="020B0604020202020204" pitchFamily="34" charset="0"/>
              </a:rPr>
              <a:t>?</a:t>
            </a:r>
            <a:endParaRPr lang="sl-SI" sz="1200" b="1" dirty="0">
              <a:latin typeface="Arial" panose="020B0604020202020204" pitchFamily="34" charset="0"/>
              <a:cs typeface="Arial" panose="020B0604020202020204" pitchFamily="34" charset="0"/>
            </a:endParaRPr>
          </a:p>
        </p:txBody>
      </p:sp>
      <p:graphicFrame>
        <p:nvGraphicFramePr>
          <p:cNvPr id="11" name="Chart 10">
            <a:extLst>
              <a:ext uri="{FF2B5EF4-FFF2-40B4-BE49-F238E27FC236}">
                <a16:creationId xmlns:a16="http://schemas.microsoft.com/office/drawing/2014/main" id="{CA5AB15E-097C-446E-AB19-2E10FE9E2C32}"/>
              </a:ext>
            </a:extLst>
          </p:cNvPr>
          <p:cNvGraphicFramePr/>
          <p:nvPr>
            <p:extLst>
              <p:ext uri="{D42A27DB-BD31-4B8C-83A1-F6EECF244321}">
                <p14:modId xmlns:p14="http://schemas.microsoft.com/office/powerpoint/2010/main" val="3039029815"/>
              </p:ext>
            </p:extLst>
          </p:nvPr>
        </p:nvGraphicFramePr>
        <p:xfrm>
          <a:off x="838199" y="1205344"/>
          <a:ext cx="10924310" cy="418640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093152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313986" y="6345382"/>
            <a:ext cx="10269708"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Methods of improvement of the work of journalists and quality of reporting </a:t>
            </a:r>
            <a:r>
              <a:rPr lang="sv-SE" b="1" dirty="0">
                <a:solidFill>
                  <a:srgbClr val="F15A23"/>
                </a:solidFill>
                <a:latin typeface="Arial" panose="020B0604020202020204" pitchFamily="34" charset="0"/>
                <a:cs typeface="Arial" panose="020B0604020202020204" pitchFamily="34" charset="0"/>
              </a:rPr>
              <a:t>2026.</a:t>
            </a: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70071"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In your opinion, in which of the following ways should journalistic work and the quality of reporting be improved first?</a:t>
            </a:r>
          </a:p>
        </p:txBody>
      </p:sp>
      <p:graphicFrame>
        <p:nvGraphicFramePr>
          <p:cNvPr id="8" name="Chart 7">
            <a:extLst>
              <a:ext uri="{FF2B5EF4-FFF2-40B4-BE49-F238E27FC236}">
                <a16:creationId xmlns:a16="http://schemas.microsoft.com/office/drawing/2014/main" id="{F461C73F-8D45-42F9-ABBB-0793C7742751}"/>
              </a:ext>
            </a:extLst>
          </p:cNvPr>
          <p:cNvGraphicFramePr/>
          <p:nvPr>
            <p:extLst>
              <p:ext uri="{D42A27DB-BD31-4B8C-83A1-F6EECF244321}">
                <p14:modId xmlns:p14="http://schemas.microsoft.com/office/powerpoint/2010/main" val="1765755160"/>
              </p:ext>
            </p:extLst>
          </p:nvPr>
        </p:nvGraphicFramePr>
        <p:xfrm>
          <a:off x="838198" y="1341538"/>
          <a:ext cx="3498275"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C817C3F1-46E3-4752-8480-F24CA12E4FA6}"/>
              </a:ext>
            </a:extLst>
          </p:cNvPr>
          <p:cNvGraphicFramePr/>
          <p:nvPr>
            <p:extLst>
              <p:ext uri="{D42A27DB-BD31-4B8C-83A1-F6EECF244321}">
                <p14:modId xmlns:p14="http://schemas.microsoft.com/office/powerpoint/2010/main" val="2844610573"/>
              </p:ext>
            </p:extLst>
          </p:nvPr>
        </p:nvGraphicFramePr>
        <p:xfrm>
          <a:off x="4913282" y="1341538"/>
          <a:ext cx="2880320" cy="40324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C9723371-86DC-4ED1-AD13-AC252BD1BC56}"/>
              </a:ext>
            </a:extLst>
          </p:cNvPr>
          <p:cNvGraphicFramePr/>
          <p:nvPr>
            <p:extLst>
              <p:ext uri="{D42A27DB-BD31-4B8C-83A1-F6EECF244321}">
                <p14:modId xmlns:p14="http://schemas.microsoft.com/office/powerpoint/2010/main" val="2768959840"/>
              </p:ext>
            </p:extLst>
          </p:nvPr>
        </p:nvGraphicFramePr>
        <p:xfrm>
          <a:off x="8412301" y="1341538"/>
          <a:ext cx="2880320" cy="403244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568765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311972" y="6345382"/>
            <a:ext cx="9231523"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First choice for obtaining information </a:t>
            </a:r>
            <a:r>
              <a:rPr lang="hr-HR" b="1" dirty="0">
                <a:solidFill>
                  <a:srgbClr val="F15A23"/>
                </a:solidFill>
                <a:latin typeface="Arial" panose="020B0604020202020204" pitchFamily="34" charset="0"/>
                <a:cs typeface="Arial" panose="020B0604020202020204" pitchFamily="34" charset="0"/>
              </a:rPr>
              <a:t>2026.</a:t>
            </a:r>
            <a:endParaRPr lang="sv-SE"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42362"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en-GB" sz="1200" b="1" dirty="0">
                <a:latin typeface="Arial" panose="020B0604020202020204" pitchFamily="34" charset="0"/>
                <a:cs typeface="Arial" panose="020B0604020202020204" pitchFamily="34" charset="0"/>
              </a:rPr>
              <a:t>Which of the following media is your first source of information?</a:t>
            </a:r>
          </a:p>
        </p:txBody>
      </p:sp>
      <p:graphicFrame>
        <p:nvGraphicFramePr>
          <p:cNvPr id="11" name="Chart 10">
            <a:extLst>
              <a:ext uri="{FF2B5EF4-FFF2-40B4-BE49-F238E27FC236}">
                <a16:creationId xmlns:a16="http://schemas.microsoft.com/office/drawing/2014/main" id="{D7EFF7DE-9444-4ED0-B87D-831E1D23132D}"/>
              </a:ext>
            </a:extLst>
          </p:cNvPr>
          <p:cNvGraphicFramePr/>
          <p:nvPr>
            <p:extLst>
              <p:ext uri="{D42A27DB-BD31-4B8C-83A1-F6EECF244321}">
                <p14:modId xmlns:p14="http://schemas.microsoft.com/office/powerpoint/2010/main" val="195583903"/>
              </p:ext>
            </p:extLst>
          </p:nvPr>
        </p:nvGraphicFramePr>
        <p:xfrm>
          <a:off x="1003257" y="1249205"/>
          <a:ext cx="3456384"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E472092D-A9FA-4B2F-8C23-8EB1DE919B80}"/>
              </a:ext>
            </a:extLst>
          </p:cNvPr>
          <p:cNvGraphicFramePr/>
          <p:nvPr>
            <p:extLst>
              <p:ext uri="{D42A27DB-BD31-4B8C-83A1-F6EECF244321}">
                <p14:modId xmlns:p14="http://schemas.microsoft.com/office/powerpoint/2010/main" val="621948540"/>
              </p:ext>
            </p:extLst>
          </p:nvPr>
        </p:nvGraphicFramePr>
        <p:xfrm>
          <a:off x="4826202" y="1249205"/>
          <a:ext cx="2952328" cy="40324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id="{354A4607-F8DF-4381-8928-3566B4189043}"/>
              </a:ext>
            </a:extLst>
          </p:cNvPr>
          <p:cNvGraphicFramePr/>
          <p:nvPr>
            <p:extLst>
              <p:ext uri="{D42A27DB-BD31-4B8C-83A1-F6EECF244321}">
                <p14:modId xmlns:p14="http://schemas.microsoft.com/office/powerpoint/2010/main" val="932998673"/>
              </p:ext>
            </p:extLst>
          </p:nvPr>
        </p:nvGraphicFramePr>
        <p:xfrm>
          <a:off x="8145092" y="1249205"/>
          <a:ext cx="2880320" cy="403244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052552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408791" y="6345382"/>
            <a:ext cx="9134704"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Quality of media for obtaining  information </a:t>
            </a:r>
            <a:r>
              <a:rPr lang="hr-HR" b="1" dirty="0">
                <a:solidFill>
                  <a:srgbClr val="F15A23"/>
                </a:solidFill>
                <a:latin typeface="Arial" panose="020B0604020202020204" pitchFamily="34" charset="0"/>
                <a:cs typeface="Arial" panose="020B0604020202020204" pitchFamily="34" charset="0"/>
              </a:rPr>
              <a:t>2026. </a:t>
            </a:r>
            <a:endParaRPr lang="sv-SE"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00798"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Which media provides You with the highest quality information?</a:t>
            </a:r>
          </a:p>
        </p:txBody>
      </p:sp>
      <p:graphicFrame>
        <p:nvGraphicFramePr>
          <p:cNvPr id="8" name="Chart 7">
            <a:extLst>
              <a:ext uri="{FF2B5EF4-FFF2-40B4-BE49-F238E27FC236}">
                <a16:creationId xmlns:a16="http://schemas.microsoft.com/office/drawing/2014/main" id="{4A270890-661C-4CE7-86CB-DC793AB447A1}"/>
              </a:ext>
            </a:extLst>
          </p:cNvPr>
          <p:cNvGraphicFramePr/>
          <p:nvPr>
            <p:extLst>
              <p:ext uri="{D42A27DB-BD31-4B8C-83A1-F6EECF244321}">
                <p14:modId xmlns:p14="http://schemas.microsoft.com/office/powerpoint/2010/main" val="3219284932"/>
              </p:ext>
            </p:extLst>
          </p:nvPr>
        </p:nvGraphicFramePr>
        <p:xfrm>
          <a:off x="4392294" y="1187054"/>
          <a:ext cx="3407412" cy="40324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Chart 12">
            <a:extLst>
              <a:ext uri="{FF2B5EF4-FFF2-40B4-BE49-F238E27FC236}">
                <a16:creationId xmlns:a16="http://schemas.microsoft.com/office/drawing/2014/main" id="{C63AC685-5C94-49DA-9130-FD745630395F}"/>
              </a:ext>
            </a:extLst>
          </p:cNvPr>
          <p:cNvGraphicFramePr/>
          <p:nvPr>
            <p:extLst>
              <p:ext uri="{D42A27DB-BD31-4B8C-83A1-F6EECF244321}">
                <p14:modId xmlns:p14="http://schemas.microsoft.com/office/powerpoint/2010/main" val="2902804242"/>
              </p:ext>
            </p:extLst>
          </p:nvPr>
        </p:nvGraphicFramePr>
        <p:xfrm>
          <a:off x="838199" y="1187054"/>
          <a:ext cx="3312368" cy="40324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4" name="Chart 13">
            <a:extLst>
              <a:ext uri="{FF2B5EF4-FFF2-40B4-BE49-F238E27FC236}">
                <a16:creationId xmlns:a16="http://schemas.microsoft.com/office/drawing/2014/main" id="{CDCAD834-F6F4-43A5-BCA1-524315CD6E2F}"/>
              </a:ext>
            </a:extLst>
          </p:cNvPr>
          <p:cNvGraphicFramePr/>
          <p:nvPr>
            <p:extLst>
              <p:ext uri="{D42A27DB-BD31-4B8C-83A1-F6EECF244321}">
                <p14:modId xmlns:p14="http://schemas.microsoft.com/office/powerpoint/2010/main" val="399626805"/>
              </p:ext>
            </p:extLst>
          </p:nvPr>
        </p:nvGraphicFramePr>
        <p:xfrm>
          <a:off x="7984744" y="1187053"/>
          <a:ext cx="3117501" cy="4156751"/>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6955278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268941" y="6356140"/>
            <a:ext cx="9274554"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Evaluation of importance of the Internet for the public and citizens </a:t>
            </a:r>
            <a:r>
              <a:rPr lang="bs-Latn-BA" b="1" dirty="0">
                <a:solidFill>
                  <a:srgbClr val="F15A23"/>
                </a:solidFill>
                <a:latin typeface="Arial" panose="020B0604020202020204" pitchFamily="34" charset="0"/>
                <a:cs typeface="Arial" panose="020B0604020202020204" pitchFamily="34" charset="0"/>
              </a:rPr>
              <a:t>2026.</a:t>
            </a:r>
            <a:endParaRPr lang="sv-SE"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70071"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How do You rate the importance of the Internet as a media for the public and citizens?</a:t>
            </a:r>
          </a:p>
        </p:txBody>
      </p:sp>
      <p:graphicFrame>
        <p:nvGraphicFramePr>
          <p:cNvPr id="11" name="Chart 10">
            <a:extLst>
              <a:ext uri="{FF2B5EF4-FFF2-40B4-BE49-F238E27FC236}">
                <a16:creationId xmlns:a16="http://schemas.microsoft.com/office/drawing/2014/main" id="{56D53076-E86E-4A3F-BEE2-3471006E3E54}"/>
              </a:ext>
            </a:extLst>
          </p:cNvPr>
          <p:cNvGraphicFramePr/>
          <p:nvPr>
            <p:extLst>
              <p:ext uri="{D42A27DB-BD31-4B8C-83A1-F6EECF244321}">
                <p14:modId xmlns:p14="http://schemas.microsoft.com/office/powerpoint/2010/main" val="2500964782"/>
              </p:ext>
            </p:extLst>
          </p:nvPr>
        </p:nvGraphicFramePr>
        <p:xfrm>
          <a:off x="1935155" y="1268760"/>
          <a:ext cx="8081714" cy="43204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6023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B9F52-4EE4-4996-8AE7-ECF377BFCCD6}"/>
              </a:ext>
            </a:extLst>
          </p:cNvPr>
          <p:cNvSpPr>
            <a:spLocks noGrp="1"/>
          </p:cNvSpPr>
          <p:nvPr>
            <p:ph type="ctrTitle"/>
          </p:nvPr>
        </p:nvSpPr>
        <p:spPr>
          <a:xfrm>
            <a:off x="674253" y="23258"/>
            <a:ext cx="10600387" cy="1422647"/>
          </a:xfrm>
        </p:spPr>
        <p:txBody>
          <a:bodyPr>
            <a:normAutofit/>
          </a:bodyPr>
          <a:lstStyle/>
          <a:p>
            <a:pPr algn="l">
              <a:lnSpc>
                <a:spcPct val="100000"/>
              </a:lnSpc>
            </a:pPr>
            <a:r>
              <a:rPr lang="sr-Latn-BA" sz="5000" b="1" dirty="0">
                <a:solidFill>
                  <a:srgbClr val="F15A23"/>
                </a:solidFill>
                <a:latin typeface="Arial" panose="020B0604020202020204" pitchFamily="34" charset="0"/>
                <a:cs typeface="Arial" panose="020B0604020202020204" pitchFamily="34" charset="0"/>
              </a:rPr>
              <a:t>Main conclusions</a:t>
            </a:r>
            <a:endParaRPr lang="en-US" sz="4200" b="1" dirty="0">
              <a:solidFill>
                <a:srgbClr val="6D6E72"/>
              </a:solidFill>
              <a:latin typeface="Arial" panose="020B0604020202020204" pitchFamily="34" charset="0"/>
              <a:cs typeface="Arial" panose="020B0604020202020204" pitchFamily="34" charset="0"/>
            </a:endParaRPr>
          </a:p>
        </p:txBody>
      </p:sp>
      <p:pic>
        <p:nvPicPr>
          <p:cNvPr id="10" name="Graphic 9">
            <a:extLst>
              <a:ext uri="{FF2B5EF4-FFF2-40B4-BE49-F238E27FC236}">
                <a16:creationId xmlns:a16="http://schemas.microsoft.com/office/drawing/2014/main" id="{40004B92-684A-4607-970F-C09091F744D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94120" y="2691550"/>
            <a:ext cx="9115331" cy="2720545"/>
          </a:xfrm>
          <a:prstGeom prst="rect">
            <a:avLst/>
          </a:prstGeom>
        </p:spPr>
      </p:pic>
    </p:spTree>
    <p:extLst>
      <p:ext uri="{BB962C8B-B14F-4D97-AF65-F5344CB8AC3E}">
        <p14:creationId xmlns:p14="http://schemas.microsoft.com/office/powerpoint/2010/main" val="8351015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430306" y="6345382"/>
            <a:ext cx="9113189" cy="369332"/>
          </a:xfrm>
          <a:prstGeom prst="rect">
            <a:avLst/>
          </a:prstGeom>
          <a:noFill/>
        </p:spPr>
        <p:txBody>
          <a:bodyPr wrap="square" rtlCol="0">
            <a:spAutoFit/>
          </a:bodyPr>
          <a:lstStyle/>
          <a:p>
            <a:r>
              <a:rPr lang="en-GB" b="1" dirty="0">
                <a:solidFill>
                  <a:srgbClr val="F15A23"/>
                </a:solidFill>
                <a:latin typeface="Arial" panose="020B0604020202020204" pitchFamily="34" charset="0"/>
                <a:cs typeface="Arial" panose="020B0604020202020204" pitchFamily="34" charset="0"/>
              </a:rPr>
              <a:t>Evaluation of political influence in the media in</a:t>
            </a:r>
            <a:r>
              <a:rPr lang="bs-Latn-BA" b="1" dirty="0">
                <a:solidFill>
                  <a:srgbClr val="F15A23"/>
                </a:solidFill>
                <a:latin typeface="Arial" panose="020B0604020202020204" pitchFamily="34" charset="0"/>
                <a:cs typeface="Arial" panose="020B0604020202020204" pitchFamily="34" charset="0"/>
              </a:rPr>
              <a:t> 2026.</a:t>
            </a:r>
            <a:endParaRPr lang="sv-SE"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38198" y="6179054"/>
            <a:ext cx="11180463" cy="276999"/>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493705"/>
            <a:ext cx="10269709" cy="276999"/>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To what extent do You agree with the following statements on political influence in the media?</a:t>
            </a:r>
          </a:p>
        </p:txBody>
      </p:sp>
      <p:sp>
        <p:nvSpPr>
          <p:cNvPr id="14" name="Rectangle 13">
            <a:extLst>
              <a:ext uri="{FF2B5EF4-FFF2-40B4-BE49-F238E27FC236}">
                <a16:creationId xmlns:a16="http://schemas.microsoft.com/office/drawing/2014/main" id="{3F54657A-A954-46AA-9525-34C7EEA7EF88}"/>
              </a:ext>
            </a:extLst>
          </p:cNvPr>
          <p:cNvSpPr/>
          <p:nvPr/>
        </p:nvSpPr>
        <p:spPr>
          <a:xfrm>
            <a:off x="4703413" y="1028876"/>
            <a:ext cx="2775005" cy="592865"/>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bs-Latn-BA" sz="900" b="1" dirty="0">
                <a:solidFill>
                  <a:schemeClr val="tx1"/>
                </a:solidFill>
                <a:latin typeface="Arial" panose="020B0604020202020204" pitchFamily="34" charset="0"/>
                <a:cs typeface="Arial" panose="020B0604020202020204" pitchFamily="34" charset="0"/>
              </a:rPr>
              <a:t>The way politicians address amd speak to female journalists significantly differs from how they address male journalists, camermen, and other men working in the media. </a:t>
            </a:r>
          </a:p>
        </p:txBody>
      </p:sp>
      <p:sp>
        <p:nvSpPr>
          <p:cNvPr id="16" name="Rectangle 15">
            <a:extLst>
              <a:ext uri="{FF2B5EF4-FFF2-40B4-BE49-F238E27FC236}">
                <a16:creationId xmlns:a16="http://schemas.microsoft.com/office/drawing/2014/main" id="{D31A59A3-CF7B-46E6-B96D-D2BC19D64517}"/>
              </a:ext>
            </a:extLst>
          </p:cNvPr>
          <p:cNvSpPr/>
          <p:nvPr/>
        </p:nvSpPr>
        <p:spPr>
          <a:xfrm>
            <a:off x="8335862" y="789471"/>
            <a:ext cx="2775005" cy="889685"/>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bs-Latn-BA" sz="900" b="1" dirty="0">
                <a:solidFill>
                  <a:schemeClr val="tx1"/>
                </a:solidFill>
                <a:latin typeface="Arial" panose="020B0604020202020204" pitchFamily="34" charset="0"/>
                <a:cs typeface="Arial" panose="020B0604020202020204" pitchFamily="34" charset="0"/>
              </a:rPr>
              <a:t>Politicians‘ speech and their addressing of female jourmalists at press conferences and other public events is discriminatory, disrespectful, constitutes gender-based violence, and is contrary to constitutional principles  and the laws of the state and entities. </a:t>
            </a:r>
          </a:p>
        </p:txBody>
      </p:sp>
      <p:sp>
        <p:nvSpPr>
          <p:cNvPr id="17" name="Rectangle 16">
            <a:extLst>
              <a:ext uri="{FF2B5EF4-FFF2-40B4-BE49-F238E27FC236}">
                <a16:creationId xmlns:a16="http://schemas.microsoft.com/office/drawing/2014/main" id="{442B4774-C3F6-4245-B518-D364E84640EF}"/>
              </a:ext>
            </a:extLst>
          </p:cNvPr>
          <p:cNvSpPr/>
          <p:nvPr/>
        </p:nvSpPr>
        <p:spPr>
          <a:xfrm>
            <a:off x="4703413" y="3534390"/>
            <a:ext cx="2775005" cy="797082"/>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bs-Latn-BA" sz="900" b="1" dirty="0">
                <a:solidFill>
                  <a:schemeClr val="tx1"/>
                </a:solidFill>
                <a:latin typeface="Arial" panose="020B0604020202020204" pitchFamily="34" charset="0"/>
                <a:cs typeface="Arial" panose="020B0604020202020204" pitchFamily="34" charset="0"/>
              </a:rPr>
              <a:t>State institutions and bodies responsible for gender equality, as well as judiciary, should do more and work more effecitely to punish attacks on female journalists, regardless of whether the perpetrators are politicians, public officials or ordinary citizens.</a:t>
            </a:r>
          </a:p>
        </p:txBody>
      </p:sp>
      <p:sp>
        <p:nvSpPr>
          <p:cNvPr id="18" name="Rectangle 17">
            <a:extLst>
              <a:ext uri="{FF2B5EF4-FFF2-40B4-BE49-F238E27FC236}">
                <a16:creationId xmlns:a16="http://schemas.microsoft.com/office/drawing/2014/main" id="{BB951EEC-D8D5-4C3A-8305-4D8803E6E1FA}"/>
              </a:ext>
            </a:extLst>
          </p:cNvPr>
          <p:cNvSpPr/>
          <p:nvPr/>
        </p:nvSpPr>
        <p:spPr>
          <a:xfrm>
            <a:off x="1070963" y="3614541"/>
            <a:ext cx="2775005" cy="592865"/>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bs-Latn-BA" sz="900" b="1" dirty="0">
                <a:solidFill>
                  <a:schemeClr val="tx1"/>
                </a:solidFill>
                <a:latin typeface="Arial" panose="020B0604020202020204" pitchFamily="34" charset="0"/>
                <a:cs typeface="Arial" panose="020B0604020202020204" pitchFamily="34" charset="0"/>
              </a:rPr>
              <a:t>Media outlets and organizations for the protection of women‘s human rights should respond more effectively in cases of offensive speech and public violence against female journalists. </a:t>
            </a:r>
          </a:p>
        </p:txBody>
      </p:sp>
      <p:graphicFrame>
        <p:nvGraphicFramePr>
          <p:cNvPr id="19" name="Chart 18">
            <a:extLst>
              <a:ext uri="{FF2B5EF4-FFF2-40B4-BE49-F238E27FC236}">
                <a16:creationId xmlns:a16="http://schemas.microsoft.com/office/drawing/2014/main" id="{E42B3B91-9D0D-49C1-95AE-7614CEF1A60B}"/>
              </a:ext>
            </a:extLst>
          </p:cNvPr>
          <p:cNvGraphicFramePr/>
          <p:nvPr>
            <p:extLst>
              <p:ext uri="{D42A27DB-BD31-4B8C-83A1-F6EECF244321}">
                <p14:modId xmlns:p14="http://schemas.microsoft.com/office/powerpoint/2010/main" val="1068526228"/>
              </p:ext>
            </p:extLst>
          </p:nvPr>
        </p:nvGraphicFramePr>
        <p:xfrm>
          <a:off x="621828" y="1654855"/>
          <a:ext cx="3234311" cy="18331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0" name="Chart 19">
            <a:extLst>
              <a:ext uri="{FF2B5EF4-FFF2-40B4-BE49-F238E27FC236}">
                <a16:creationId xmlns:a16="http://schemas.microsoft.com/office/drawing/2014/main" id="{A99FB650-9FD8-4084-9328-ABD6775F8C6E}"/>
              </a:ext>
            </a:extLst>
          </p:cNvPr>
          <p:cNvGraphicFramePr/>
          <p:nvPr>
            <p:extLst>
              <p:ext uri="{D42A27DB-BD31-4B8C-83A1-F6EECF244321}">
                <p14:modId xmlns:p14="http://schemas.microsoft.com/office/powerpoint/2010/main" val="358804357"/>
              </p:ext>
            </p:extLst>
          </p:nvPr>
        </p:nvGraphicFramePr>
        <p:xfrm>
          <a:off x="4333875" y="1679157"/>
          <a:ext cx="3324225" cy="18331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5" name="Chart 24">
            <a:extLst>
              <a:ext uri="{FF2B5EF4-FFF2-40B4-BE49-F238E27FC236}">
                <a16:creationId xmlns:a16="http://schemas.microsoft.com/office/drawing/2014/main" id="{3EB1ABE1-5C3F-4AA3-8C86-F270753DB8AA}"/>
              </a:ext>
            </a:extLst>
          </p:cNvPr>
          <p:cNvGraphicFramePr/>
          <p:nvPr>
            <p:extLst>
              <p:ext uri="{D42A27DB-BD31-4B8C-83A1-F6EECF244321}">
                <p14:modId xmlns:p14="http://schemas.microsoft.com/office/powerpoint/2010/main" val="2228207838"/>
              </p:ext>
            </p:extLst>
          </p:nvPr>
        </p:nvGraphicFramePr>
        <p:xfrm>
          <a:off x="8135836" y="1654855"/>
          <a:ext cx="3094139" cy="18331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6" name="Chart 25">
            <a:extLst>
              <a:ext uri="{FF2B5EF4-FFF2-40B4-BE49-F238E27FC236}">
                <a16:creationId xmlns:a16="http://schemas.microsoft.com/office/drawing/2014/main" id="{34C65E73-E3FA-4CA5-8B8C-20978D8FC6E5}"/>
              </a:ext>
            </a:extLst>
          </p:cNvPr>
          <p:cNvGraphicFramePr/>
          <p:nvPr>
            <p:extLst>
              <p:ext uri="{D42A27DB-BD31-4B8C-83A1-F6EECF244321}">
                <p14:modId xmlns:p14="http://schemas.microsoft.com/office/powerpoint/2010/main" val="3502358670"/>
              </p:ext>
            </p:extLst>
          </p:nvPr>
        </p:nvGraphicFramePr>
        <p:xfrm>
          <a:off x="1070963" y="4269163"/>
          <a:ext cx="3025450" cy="183316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Chart 26">
            <a:extLst>
              <a:ext uri="{FF2B5EF4-FFF2-40B4-BE49-F238E27FC236}">
                <a16:creationId xmlns:a16="http://schemas.microsoft.com/office/drawing/2014/main" id="{59BECD0D-8A2A-4A09-901C-9E72BB78DE92}"/>
              </a:ext>
            </a:extLst>
          </p:cNvPr>
          <p:cNvGraphicFramePr/>
          <p:nvPr>
            <p:extLst>
              <p:ext uri="{D42A27DB-BD31-4B8C-83A1-F6EECF244321}">
                <p14:modId xmlns:p14="http://schemas.microsoft.com/office/powerpoint/2010/main" val="3946517634"/>
              </p:ext>
            </p:extLst>
          </p:nvPr>
        </p:nvGraphicFramePr>
        <p:xfrm>
          <a:off x="4333875" y="4469957"/>
          <a:ext cx="3221470" cy="1833163"/>
        </p:xfrm>
        <a:graphic>
          <a:graphicData uri="http://schemas.openxmlformats.org/drawingml/2006/chart">
            <c:chart xmlns:c="http://schemas.openxmlformats.org/drawingml/2006/chart" xmlns:r="http://schemas.openxmlformats.org/officeDocument/2006/relationships" r:id="rId6"/>
          </a:graphicData>
        </a:graphic>
      </p:graphicFrame>
      <p:sp>
        <p:nvSpPr>
          <p:cNvPr id="21" name="Rectangle 20">
            <a:extLst>
              <a:ext uri="{FF2B5EF4-FFF2-40B4-BE49-F238E27FC236}">
                <a16:creationId xmlns:a16="http://schemas.microsoft.com/office/drawing/2014/main" id="{B44B5D4B-D59C-43DE-A408-77ED2E783571}"/>
              </a:ext>
            </a:extLst>
          </p:cNvPr>
          <p:cNvSpPr/>
          <p:nvPr/>
        </p:nvSpPr>
        <p:spPr>
          <a:xfrm>
            <a:off x="8454970" y="3482147"/>
            <a:ext cx="2775005" cy="889685"/>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bs-Latn-BA" sz="900" b="1" dirty="0">
                <a:solidFill>
                  <a:schemeClr val="tx1"/>
                </a:solidFill>
                <a:latin typeface="Arial" panose="020B0604020202020204" pitchFamily="34" charset="0"/>
                <a:cs typeface="Arial" panose="020B0604020202020204" pitchFamily="34" charset="0"/>
              </a:rPr>
              <a:t>State institutions and the judiciary should do more and work more effectively to punish perpetrators of attacks on female journalists, regardless of whether they are politicians,public officials or orinary citizens.</a:t>
            </a:r>
          </a:p>
        </p:txBody>
      </p:sp>
      <p:graphicFrame>
        <p:nvGraphicFramePr>
          <p:cNvPr id="22" name="Chart 21">
            <a:extLst>
              <a:ext uri="{FF2B5EF4-FFF2-40B4-BE49-F238E27FC236}">
                <a16:creationId xmlns:a16="http://schemas.microsoft.com/office/drawing/2014/main" id="{A2A91EA7-19A8-40F3-B7C1-2818F1401AF5}"/>
              </a:ext>
            </a:extLst>
          </p:cNvPr>
          <p:cNvGraphicFramePr/>
          <p:nvPr>
            <p:extLst>
              <p:ext uri="{D42A27DB-BD31-4B8C-83A1-F6EECF244321}">
                <p14:modId xmlns:p14="http://schemas.microsoft.com/office/powerpoint/2010/main" val="1751905944"/>
              </p:ext>
            </p:extLst>
          </p:nvPr>
        </p:nvGraphicFramePr>
        <p:xfrm>
          <a:off x="8135836" y="4390530"/>
          <a:ext cx="3094139" cy="1833163"/>
        </p:xfrm>
        <a:graphic>
          <a:graphicData uri="http://schemas.openxmlformats.org/drawingml/2006/chart">
            <c:chart xmlns:c="http://schemas.openxmlformats.org/drawingml/2006/chart" xmlns:r="http://schemas.openxmlformats.org/officeDocument/2006/relationships" r:id="rId7"/>
          </a:graphicData>
        </a:graphic>
      </p:graphicFrame>
      <p:sp>
        <p:nvSpPr>
          <p:cNvPr id="2" name="Rectangle 1">
            <a:extLst>
              <a:ext uri="{FF2B5EF4-FFF2-40B4-BE49-F238E27FC236}">
                <a16:creationId xmlns:a16="http://schemas.microsoft.com/office/drawing/2014/main" id="{292D12E1-70F9-1423-6D3C-3745C695685F}"/>
              </a:ext>
            </a:extLst>
          </p:cNvPr>
          <p:cNvSpPr/>
          <p:nvPr/>
        </p:nvSpPr>
        <p:spPr>
          <a:xfrm>
            <a:off x="1081134" y="1023626"/>
            <a:ext cx="2775005" cy="592865"/>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bs-Latn-BA" sz="900" b="1" dirty="0">
                <a:solidFill>
                  <a:schemeClr val="tx1"/>
                </a:solidFill>
                <a:latin typeface="Arial" panose="020B0604020202020204" pitchFamily="34" charset="0"/>
                <a:cs typeface="Arial" panose="020B0604020202020204" pitchFamily="34" charset="0"/>
              </a:rPr>
              <a:t>Male politicans and other public figures frequently violate the professional and human rights of female journalists during media interactions and via social networks.</a:t>
            </a:r>
          </a:p>
        </p:txBody>
      </p:sp>
    </p:spTree>
    <p:extLst>
      <p:ext uri="{BB962C8B-B14F-4D97-AF65-F5344CB8AC3E}">
        <p14:creationId xmlns:p14="http://schemas.microsoft.com/office/powerpoint/2010/main" val="26085280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290456" y="6345382"/>
            <a:ext cx="9253039" cy="369332"/>
          </a:xfrm>
          <a:prstGeom prst="rect">
            <a:avLst/>
          </a:prstGeom>
          <a:noFill/>
        </p:spPr>
        <p:txBody>
          <a:bodyPr wrap="square" rtlCol="0">
            <a:spAutoFit/>
          </a:bodyPr>
          <a:lstStyle/>
          <a:p>
            <a:r>
              <a:rPr lang="bs-Latn-BA" b="1" dirty="0">
                <a:solidFill>
                  <a:srgbClr val="F15A23"/>
                </a:solidFill>
                <a:latin typeface="Arial" panose="020B0604020202020204" pitchFamily="34" charset="0"/>
                <a:cs typeface="Arial" panose="020B0604020202020204" pitchFamily="34" charset="0"/>
              </a:rPr>
              <a:t>Attitudes about insulting female politicians 2026.</a:t>
            </a:r>
            <a:endParaRPr lang="sv-SE" b="1" dirty="0">
              <a:solidFill>
                <a:srgbClr val="F15A23"/>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1B64BC6-9666-4132-900B-858E3C3F54B4}"/>
              </a:ext>
            </a:extLst>
          </p:cNvPr>
          <p:cNvSpPr txBox="1"/>
          <p:nvPr/>
        </p:nvSpPr>
        <p:spPr>
          <a:xfrm>
            <a:off x="841820" y="5760154"/>
            <a:ext cx="11142362" cy="461665"/>
          </a:xfrm>
          <a:prstGeom prst="rect">
            <a:avLst/>
          </a:prstGeom>
          <a:noFill/>
        </p:spPr>
        <p:txBody>
          <a:bodyPr wrap="square">
            <a:spAutoFit/>
          </a:bodyPr>
          <a:lstStyle/>
          <a:p>
            <a:pPr algn="r"/>
            <a:r>
              <a:rPr lang="sl-SI" sz="1200" dirty="0">
                <a:latin typeface="Arial" panose="020B0604020202020204" pitchFamily="34" charset="0"/>
                <a:cs typeface="Arial" panose="020B0604020202020204" pitchFamily="34" charset="0"/>
              </a:rPr>
              <a:t>Basis: all respondents </a:t>
            </a:r>
            <a:r>
              <a:rPr lang="sl-SI" sz="1200" i="1" dirty="0">
                <a:latin typeface="Arial" panose="020B0604020202020204" pitchFamily="34" charset="0"/>
                <a:cs typeface="Arial" panose="020B0604020202020204" pitchFamily="34" charset="0"/>
              </a:rPr>
              <a:t>(n=502)</a:t>
            </a:r>
          </a:p>
          <a:p>
            <a:endParaRPr lang="sl-SI" sz="12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0B01DF89-4649-45D0-B736-5DB1F9FC046B}"/>
              </a:ext>
            </a:extLst>
          </p:cNvPr>
          <p:cNvSpPr txBox="1"/>
          <p:nvPr/>
        </p:nvSpPr>
        <p:spPr>
          <a:xfrm>
            <a:off x="841158" y="504622"/>
            <a:ext cx="10269709" cy="276999"/>
          </a:xfrm>
          <a:prstGeom prst="rect">
            <a:avLst/>
          </a:prstGeom>
          <a:noFill/>
        </p:spPr>
        <p:txBody>
          <a:bodyPr wrap="square">
            <a:spAutoFit/>
          </a:bodyPr>
          <a:lstStyle/>
          <a:p>
            <a:r>
              <a:rPr lang="sl-SI" sz="1200" b="1" dirty="0">
                <a:latin typeface="Arial" panose="020B0604020202020204" pitchFamily="34" charset="0"/>
                <a:cs typeface="Arial" panose="020B0604020202020204" pitchFamily="34" charset="0"/>
              </a:rPr>
              <a:t>To what extent do You agree with the following statements ?</a:t>
            </a:r>
          </a:p>
        </p:txBody>
      </p:sp>
      <p:sp>
        <p:nvSpPr>
          <p:cNvPr id="14" name="Rectangle 13">
            <a:extLst>
              <a:ext uri="{FF2B5EF4-FFF2-40B4-BE49-F238E27FC236}">
                <a16:creationId xmlns:a16="http://schemas.microsoft.com/office/drawing/2014/main" id="{3F54657A-A954-46AA-9525-34C7EEA7EF88}"/>
              </a:ext>
            </a:extLst>
          </p:cNvPr>
          <p:cNvSpPr/>
          <p:nvPr/>
        </p:nvSpPr>
        <p:spPr>
          <a:xfrm>
            <a:off x="4638674" y="803462"/>
            <a:ext cx="3516709" cy="1024256"/>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540385" algn="ctr">
              <a:lnSpc>
                <a:spcPct val="107000"/>
              </a:lnSpc>
            </a:pPr>
            <a:r>
              <a:rPr lang="hr-HR" sz="9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Information about women, politicans and public officials, in media reports, especially in social media comments, is not as objective, professional or supportive as it is when reporting on men in political and public positions. </a:t>
            </a:r>
          </a:p>
        </p:txBody>
      </p:sp>
      <p:sp>
        <p:nvSpPr>
          <p:cNvPr id="15" name="Rectangle 14">
            <a:extLst>
              <a:ext uri="{FF2B5EF4-FFF2-40B4-BE49-F238E27FC236}">
                <a16:creationId xmlns:a16="http://schemas.microsoft.com/office/drawing/2014/main" id="{842D43AD-E294-4112-83C3-F920CC5E6879}"/>
              </a:ext>
            </a:extLst>
          </p:cNvPr>
          <p:cNvSpPr/>
          <p:nvPr/>
        </p:nvSpPr>
        <p:spPr>
          <a:xfrm>
            <a:off x="1070964" y="894267"/>
            <a:ext cx="3005736" cy="933451"/>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ct val="107000"/>
              </a:lnSpc>
            </a:pPr>
            <a:r>
              <a:rPr lang="sr-Latn-BA"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Over the past year, women politicians and women in public office have been negatively portrayed in public discourse and media content, using offensive language, hate speech, and gender-based stereotypes, therby undermining their political reputation and dignity.</a:t>
            </a:r>
            <a:endParaRPr lang="en-US" sz="9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442B4774-C3F6-4245-B518-D364E84640EF}"/>
              </a:ext>
            </a:extLst>
          </p:cNvPr>
          <p:cNvSpPr/>
          <p:nvPr/>
        </p:nvSpPr>
        <p:spPr>
          <a:xfrm>
            <a:off x="1070964" y="3825701"/>
            <a:ext cx="3678635" cy="630766"/>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R="0" lvl="1" algn="ctr">
              <a:lnSpc>
                <a:spcPct val="107000"/>
              </a:lnSpc>
              <a:spcBef>
                <a:spcPts val="0"/>
              </a:spcBef>
              <a:spcAft>
                <a:spcPts val="0"/>
              </a:spcAft>
            </a:pPr>
            <a:r>
              <a:rPr lang="sr-Latn-BA" sz="900" b="1" dirty="0">
                <a:solidFill>
                  <a:schemeClr val="tx1"/>
                </a:solidFill>
                <a:effectLst/>
                <a:latin typeface="Arial" panose="020B0604020202020204" pitchFamily="34" charset="0"/>
                <a:ea typeface="Calibri" panose="020F0502020204030204" pitchFamily="34" charset="0"/>
                <a:cs typeface="Arial" panose="020B0604020202020204" pitchFamily="34" charset="0"/>
              </a:rPr>
              <a:t>The media should  respect women’s rights, gender equality  and the Code of Journalistic Ethics to a greater extent when reporting on women in politics and public life. </a:t>
            </a:r>
            <a:endParaRPr lang="en-US" sz="900" b="1"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p:txBody>
      </p:sp>
      <p:graphicFrame>
        <p:nvGraphicFramePr>
          <p:cNvPr id="19" name="Chart 18">
            <a:extLst>
              <a:ext uri="{FF2B5EF4-FFF2-40B4-BE49-F238E27FC236}">
                <a16:creationId xmlns:a16="http://schemas.microsoft.com/office/drawing/2014/main" id="{E42B3B91-9D0D-49C1-95AE-7614CEF1A60B}"/>
              </a:ext>
            </a:extLst>
          </p:cNvPr>
          <p:cNvGraphicFramePr/>
          <p:nvPr>
            <p:extLst>
              <p:ext uri="{D42A27DB-BD31-4B8C-83A1-F6EECF244321}">
                <p14:modId xmlns:p14="http://schemas.microsoft.com/office/powerpoint/2010/main" val="3020672827"/>
              </p:ext>
            </p:extLst>
          </p:nvPr>
        </p:nvGraphicFramePr>
        <p:xfrm>
          <a:off x="1269169" y="1885522"/>
          <a:ext cx="2775005" cy="183316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0" name="Chart 19">
            <a:extLst>
              <a:ext uri="{FF2B5EF4-FFF2-40B4-BE49-F238E27FC236}">
                <a16:creationId xmlns:a16="http://schemas.microsoft.com/office/drawing/2014/main" id="{A99FB650-9FD8-4084-9328-ABD6775F8C6E}"/>
              </a:ext>
            </a:extLst>
          </p:cNvPr>
          <p:cNvGraphicFramePr/>
          <p:nvPr>
            <p:extLst>
              <p:ext uri="{D42A27DB-BD31-4B8C-83A1-F6EECF244321}">
                <p14:modId xmlns:p14="http://schemas.microsoft.com/office/powerpoint/2010/main" val="3921977402"/>
              </p:ext>
            </p:extLst>
          </p:nvPr>
        </p:nvGraphicFramePr>
        <p:xfrm>
          <a:off x="5025498" y="1904405"/>
          <a:ext cx="2775005" cy="1833163"/>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5" name="Chart 24">
            <a:extLst>
              <a:ext uri="{FF2B5EF4-FFF2-40B4-BE49-F238E27FC236}">
                <a16:creationId xmlns:a16="http://schemas.microsoft.com/office/drawing/2014/main" id="{3EB1ABE1-5C3F-4AA3-8C86-F270753DB8AA}"/>
              </a:ext>
            </a:extLst>
          </p:cNvPr>
          <p:cNvGraphicFramePr/>
          <p:nvPr>
            <p:extLst>
              <p:ext uri="{D42A27DB-BD31-4B8C-83A1-F6EECF244321}">
                <p14:modId xmlns:p14="http://schemas.microsoft.com/office/powerpoint/2010/main" val="3602239250"/>
              </p:ext>
            </p:extLst>
          </p:nvPr>
        </p:nvGraphicFramePr>
        <p:xfrm>
          <a:off x="8624014" y="1960773"/>
          <a:ext cx="2775005" cy="183316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7" name="Chart 26">
            <a:extLst>
              <a:ext uri="{FF2B5EF4-FFF2-40B4-BE49-F238E27FC236}">
                <a16:creationId xmlns:a16="http://schemas.microsoft.com/office/drawing/2014/main" id="{59BECD0D-8A2A-4A09-901C-9E72BB78DE92}"/>
              </a:ext>
            </a:extLst>
          </p:cNvPr>
          <p:cNvGraphicFramePr/>
          <p:nvPr>
            <p:extLst>
              <p:ext uri="{D42A27DB-BD31-4B8C-83A1-F6EECF244321}">
                <p14:modId xmlns:p14="http://schemas.microsoft.com/office/powerpoint/2010/main" val="1920352378"/>
              </p:ext>
            </p:extLst>
          </p:nvPr>
        </p:nvGraphicFramePr>
        <p:xfrm>
          <a:off x="1522778" y="4388656"/>
          <a:ext cx="2775005" cy="1833163"/>
        </p:xfrm>
        <a:graphic>
          <a:graphicData uri="http://schemas.openxmlformats.org/drawingml/2006/chart">
            <c:chart xmlns:c="http://schemas.openxmlformats.org/drawingml/2006/chart" xmlns:r="http://schemas.openxmlformats.org/officeDocument/2006/relationships" r:id="rId6"/>
          </a:graphicData>
        </a:graphic>
      </p:graphicFrame>
      <p:sp>
        <p:nvSpPr>
          <p:cNvPr id="2" name="Rectangle 1">
            <a:extLst>
              <a:ext uri="{FF2B5EF4-FFF2-40B4-BE49-F238E27FC236}">
                <a16:creationId xmlns:a16="http://schemas.microsoft.com/office/drawing/2014/main" id="{E08E8501-62A1-2C3B-50E7-469CB9B5C90E}"/>
              </a:ext>
            </a:extLst>
          </p:cNvPr>
          <p:cNvSpPr/>
          <p:nvPr/>
        </p:nvSpPr>
        <p:spPr>
          <a:xfrm>
            <a:off x="8351398" y="812954"/>
            <a:ext cx="3516709" cy="1024256"/>
          </a:xfrm>
          <a:prstGeom prst="rect">
            <a:avLst/>
          </a:prstGeom>
          <a:noFill/>
          <a:ln w="3175">
            <a:solidFill>
              <a:schemeClr val="tx1">
                <a:alpha val="5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540385" algn="ctr">
              <a:lnSpc>
                <a:spcPct val="107000"/>
              </a:lnSpc>
            </a:pPr>
            <a:r>
              <a:rPr lang="hr-HR" sz="9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Comments on media articles and social networks contain much more offensive language and more degrading and discriminatory remarks toward women in political and public life.</a:t>
            </a:r>
          </a:p>
        </p:txBody>
      </p:sp>
    </p:spTree>
    <p:extLst>
      <p:ext uri="{BB962C8B-B14F-4D97-AF65-F5344CB8AC3E}">
        <p14:creationId xmlns:p14="http://schemas.microsoft.com/office/powerpoint/2010/main" val="22979656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164EC2B-2556-46B5-8FBD-4BD7BABAE651}"/>
              </a:ext>
            </a:extLst>
          </p:cNvPr>
          <p:cNvSpPr txBox="1"/>
          <p:nvPr/>
        </p:nvSpPr>
        <p:spPr>
          <a:xfrm>
            <a:off x="8866909" y="5888426"/>
            <a:ext cx="2807854" cy="646331"/>
          </a:xfrm>
          <a:prstGeom prst="rect">
            <a:avLst/>
          </a:prstGeom>
          <a:noFill/>
        </p:spPr>
        <p:txBody>
          <a:bodyPr wrap="square">
            <a:spAutoFit/>
          </a:bodyPr>
          <a:lstStyle/>
          <a:p>
            <a:pPr algn="r"/>
            <a:r>
              <a:rPr lang="hr-HR" dirty="0">
                <a:solidFill>
                  <a:srgbClr val="F15A23"/>
                </a:solidFill>
                <a:latin typeface="Arial" panose="020B0604020202020204" pitchFamily="34" charset="0"/>
                <a:cs typeface="Arial" panose="020B0604020202020204" pitchFamily="34" charset="0"/>
              </a:rPr>
              <a:t>For more information</a:t>
            </a:r>
            <a:r>
              <a:rPr lang="hr-HR" sz="1800" dirty="0">
                <a:solidFill>
                  <a:srgbClr val="F15A23"/>
                </a:solidFill>
                <a:latin typeface="Arial" panose="020B0604020202020204" pitchFamily="34" charset="0"/>
                <a:cs typeface="Arial" panose="020B0604020202020204" pitchFamily="34" charset="0"/>
              </a:rPr>
              <a:t>:</a:t>
            </a:r>
          </a:p>
          <a:p>
            <a:pPr algn="r"/>
            <a:r>
              <a:rPr lang="en-US" dirty="0">
                <a:solidFill>
                  <a:srgbClr val="6D6E72"/>
                </a:solidFill>
                <a:latin typeface="Arial" panose="020B0604020202020204" pitchFamily="34" charset="0"/>
                <a:cs typeface="Arial" panose="020B0604020202020204" pitchFamily="34" charset="0"/>
              </a:rPr>
              <a:t>s</a:t>
            </a:r>
            <a:r>
              <a:rPr lang="hr-HR" sz="1800" dirty="0">
                <a:solidFill>
                  <a:srgbClr val="6D6E72"/>
                </a:solidFill>
                <a:latin typeface="Arial" panose="020B0604020202020204" pitchFamily="34" charset="0"/>
                <a:cs typeface="Arial" panose="020B0604020202020204" pitchFamily="34" charset="0"/>
              </a:rPr>
              <a:t>rdjan.puhalo</a:t>
            </a:r>
            <a:r>
              <a:rPr lang="en-US" dirty="0">
                <a:solidFill>
                  <a:srgbClr val="6D6E72"/>
                </a:solidFill>
                <a:latin typeface="Arial" panose="020B0604020202020204" pitchFamily="34" charset="0"/>
                <a:cs typeface="Arial" panose="020B0604020202020204" pitchFamily="34" charset="0"/>
              </a:rPr>
              <a:t>@prime.ba</a:t>
            </a:r>
            <a:endParaRPr lang="hr-HR" sz="1800" dirty="0">
              <a:solidFill>
                <a:srgbClr val="6D6E72"/>
              </a:solidFill>
              <a:latin typeface="Arial" panose="020B0604020202020204" pitchFamily="34" charset="0"/>
              <a:cs typeface="Arial" panose="020B0604020202020204" pitchFamily="34" charset="0"/>
            </a:endParaRPr>
          </a:p>
        </p:txBody>
      </p:sp>
      <p:pic>
        <p:nvPicPr>
          <p:cNvPr id="4" name="Grafik 2">
            <a:extLst>
              <a:ext uri="{FF2B5EF4-FFF2-40B4-BE49-F238E27FC236}">
                <a16:creationId xmlns:a16="http://schemas.microsoft.com/office/drawing/2014/main" id="{69908A02-E26D-4098-B749-8FB423FEA473}"/>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4196715" y="5674967"/>
            <a:ext cx="1264920" cy="859790"/>
          </a:xfrm>
          <a:prstGeom prst="rect">
            <a:avLst/>
          </a:prstGeom>
          <a:noFill/>
        </p:spPr>
      </p:pic>
      <p:pic>
        <p:nvPicPr>
          <p:cNvPr id="2" name="Picture 1">
            <a:extLst>
              <a:ext uri="{FF2B5EF4-FFF2-40B4-BE49-F238E27FC236}">
                <a16:creationId xmlns:a16="http://schemas.microsoft.com/office/drawing/2014/main" id="{33E441C2-89F4-4F97-6C9F-A370792432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50122" y="5888426"/>
            <a:ext cx="2257260" cy="451452"/>
          </a:xfrm>
          <a:prstGeom prst="rect">
            <a:avLst/>
          </a:prstGeom>
        </p:spPr>
      </p:pic>
    </p:spTree>
    <p:extLst>
      <p:ext uri="{BB962C8B-B14F-4D97-AF65-F5344CB8AC3E}">
        <p14:creationId xmlns:p14="http://schemas.microsoft.com/office/powerpoint/2010/main" val="879492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53440" y="6425974"/>
            <a:ext cx="3805382" cy="369332"/>
          </a:xfrm>
          <a:prstGeom prst="rect">
            <a:avLst/>
          </a:prstGeom>
          <a:noFill/>
        </p:spPr>
        <p:txBody>
          <a:bodyPr wrap="square" rtlCol="0">
            <a:spAutoFit/>
          </a:bodyPr>
          <a:lstStyle/>
          <a:p>
            <a:r>
              <a:rPr lang="hr-HR" b="1" dirty="0">
                <a:solidFill>
                  <a:srgbClr val="F15A23"/>
                </a:solidFill>
                <a:latin typeface="Arial" panose="020B0604020202020204" pitchFamily="34" charset="0"/>
                <a:cs typeface="Arial" panose="020B0604020202020204" pitchFamily="34" charset="0"/>
              </a:rPr>
              <a:t>Main conclusions 1/6</a:t>
            </a:r>
            <a:endParaRPr lang="en-US" b="1" dirty="0">
              <a:solidFill>
                <a:srgbClr val="F15A2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9E329AE-814E-413D-84FF-28EDE259C326}"/>
              </a:ext>
            </a:extLst>
          </p:cNvPr>
          <p:cNvSpPr txBox="1"/>
          <p:nvPr/>
        </p:nvSpPr>
        <p:spPr>
          <a:xfrm>
            <a:off x="635844" y="247360"/>
            <a:ext cx="11216187" cy="6503960"/>
          </a:xfrm>
          <a:prstGeom prst="rect">
            <a:avLst/>
          </a:prstGeom>
          <a:noFill/>
        </p:spPr>
        <p:txBody>
          <a:bodyPr wrap="square">
            <a:spAutoFit/>
          </a:bodyPr>
          <a:lstStyle/>
          <a:p>
            <a:pPr marL="285750" indent="-285750" algn="just">
              <a:lnSpc>
                <a:spcPct val="115000"/>
              </a:lnSpc>
              <a:spcAft>
                <a:spcPts val="1000"/>
              </a:spcAft>
              <a:buFont typeface="Arial" panose="020B0604020202020204" pitchFamily="34" charset="0"/>
              <a:buChar char="•"/>
            </a:pPr>
            <a:r>
              <a:rPr lang="en-GB" kern="100" dirty="0">
                <a:latin typeface="Arial" panose="020B0604020202020204" pitchFamily="34" charset="0"/>
                <a:ea typeface="Calibri" panose="020F0502020204030204" pitchFamily="34" charset="0"/>
                <a:cs typeface="Arial" panose="020B0604020202020204" pitchFamily="34" charset="0"/>
              </a:rPr>
              <a:t>In 202</a:t>
            </a:r>
            <a:r>
              <a:rPr lang="sr-Latn-BA" kern="100" dirty="0">
                <a:latin typeface="Arial" panose="020B0604020202020204" pitchFamily="34" charset="0"/>
                <a:ea typeface="Calibri" panose="020F0502020204030204" pitchFamily="34" charset="0"/>
                <a:cs typeface="Arial" panose="020B0604020202020204" pitchFamily="34" charset="0"/>
              </a:rPr>
              <a:t>6,</a:t>
            </a:r>
            <a:r>
              <a:rPr lang="en-GB" kern="100" dirty="0">
                <a:latin typeface="Arial" panose="020B0604020202020204" pitchFamily="34" charset="0"/>
                <a:ea typeface="Calibri" panose="020F0502020204030204" pitchFamily="34" charset="0"/>
                <a:cs typeface="Arial" panose="020B0604020202020204" pitchFamily="34" charset="0"/>
              </a:rPr>
              <a:t> the citizens of Bosnia and Herzegovina trust the most  the media (</a:t>
            </a:r>
            <a:r>
              <a:rPr lang="sr-Latn-BA" kern="100" dirty="0">
                <a:latin typeface="Arial" panose="020B0604020202020204" pitchFamily="34" charset="0"/>
                <a:ea typeface="Calibri" panose="020F0502020204030204" pitchFamily="34" charset="0"/>
                <a:cs typeface="Arial" panose="020B0604020202020204" pitchFamily="34" charset="0"/>
              </a:rPr>
              <a:t>70.5</a:t>
            </a:r>
            <a:r>
              <a:rPr lang="en-GB" kern="100" dirty="0">
                <a:latin typeface="Arial" panose="020B0604020202020204" pitchFamily="34" charset="0"/>
                <a:ea typeface="Calibri" panose="020F0502020204030204" pitchFamily="34" charset="0"/>
                <a:cs typeface="Arial" panose="020B0604020202020204" pitchFamily="34" charset="0"/>
              </a:rPr>
              <a:t>%) and religious communities (52.</a:t>
            </a:r>
            <a:r>
              <a:rPr lang="sr-Latn-BA" kern="100" dirty="0">
                <a:latin typeface="Arial" panose="020B0604020202020204" pitchFamily="34" charset="0"/>
                <a:ea typeface="Calibri" panose="020F0502020204030204" pitchFamily="34" charset="0"/>
                <a:cs typeface="Arial" panose="020B0604020202020204" pitchFamily="34" charset="0"/>
              </a:rPr>
              <a:t>2</a:t>
            </a:r>
            <a:r>
              <a:rPr lang="en-GB" kern="100" dirty="0">
                <a:latin typeface="Arial" panose="020B0604020202020204" pitchFamily="34" charset="0"/>
                <a:ea typeface="Calibri" panose="020F0502020204030204" pitchFamily="34" charset="0"/>
                <a:cs typeface="Arial" panose="020B0604020202020204" pitchFamily="34" charset="0"/>
              </a:rPr>
              <a:t>%), followed by government institutions (</a:t>
            </a:r>
            <a:r>
              <a:rPr lang="sr-Latn-BA" kern="100" dirty="0">
                <a:latin typeface="Arial" panose="020B0604020202020204" pitchFamily="34" charset="0"/>
                <a:ea typeface="Calibri" panose="020F0502020204030204" pitchFamily="34" charset="0"/>
                <a:cs typeface="Arial" panose="020B0604020202020204" pitchFamily="34" charset="0"/>
              </a:rPr>
              <a:t>54</a:t>
            </a:r>
            <a:r>
              <a:rPr lang="en-GB" kern="100" dirty="0">
                <a:latin typeface="Arial" panose="020B0604020202020204" pitchFamily="34" charset="0"/>
                <a:ea typeface="Calibri" panose="020F0502020204030204" pitchFamily="34" charset="0"/>
                <a:cs typeface="Arial" panose="020B0604020202020204" pitchFamily="34" charset="0"/>
              </a:rPr>
              <a:t>.</a:t>
            </a:r>
            <a:r>
              <a:rPr lang="sr-Latn-BA" kern="100" dirty="0">
                <a:latin typeface="Arial" panose="020B0604020202020204" pitchFamily="34" charset="0"/>
                <a:ea typeface="Calibri" panose="020F0502020204030204" pitchFamily="34" charset="0"/>
                <a:cs typeface="Arial" panose="020B0604020202020204" pitchFamily="34" charset="0"/>
              </a:rPr>
              <a:t>2</a:t>
            </a:r>
            <a:r>
              <a:rPr lang="en-GB" kern="100" dirty="0">
                <a:latin typeface="Arial" panose="020B0604020202020204" pitchFamily="34" charset="0"/>
                <a:ea typeface="Calibri" panose="020F0502020204030204" pitchFamily="34" charset="0"/>
                <a:cs typeface="Arial" panose="020B0604020202020204" pitchFamily="34" charset="0"/>
              </a:rPr>
              <a:t>%), the international community (32</a:t>
            </a:r>
            <a:r>
              <a:rPr lang="sr-Latn-BA" kern="100" dirty="0">
                <a:latin typeface="Arial" panose="020B0604020202020204" pitchFamily="34" charset="0"/>
                <a:ea typeface="Calibri" panose="020F0502020204030204" pitchFamily="34" charset="0"/>
                <a:cs typeface="Arial" panose="020B0604020202020204" pitchFamily="34" charset="0"/>
              </a:rPr>
              <a:t>.9</a:t>
            </a:r>
            <a:r>
              <a:rPr lang="en-GB" kern="100" dirty="0">
                <a:latin typeface="Arial" panose="020B0604020202020204" pitchFamily="34" charset="0"/>
                <a:ea typeface="Calibri" panose="020F0502020204030204" pitchFamily="34" charset="0"/>
                <a:cs typeface="Arial" panose="020B0604020202020204" pitchFamily="34" charset="0"/>
              </a:rPr>
              <a:t>%), and the non-governmental sector (</a:t>
            </a:r>
            <a:r>
              <a:rPr lang="sr-Latn-BA" kern="100" dirty="0">
                <a:latin typeface="Arial" panose="020B0604020202020204" pitchFamily="34" charset="0"/>
                <a:ea typeface="Calibri" panose="020F0502020204030204" pitchFamily="34" charset="0"/>
                <a:cs typeface="Arial" panose="020B0604020202020204" pitchFamily="34" charset="0"/>
              </a:rPr>
              <a:t>34.5</a:t>
            </a:r>
            <a:r>
              <a:rPr lang="en-GB" kern="100" dirty="0">
                <a:latin typeface="Arial" panose="020B0604020202020204" pitchFamily="34" charset="0"/>
                <a:ea typeface="Calibri" panose="020F0502020204030204" pitchFamily="34" charset="0"/>
                <a:cs typeface="Arial" panose="020B0604020202020204" pitchFamily="34" charset="0"/>
              </a:rPr>
              <a:t>%). Political parties (</a:t>
            </a:r>
            <a:r>
              <a:rPr lang="sr-Latn-BA" kern="100" dirty="0">
                <a:latin typeface="Arial" panose="020B0604020202020204" pitchFamily="34" charset="0"/>
                <a:ea typeface="Calibri" panose="020F0502020204030204" pitchFamily="34" charset="0"/>
                <a:cs typeface="Arial" panose="020B0604020202020204" pitchFamily="34" charset="0"/>
              </a:rPr>
              <a:t>13.7</a:t>
            </a:r>
            <a:r>
              <a:rPr lang="en-GB" kern="100" dirty="0">
                <a:latin typeface="Arial" panose="020B0604020202020204" pitchFamily="34" charset="0"/>
                <a:ea typeface="Calibri" panose="020F0502020204030204" pitchFamily="34" charset="0"/>
                <a:cs typeface="Arial" panose="020B0604020202020204" pitchFamily="34" charset="0"/>
              </a:rPr>
              <a:t>%) and politicians (</a:t>
            </a:r>
            <a:r>
              <a:rPr lang="sr-Latn-BA" kern="100" dirty="0">
                <a:latin typeface="Arial" panose="020B0604020202020204" pitchFamily="34" charset="0"/>
                <a:ea typeface="Calibri" panose="020F0502020204030204" pitchFamily="34" charset="0"/>
                <a:cs typeface="Arial" panose="020B0604020202020204" pitchFamily="34" charset="0"/>
              </a:rPr>
              <a:t>10.7</a:t>
            </a:r>
            <a:r>
              <a:rPr lang="en-GB" kern="100" dirty="0">
                <a:latin typeface="Arial" panose="020B0604020202020204" pitchFamily="34" charset="0"/>
                <a:ea typeface="Calibri" panose="020F0502020204030204" pitchFamily="34" charset="0"/>
                <a:cs typeface="Arial" panose="020B0604020202020204" pitchFamily="34" charset="0"/>
              </a:rPr>
              <a:t>%) gained the least trust from citizens. In comparison to  202</a:t>
            </a:r>
            <a:r>
              <a:rPr lang="sr-Latn-BA" kern="100" dirty="0">
                <a:latin typeface="Arial" panose="020B0604020202020204" pitchFamily="34" charset="0"/>
                <a:ea typeface="Calibri" panose="020F0502020204030204" pitchFamily="34" charset="0"/>
                <a:cs typeface="Arial" panose="020B0604020202020204" pitchFamily="34" charset="0"/>
              </a:rPr>
              <a:t>5</a:t>
            </a:r>
            <a:r>
              <a:rPr lang="en-GB" kern="100" dirty="0">
                <a:latin typeface="Arial" panose="020B0604020202020204" pitchFamily="34" charset="0"/>
                <a:ea typeface="Calibri" panose="020F0502020204030204" pitchFamily="34" charset="0"/>
                <a:cs typeface="Arial" panose="020B0604020202020204" pitchFamily="34" charset="0"/>
              </a:rPr>
              <a:t>, we note a general </a:t>
            </a:r>
            <a:r>
              <a:rPr lang="sr-Latn-BA" kern="100" dirty="0">
                <a:latin typeface="Arial" panose="020B0604020202020204" pitchFamily="34" charset="0"/>
                <a:ea typeface="Calibri" panose="020F0502020204030204" pitchFamily="34" charset="0"/>
                <a:cs typeface="Arial" panose="020B0604020202020204" pitchFamily="34" charset="0"/>
              </a:rPr>
              <a:t>increase</a:t>
            </a:r>
            <a:r>
              <a:rPr lang="en-GB" kern="100" dirty="0">
                <a:latin typeface="Arial" panose="020B0604020202020204" pitchFamily="34" charset="0"/>
                <a:ea typeface="Calibri" panose="020F0502020204030204" pitchFamily="34" charset="0"/>
                <a:cs typeface="Arial" panose="020B0604020202020204" pitchFamily="34" charset="0"/>
              </a:rPr>
              <a:t> in citizens' trust, mostly in the NGO sector</a:t>
            </a:r>
            <a:r>
              <a:rPr lang="sr-Latn-BA" kern="100" dirty="0">
                <a:latin typeface="Arial" panose="020B0604020202020204" pitchFamily="34" charset="0"/>
                <a:ea typeface="Calibri" panose="020F0502020204030204" pitchFamily="34" charset="0"/>
                <a:cs typeface="Arial" panose="020B0604020202020204" pitchFamily="34" charset="0"/>
              </a:rPr>
              <a:t> </a:t>
            </a:r>
            <a:r>
              <a:rPr lang="en-GB" kern="100" dirty="0">
                <a:latin typeface="Arial" panose="020B0604020202020204" pitchFamily="34" charset="0"/>
                <a:ea typeface="Calibri" panose="020F0502020204030204" pitchFamily="34" charset="0"/>
                <a:cs typeface="Arial" panose="020B0604020202020204" pitchFamily="34" charset="0"/>
              </a:rPr>
              <a:t>and government institutions.</a:t>
            </a:r>
          </a:p>
          <a:p>
            <a:pPr marL="285750" indent="-285750" algn="just">
              <a:lnSpc>
                <a:spcPct val="115000"/>
              </a:lnSpc>
              <a:spcAft>
                <a:spcPts val="1000"/>
              </a:spcAft>
              <a:buFont typeface="Arial" panose="020B0604020202020204" pitchFamily="34" charset="0"/>
              <a:buChar char="•"/>
            </a:pPr>
            <a:r>
              <a:rPr lang="en-GB" kern="100" dirty="0">
                <a:latin typeface="Arial" panose="020B0604020202020204" pitchFamily="34" charset="0"/>
                <a:ea typeface="Calibri" panose="020F0502020204030204" pitchFamily="34" charset="0"/>
                <a:cs typeface="Arial" panose="020B0604020202020204" pitchFamily="34" charset="0"/>
              </a:rPr>
              <a:t>Certain differences were noticed at the entity level. In FBiH, the media is most trusted, followed by government institutions and religious institutions, while in RS the situation is reversed, religious communities are most trusted,</a:t>
            </a:r>
            <a:r>
              <a:rPr lang="sr-Latn-BA" kern="100" dirty="0">
                <a:latin typeface="Arial" panose="020B0604020202020204" pitchFamily="34" charset="0"/>
                <a:ea typeface="Calibri" panose="020F0502020204030204" pitchFamily="34" charset="0"/>
                <a:cs typeface="Arial" panose="020B0604020202020204" pitchFamily="34" charset="0"/>
              </a:rPr>
              <a:t> then govenment institutions and media</a:t>
            </a:r>
            <a:r>
              <a:rPr lang="en-GB" kern="100" dirty="0">
                <a:latin typeface="Arial" panose="020B0604020202020204" pitchFamily="34" charset="0"/>
                <a:ea typeface="Calibri" panose="020F0502020204030204" pitchFamily="34" charset="0"/>
                <a:cs typeface="Arial" panose="020B0604020202020204" pitchFamily="34" charset="0"/>
              </a:rPr>
              <a:t>. Also, trust in institutions is currently generally higher among FBiH residents than among RS residents. Trust in political parties and politicians is higher in RS than in FBiH. </a:t>
            </a:r>
            <a:r>
              <a:rPr lang="en-US" dirty="0">
                <a:latin typeface="Arial" panose="020B0604020202020204" pitchFamily="34" charset="0"/>
                <a:cs typeface="Arial" panose="020B0604020202020204" pitchFamily="34" charset="0"/>
              </a:rPr>
              <a:t>In comparison to 2025, citizens’ trust in NGOs and the international community in RS is higher, but we must not forget that last year there was a strong and systematic campaign in RS against USAID, the NGO sector, and the OHR.</a:t>
            </a:r>
            <a:endParaRPr lang="sr-Latn-BA" kern="1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15000"/>
              </a:lnSpc>
              <a:spcAft>
                <a:spcPts val="1000"/>
              </a:spcAft>
              <a:buFont typeface="Arial" panose="020B0604020202020204" pitchFamily="34" charset="0"/>
              <a:buChar char="•"/>
            </a:pPr>
            <a:r>
              <a:rPr lang="en-GB" kern="100" dirty="0">
                <a:latin typeface="Arial" panose="020B0604020202020204" pitchFamily="34" charset="0"/>
                <a:ea typeface="Calibri" panose="020F0502020204030204" pitchFamily="34" charset="0"/>
                <a:cs typeface="Arial" panose="020B0604020202020204" pitchFamily="34" charset="0"/>
              </a:rPr>
              <a:t>Residents of Bosnia and Herzegovina are only somewhat satisfied with the work of the media and journalists in the FBiH, but when we look at the responses by entities, the picture becomes very interesting. The largest number of respondents from the FBiH are mostly satisfied with the work in this entity, while among the respondents in the RS, </a:t>
            </a:r>
            <a:r>
              <a:rPr lang="sr-Latn-BA" kern="100" dirty="0">
                <a:latin typeface="Arial" panose="020B0604020202020204" pitchFamily="34" charset="0"/>
                <a:ea typeface="Calibri" panose="020F0502020204030204" pitchFamily="34" charset="0"/>
                <a:cs typeface="Arial" panose="020B0604020202020204" pitchFamily="34" charset="0"/>
              </a:rPr>
              <a:t>the largest number</a:t>
            </a:r>
            <a:r>
              <a:rPr lang="en-GB" kern="100" dirty="0">
                <a:latin typeface="Arial" panose="020B0604020202020204" pitchFamily="34" charset="0"/>
                <a:ea typeface="Calibri" panose="020F0502020204030204" pitchFamily="34" charset="0"/>
                <a:cs typeface="Arial" panose="020B0604020202020204" pitchFamily="34" charset="0"/>
              </a:rPr>
              <a:t> of the respondents are completely dissatisfied. Compared to the year 202</a:t>
            </a:r>
            <a:r>
              <a:rPr lang="sr-Latn-BA" kern="100" dirty="0">
                <a:latin typeface="Arial" panose="020B0604020202020204" pitchFamily="34" charset="0"/>
                <a:ea typeface="Calibri" panose="020F0502020204030204" pitchFamily="34" charset="0"/>
                <a:cs typeface="Arial" panose="020B0604020202020204" pitchFamily="34" charset="0"/>
              </a:rPr>
              <a:t>5</a:t>
            </a:r>
            <a:r>
              <a:rPr lang="en-GB" kern="100" dirty="0">
                <a:latin typeface="Arial" panose="020B0604020202020204" pitchFamily="34" charset="0"/>
                <a:ea typeface="Calibri" panose="020F0502020204030204" pitchFamily="34" charset="0"/>
                <a:cs typeface="Arial" panose="020B0604020202020204" pitchFamily="34" charset="0"/>
              </a:rPr>
              <a:t>, the percentage of people </a:t>
            </a:r>
            <a:r>
              <a:rPr lang="sr-Latn-BA" kern="100" dirty="0">
                <a:latin typeface="Arial" panose="020B0604020202020204" pitchFamily="34" charset="0"/>
                <a:ea typeface="Calibri" panose="020F0502020204030204" pitchFamily="34" charset="0"/>
                <a:cs typeface="Arial" panose="020B0604020202020204" pitchFamily="34" charset="0"/>
              </a:rPr>
              <a:t>dis</a:t>
            </a:r>
            <a:r>
              <a:rPr lang="en-GB" kern="100" dirty="0">
                <a:latin typeface="Arial" panose="020B0604020202020204" pitchFamily="34" charset="0"/>
                <a:ea typeface="Calibri" panose="020F0502020204030204" pitchFamily="34" charset="0"/>
                <a:cs typeface="Arial" panose="020B0604020202020204" pitchFamily="34" charset="0"/>
              </a:rPr>
              <a:t>satisfied with the work of the media in the FBiH increased, but the percentage of those satisfied in the RS also increased.</a:t>
            </a:r>
          </a:p>
          <a:p>
            <a:pPr marL="285750" indent="-285750" algn="just">
              <a:lnSpc>
                <a:spcPct val="115000"/>
              </a:lnSpc>
              <a:spcAft>
                <a:spcPts val="1000"/>
              </a:spcAft>
              <a:buFont typeface="Arial" panose="020B0604020202020204" pitchFamily="34" charset="0"/>
              <a:buChar char="•"/>
            </a:pPr>
            <a:endParaRPr lang="sr-Latn-BA" kern="1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32847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38200" y="6345382"/>
            <a:ext cx="3805382" cy="369332"/>
          </a:xfrm>
          <a:prstGeom prst="rect">
            <a:avLst/>
          </a:prstGeom>
          <a:noFill/>
        </p:spPr>
        <p:txBody>
          <a:bodyPr wrap="square" rtlCol="0">
            <a:spAutoFit/>
          </a:bodyPr>
          <a:lstStyle/>
          <a:p>
            <a:r>
              <a:rPr lang="hr-HR" b="1" dirty="0">
                <a:solidFill>
                  <a:srgbClr val="F15A23"/>
                </a:solidFill>
                <a:latin typeface="Arial" panose="020B0604020202020204" pitchFamily="34" charset="0"/>
                <a:cs typeface="Arial" panose="020B0604020202020204" pitchFamily="34" charset="0"/>
              </a:rPr>
              <a:t>Main conclusions 2/6</a:t>
            </a:r>
            <a:endParaRPr lang="en-US" b="1" dirty="0">
              <a:solidFill>
                <a:srgbClr val="F15A2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9E329AE-814E-413D-84FF-28EDE259C326}"/>
              </a:ext>
            </a:extLst>
          </p:cNvPr>
          <p:cNvSpPr txBox="1"/>
          <p:nvPr/>
        </p:nvSpPr>
        <p:spPr>
          <a:xfrm>
            <a:off x="344245" y="301214"/>
            <a:ext cx="10720796" cy="5919569"/>
          </a:xfrm>
          <a:prstGeom prst="rect">
            <a:avLst/>
          </a:prstGeom>
          <a:noFill/>
        </p:spPr>
        <p:txBody>
          <a:bodyPr wrap="square">
            <a:spAutoFit/>
          </a:bodyPr>
          <a:lstStyle/>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Compared to 2025, the percentage of BiH residents satisfied with the work of the media in the RS increased in 2026 from 9.9% to 16.7%. 31.7% are completely dissatisfied, and 27.7% are somewhat dissatisfied. The number of respondents in the RS who are satisfied with the work of the media in the RS is increasing, while dissatisfaction is decreasing, whereas in the FBiH the percentage of those dissatisfied with the work of the media in the RS is increasing, from 55.6% in 2025 to 82.6% in 2026</a:t>
            </a:r>
            <a:r>
              <a:rPr lang="sr-Latn-BA" sz="1600" dirty="0">
                <a:latin typeface="Arial" panose="020B0604020202020204" pitchFamily="34" charset="0"/>
                <a:cs typeface="Arial" panose="020B0604020202020204" pitchFamily="34" charset="0"/>
              </a:rPr>
              <a:t>.</a:t>
            </a:r>
          </a:p>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Overall, satisfaction of all respondents with the work of the media in the FBiH remained the same as in 2025, while satisfaction with the work of the media in the RS increased. Residents of the Federation of BiH are less satisfied with the work of the media in that entity compared to 2025 by 10%, while this percentage is slightly higher among residents of the RS. Satisfaction with the work of the media in the RS increased among both residents of the FBiH and residents of the RS compared to 2025.</a:t>
            </a:r>
            <a:endParaRPr lang="sr-Latn-BA" sz="1600"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According to the opinion of two-thirds of respondents in BiH (68.9%), media freedom in the FBiH is partially present, while 9.4% think it is fully present, and 12.2% that it is not present at all.</a:t>
            </a:r>
            <a:endParaRPr lang="sr-Latn-BA" sz="1600"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If we look at the results by entity, we see that 23.9% of RS residents believe that media freedom is fully present in the FBiH, while 2.7% of FBiH residents think the same. Among the inhabitants of the FBiH, we find 82.6% who claim that media freedom is partially present, while 39.6% of the inhabitants of the RS think the same. Compared to 2025, the percentage of respondents from Bosnia and Herzegovina who believe that media freedom in the FBiH is not present increased by about 14%.</a:t>
            </a:r>
            <a:endParaRPr lang="sr-Latn-BA" sz="1600"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Media freedom in the RS is partially present for 31.1% of BiH residents, while 37.2% believe that it is not present at all. In the FBiH, the opinion that media freedom in the RS is not present at all is much more widespread (44.1%), while 24.5% of RS residents think the same. In the RS, slightly more than half of respondents believe that media freedom is partially present. Compared to 2025, we note a significant increase in RS residents who claim that media freedom is not present.</a:t>
            </a:r>
          </a:p>
        </p:txBody>
      </p:sp>
    </p:spTree>
    <p:extLst>
      <p:ext uri="{BB962C8B-B14F-4D97-AF65-F5344CB8AC3E}">
        <p14:creationId xmlns:p14="http://schemas.microsoft.com/office/powerpoint/2010/main" val="1174271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77779" y="6379988"/>
            <a:ext cx="3805382" cy="369332"/>
          </a:xfrm>
          <a:prstGeom prst="rect">
            <a:avLst/>
          </a:prstGeom>
          <a:noFill/>
        </p:spPr>
        <p:txBody>
          <a:bodyPr wrap="square" rtlCol="0">
            <a:spAutoFit/>
          </a:bodyPr>
          <a:lstStyle/>
          <a:p>
            <a:r>
              <a:rPr lang="hr-HR" b="1" dirty="0">
                <a:solidFill>
                  <a:srgbClr val="F15A23"/>
                </a:solidFill>
                <a:latin typeface="Arial" panose="020B0604020202020204" pitchFamily="34" charset="0"/>
                <a:cs typeface="Arial" panose="020B0604020202020204" pitchFamily="34" charset="0"/>
              </a:rPr>
              <a:t>Main conclusions 3/6</a:t>
            </a:r>
            <a:endParaRPr lang="en-US" b="1" dirty="0">
              <a:solidFill>
                <a:srgbClr val="F15A2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9E329AE-814E-413D-84FF-28EDE259C326}"/>
              </a:ext>
            </a:extLst>
          </p:cNvPr>
          <p:cNvSpPr txBox="1"/>
          <p:nvPr/>
        </p:nvSpPr>
        <p:spPr>
          <a:xfrm>
            <a:off x="268942" y="344244"/>
            <a:ext cx="11045280" cy="5775940"/>
          </a:xfrm>
          <a:prstGeom prst="rect">
            <a:avLst/>
          </a:prstGeom>
          <a:noFill/>
        </p:spPr>
        <p:txBody>
          <a:bodyPr wrap="square">
            <a:spAutoFit/>
          </a:bodyPr>
          <a:lstStyle/>
          <a:p>
            <a:pPr marL="285750" marR="0" indent="-285750" algn="just">
              <a:spcBef>
                <a:spcPts val="0"/>
              </a:spcBef>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The biggest obstacles to the free work of the media in BiH are their political dependence (66.9%), the general political climate in the country (54%), financial dependence (30.7%) and insufficient professionalism (21.9%). The differences compared to 2025 are minor. Compared to 2025, we only note an increase of 7% in the category of the general political climate.</a:t>
            </a:r>
            <a:endParaRPr lang="sr-Latn-BA" sz="1600" dirty="0">
              <a:latin typeface="Arial" panose="020B0604020202020204" pitchFamily="34" charset="0"/>
              <a:cs typeface="Arial" panose="020B0604020202020204" pitchFamily="34" charset="0"/>
            </a:endParaRPr>
          </a:p>
          <a:p>
            <a:pPr marL="285750" marR="0" indent="-285750" algn="just">
              <a:spcBef>
                <a:spcPts val="0"/>
              </a:spcBef>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In the FBiH, we note an increase only in perceptions of the general political climate (+8%). In the RS, trends are more complex: more respondents see the political climate as highly influential in 2026, while concern about an inadequate legal framework as an obstacle has risen by 20%.</a:t>
            </a:r>
            <a:endParaRPr lang="sr-Latn-BA" sz="1600" dirty="0">
              <a:latin typeface="Arial" panose="020B0604020202020204" pitchFamily="34" charset="0"/>
              <a:cs typeface="Arial" panose="020B0604020202020204" pitchFamily="34" charset="0"/>
            </a:endParaRPr>
          </a:p>
          <a:p>
            <a:pPr marL="285750" marR="0" indent="-285750" algn="just">
              <a:spcBef>
                <a:spcPts val="0"/>
              </a:spcBef>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Politicians and political parties have the greatest influence on the work of the media, and 74.1% of BiH residents think so, which is about 10% higher compared to 2025. Compared to last year, the percentage of respondents in BiH who believe that the OHR and the international community, as well as media owners, influence the work of the media has decreased.</a:t>
            </a:r>
            <a:endParaRPr lang="sr-Latn-BA" sz="1600" dirty="0">
              <a:latin typeface="Arial" panose="020B0604020202020204" pitchFamily="34" charset="0"/>
              <a:cs typeface="Arial" panose="020B0604020202020204" pitchFamily="34" charset="0"/>
            </a:endParaRPr>
          </a:p>
          <a:p>
            <a:pPr marL="285750" marR="0" indent="-285750" algn="just">
              <a:spcBef>
                <a:spcPts val="0"/>
              </a:spcBef>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In both the FBiH and the RS, we observe an increase in the influence of politicians and parties, while in the FBiH there is a decrease in the influence of media owners, and in the RS a decrease in the influence of the OHR and the international community by about 20%.</a:t>
            </a:r>
            <a:endParaRPr lang="sr-Latn-BA" sz="1600" dirty="0">
              <a:latin typeface="Arial" panose="020B0604020202020204" pitchFamily="34" charset="0"/>
              <a:cs typeface="Arial" panose="020B0604020202020204" pitchFamily="34" charset="0"/>
            </a:endParaRPr>
          </a:p>
          <a:p>
            <a:pPr marL="285750" marR="0" indent="-285750" algn="just">
              <a:spcBef>
                <a:spcPts val="0"/>
              </a:spcBef>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Two-thirds of BiH residents, or 68.3%, believe that the criminalization of defamation and the possibility of prosecuting journalists and editors has affected media freedom in the RS, while every fourth resident of the RS (25.8%) believes that it has not affected it at all.</a:t>
            </a:r>
            <a:endParaRPr lang="sr-Latn-BA" sz="1600" dirty="0">
              <a:latin typeface="Arial" panose="020B0604020202020204" pitchFamily="34" charset="0"/>
              <a:cs typeface="Arial" panose="020B0604020202020204" pitchFamily="34" charset="0"/>
            </a:endParaRPr>
          </a:p>
          <a:p>
            <a:pPr marL="285750" marR="0" indent="-285750" algn="just">
              <a:spcBef>
                <a:spcPts val="0"/>
              </a:spcBef>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Almost three-quarters of BiH citizens (72.1%) see politicians and political parties as the main violators of journalists’ rights and media freedoms, followed by media owners and editors (13.9%). Only 7.8% attribute this to the OHR and the international community. Differences between entities persist: in the FBiH, more respondents blame politicians, while 20.8% of RS residents point to the OHR and the international community as significant violators.</a:t>
            </a:r>
            <a:endParaRPr lang="sr-Latn-BA"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01877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38200" y="6345382"/>
            <a:ext cx="3805382" cy="369332"/>
          </a:xfrm>
          <a:prstGeom prst="rect">
            <a:avLst/>
          </a:prstGeom>
          <a:noFill/>
        </p:spPr>
        <p:txBody>
          <a:bodyPr wrap="square" rtlCol="0">
            <a:spAutoFit/>
          </a:bodyPr>
          <a:lstStyle/>
          <a:p>
            <a:r>
              <a:rPr lang="hr-HR" b="1" dirty="0">
                <a:solidFill>
                  <a:srgbClr val="F15A23"/>
                </a:solidFill>
                <a:latin typeface="Arial" panose="020B0604020202020204" pitchFamily="34" charset="0"/>
                <a:cs typeface="Arial" panose="020B0604020202020204" pitchFamily="34" charset="0"/>
              </a:rPr>
              <a:t>Main conclusions 4/6</a:t>
            </a:r>
            <a:endParaRPr lang="en-US" b="1" dirty="0">
              <a:solidFill>
                <a:srgbClr val="F15A2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9E329AE-814E-413D-84FF-28EDE259C326}"/>
              </a:ext>
            </a:extLst>
          </p:cNvPr>
          <p:cNvSpPr txBox="1"/>
          <p:nvPr/>
        </p:nvSpPr>
        <p:spPr>
          <a:xfrm>
            <a:off x="462580" y="387275"/>
            <a:ext cx="10724514" cy="5632311"/>
          </a:xfrm>
          <a:prstGeom prst="rect">
            <a:avLst/>
          </a:prstGeom>
          <a:noFill/>
        </p:spPr>
        <p:txBody>
          <a:bodyPr wrap="square">
            <a:spAutoFit/>
          </a:bodyPr>
          <a:lstStyle/>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5.2% of people in Bosnia and Herzegovina approve of attacks on journalists—4.2% in the Federation and 7.6% in </a:t>
            </a:r>
            <a:r>
              <a:rPr lang="en-US" sz="1600" dirty="0" err="1">
                <a:latin typeface="Arial" panose="020B0604020202020204" pitchFamily="34" charset="0"/>
                <a:cs typeface="Arial" panose="020B0604020202020204" pitchFamily="34" charset="0"/>
              </a:rPr>
              <a:t>Republika</a:t>
            </a:r>
            <a:r>
              <a:rPr lang="en-US" sz="1600" dirty="0">
                <a:latin typeface="Arial" panose="020B0604020202020204" pitchFamily="34" charset="0"/>
                <a:cs typeface="Arial" panose="020B0604020202020204" pitchFamily="34" charset="0"/>
              </a:rPr>
              <a:t> Srpska.</a:t>
            </a:r>
            <a:endParaRPr lang="sr-Latn-BA" sz="1600"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sr-Latn-BA" sz="1600" kern="0" dirty="0">
                <a:latin typeface="Arial" panose="020B0604020202020204" pitchFamily="34" charset="0"/>
                <a:ea typeface="Calibri" panose="020F0502020204030204" pitchFamily="34" charset="0"/>
                <a:cs typeface="Arial" panose="020B0604020202020204" pitchFamily="34" charset="0"/>
              </a:rPr>
              <a:t>79,4</a:t>
            </a:r>
            <a:r>
              <a:rPr lang="en-GB" sz="1600" kern="0" dirty="0">
                <a:latin typeface="Arial" panose="020B0604020202020204" pitchFamily="34" charset="0"/>
                <a:ea typeface="Calibri" panose="020F0502020204030204" pitchFamily="34" charset="0"/>
                <a:cs typeface="Arial" panose="020B0604020202020204" pitchFamily="34" charset="0"/>
              </a:rPr>
              <a:t>% of respondents in BiH believe that the work of individual journalists is politically motivated - 7</a:t>
            </a:r>
            <a:r>
              <a:rPr lang="sr-Latn-BA" sz="1600" kern="0" dirty="0">
                <a:latin typeface="Arial" panose="020B0604020202020204" pitchFamily="34" charset="0"/>
                <a:ea typeface="Calibri" panose="020F0502020204030204" pitchFamily="34" charset="0"/>
                <a:cs typeface="Arial" panose="020B0604020202020204" pitchFamily="34" charset="0"/>
              </a:rPr>
              <a:t>5</a:t>
            </a:r>
            <a:r>
              <a:rPr lang="en-GB" sz="1600" kern="0" dirty="0">
                <a:latin typeface="Arial" panose="020B0604020202020204" pitchFamily="34" charset="0"/>
                <a:ea typeface="Calibri" panose="020F0502020204030204" pitchFamily="34" charset="0"/>
                <a:cs typeface="Arial" panose="020B0604020202020204" pitchFamily="34" charset="0"/>
              </a:rPr>
              <a:t>% of respondents from FBiH and </a:t>
            </a:r>
            <a:r>
              <a:rPr lang="sr-Latn-BA" sz="1600" kern="0" dirty="0">
                <a:latin typeface="Arial" panose="020B0604020202020204" pitchFamily="34" charset="0"/>
                <a:ea typeface="Calibri" panose="020F0502020204030204" pitchFamily="34" charset="0"/>
                <a:cs typeface="Arial" panose="020B0604020202020204" pitchFamily="34" charset="0"/>
              </a:rPr>
              <a:t>88</a:t>
            </a:r>
            <a:r>
              <a:rPr lang="en-GB" sz="1600" kern="0" dirty="0">
                <a:latin typeface="Arial" panose="020B0604020202020204" pitchFamily="34" charset="0"/>
                <a:ea typeface="Calibri" panose="020F0502020204030204" pitchFamily="34" charset="0"/>
                <a:cs typeface="Arial" panose="020B0604020202020204" pitchFamily="34" charset="0"/>
              </a:rPr>
              <a:t>.</a:t>
            </a:r>
            <a:r>
              <a:rPr lang="sr-Latn-BA" sz="1600" kern="0" dirty="0">
                <a:latin typeface="Arial" panose="020B0604020202020204" pitchFamily="34" charset="0"/>
                <a:ea typeface="Calibri" panose="020F0502020204030204" pitchFamily="34" charset="0"/>
                <a:cs typeface="Arial" panose="020B0604020202020204" pitchFamily="34" charset="0"/>
              </a:rPr>
              <a:t>6</a:t>
            </a:r>
            <a:r>
              <a:rPr lang="en-GB" sz="1600" kern="0" dirty="0">
                <a:latin typeface="Arial" panose="020B0604020202020204" pitchFamily="34" charset="0"/>
                <a:ea typeface="Calibri" panose="020F0502020204030204" pitchFamily="34" charset="0"/>
                <a:cs typeface="Arial" panose="020B0604020202020204" pitchFamily="34" charset="0"/>
              </a:rPr>
              <a:t>% of respondents from RS. In comparison to 202</a:t>
            </a:r>
            <a:r>
              <a:rPr lang="sr-Latn-BA" sz="1600" kern="0" dirty="0">
                <a:latin typeface="Arial" panose="020B0604020202020204" pitchFamily="34" charset="0"/>
                <a:ea typeface="Calibri" panose="020F0502020204030204" pitchFamily="34" charset="0"/>
                <a:cs typeface="Arial" panose="020B0604020202020204" pitchFamily="34" charset="0"/>
              </a:rPr>
              <a:t>5</a:t>
            </a:r>
            <a:r>
              <a:rPr lang="en-GB" sz="1600" kern="0" dirty="0">
                <a:latin typeface="Arial" panose="020B0604020202020204" pitchFamily="34" charset="0"/>
                <a:ea typeface="Calibri" panose="020F0502020204030204" pitchFamily="34" charset="0"/>
                <a:cs typeface="Arial" panose="020B0604020202020204" pitchFamily="34" charset="0"/>
              </a:rPr>
              <a:t>, among the inhabitants of the RS, we see a s</a:t>
            </a:r>
            <a:r>
              <a:rPr lang="sr-Latn-BA" sz="1600" kern="0" dirty="0">
                <a:latin typeface="Arial" panose="020B0604020202020204" pitchFamily="34" charset="0"/>
                <a:ea typeface="Calibri" panose="020F0502020204030204" pitchFamily="34" charset="0"/>
                <a:cs typeface="Arial" panose="020B0604020202020204" pitchFamily="34" charset="0"/>
              </a:rPr>
              <a:t>light decline</a:t>
            </a:r>
            <a:r>
              <a:rPr lang="en-GB" sz="1600" kern="0" dirty="0">
                <a:latin typeface="Arial" panose="020B0604020202020204" pitchFamily="34" charset="0"/>
                <a:ea typeface="Calibri" panose="020F0502020204030204" pitchFamily="34" charset="0"/>
                <a:cs typeface="Arial" panose="020B0604020202020204" pitchFamily="34" charset="0"/>
              </a:rPr>
              <a:t> in those who believe that the work of some journalists is politically motivated.</a:t>
            </a:r>
          </a:p>
          <a:p>
            <a:pPr marL="285750" indent="-285750" algn="just">
              <a:spcAft>
                <a:spcPts val="800"/>
              </a:spcAft>
              <a:buFont typeface="Arial" panose="020B0604020202020204" pitchFamily="34" charset="0"/>
              <a:buChar char="•"/>
            </a:pPr>
            <a:r>
              <a:rPr lang="en-GB" sz="1600" kern="0" dirty="0">
                <a:latin typeface="Arial" panose="020B0604020202020204" pitchFamily="34" charset="0"/>
                <a:ea typeface="Calibri" panose="020F0502020204030204" pitchFamily="34" charset="0"/>
                <a:cs typeface="Arial" panose="020B0604020202020204" pitchFamily="34" charset="0"/>
              </a:rPr>
              <a:t>When talking about the improvement of journalistic work and the quality of reporting, we see that respondents emphasize almost all the offered options as important, but there are differences between the entities. In the FBiH, they believe that there is room for improvement in all aspects of journalistic work, while in the RS, they believe that the emphasis should be placed on improving the working conditions of journalists and ensuring better implementation of the law on the protection of journalists' rights</a:t>
            </a:r>
            <a:r>
              <a:rPr lang="sr-Latn-BA" sz="1600" kern="0" dirty="0">
                <a:latin typeface="Arial" panose="020B0604020202020204" pitchFamily="34" charset="0"/>
                <a:ea typeface="Calibri" panose="020F050202020403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and improve their education system</a:t>
            </a:r>
            <a:r>
              <a:rPr lang="sr-Latn-BA" sz="1600" dirty="0">
                <a:latin typeface="Arial" panose="020B0604020202020204" pitchFamily="34" charset="0"/>
                <a:cs typeface="Arial" panose="020B0604020202020204" pitchFamily="34" charset="0"/>
              </a:rPr>
              <a:t>.</a:t>
            </a:r>
            <a:endParaRPr lang="sr-Latn-BA" sz="1600" kern="0" dirty="0">
              <a:effectLst/>
              <a:latin typeface="Arial" panose="020B0604020202020204" pitchFamily="34" charset="0"/>
              <a:ea typeface="Calibri" panose="020F0502020204030204" pitchFamily="34" charset="0"/>
              <a:cs typeface="Arial" panose="020B0604020202020204" pitchFamily="34" charset="0"/>
            </a:endParaRPr>
          </a:p>
          <a:p>
            <a:pPr marL="285750" marR="0" indent="-285750" algn="just">
              <a:spcBef>
                <a:spcPts val="0"/>
              </a:spcBef>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Television has lost its lead as a source of information in Bosnia and Herzegovina. 37.3% of residents rely on the internet, and with social media (30.5%), digital sources dominate, while television remains primary for 26.7%.</a:t>
            </a:r>
            <a:endParaRPr lang="sr-Latn-BA" sz="1600" dirty="0">
              <a:latin typeface="Arial" panose="020B0604020202020204" pitchFamily="34" charset="0"/>
              <a:cs typeface="Arial" panose="020B0604020202020204" pitchFamily="34" charset="0"/>
            </a:endParaRPr>
          </a:p>
          <a:p>
            <a:pPr marL="285750" marR="0" indent="-285750" algn="just">
              <a:spcBef>
                <a:spcPts val="0"/>
              </a:spcBef>
              <a:spcAft>
                <a:spcPts val="800"/>
              </a:spcAft>
              <a:buFont typeface="Arial" panose="020B0604020202020204" pitchFamily="34" charset="0"/>
              <a:buChar char="•"/>
            </a:pPr>
            <a:r>
              <a:rPr lang="sr-Latn-BA" sz="1600" dirty="0">
                <a:latin typeface="Arial" panose="020B0604020202020204" pitchFamily="34" charset="0"/>
                <a:cs typeface="Arial" panose="020B0604020202020204" pitchFamily="34" charset="0"/>
              </a:rPr>
              <a:t>In FBIH, </a:t>
            </a:r>
            <a:r>
              <a:rPr lang="en-US" sz="1600" dirty="0">
                <a:latin typeface="Arial" panose="020B0604020202020204" pitchFamily="34" charset="0"/>
                <a:cs typeface="Arial" panose="020B0604020202020204" pitchFamily="34" charset="0"/>
              </a:rPr>
              <a:t>television is no longer the primary source of information; it has been caught up with by the internet, followed by social media. In </a:t>
            </a:r>
            <a:r>
              <a:rPr lang="en-US" sz="1600" dirty="0" err="1">
                <a:latin typeface="Arial" panose="020B0604020202020204" pitchFamily="34" charset="0"/>
                <a:cs typeface="Arial" panose="020B0604020202020204" pitchFamily="34" charset="0"/>
              </a:rPr>
              <a:t>Republika</a:t>
            </a:r>
            <a:r>
              <a:rPr lang="en-US" sz="1600" dirty="0">
                <a:latin typeface="Arial" panose="020B0604020202020204" pitchFamily="34" charset="0"/>
                <a:cs typeface="Arial" panose="020B0604020202020204" pitchFamily="34" charset="0"/>
              </a:rPr>
              <a:t> Srpska, the internet is the primary source of information, followed by social media and television.</a:t>
            </a:r>
            <a:endParaRPr lang="sr-Latn-BA" sz="1600"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GB" sz="1600" kern="0" dirty="0">
                <a:latin typeface="Arial" panose="020B0604020202020204" pitchFamily="34" charset="0"/>
                <a:ea typeface="Calibri" panose="020F0502020204030204" pitchFamily="34" charset="0"/>
                <a:cs typeface="Arial" panose="020B0604020202020204" pitchFamily="34" charset="0"/>
              </a:rPr>
              <a:t>When it comes to quality information among respondents in BiH, we see that the Internet dominates (</a:t>
            </a:r>
            <a:r>
              <a:rPr lang="sr-Latn-BA" sz="1600" kern="0" dirty="0">
                <a:latin typeface="Arial" panose="020B0604020202020204" pitchFamily="34" charset="0"/>
                <a:ea typeface="Calibri" panose="020F0502020204030204" pitchFamily="34" charset="0"/>
                <a:cs typeface="Arial" panose="020B0604020202020204" pitchFamily="34" charset="0"/>
              </a:rPr>
              <a:t>48.3</a:t>
            </a:r>
            <a:r>
              <a:rPr lang="en-GB" sz="1600" kern="0" dirty="0">
                <a:latin typeface="Arial" panose="020B0604020202020204" pitchFamily="34" charset="0"/>
                <a:ea typeface="Calibri" panose="020F0502020204030204" pitchFamily="34" charset="0"/>
                <a:cs typeface="Arial" panose="020B0604020202020204" pitchFamily="34" charset="0"/>
              </a:rPr>
              <a:t>%), while television (3</a:t>
            </a:r>
            <a:r>
              <a:rPr lang="sr-Latn-BA" sz="1600" kern="0" dirty="0">
                <a:latin typeface="Arial" panose="020B0604020202020204" pitchFamily="34" charset="0"/>
                <a:ea typeface="Calibri" panose="020F0502020204030204" pitchFamily="34" charset="0"/>
                <a:cs typeface="Arial" panose="020B0604020202020204" pitchFamily="34" charset="0"/>
              </a:rPr>
              <a:t>5</a:t>
            </a:r>
            <a:r>
              <a:rPr lang="en-GB" sz="1600" kern="0" dirty="0">
                <a:latin typeface="Arial" panose="020B0604020202020204" pitchFamily="34" charset="0"/>
                <a:ea typeface="Calibri" panose="020F0502020204030204" pitchFamily="34" charset="0"/>
                <a:cs typeface="Arial" panose="020B0604020202020204" pitchFamily="34" charset="0"/>
              </a:rPr>
              <a:t>.</a:t>
            </a:r>
            <a:r>
              <a:rPr lang="sr-Latn-BA" sz="1600" kern="0" dirty="0">
                <a:latin typeface="Arial" panose="020B0604020202020204" pitchFamily="34" charset="0"/>
                <a:ea typeface="Calibri" panose="020F0502020204030204" pitchFamily="34" charset="0"/>
                <a:cs typeface="Arial" panose="020B0604020202020204" pitchFamily="34" charset="0"/>
              </a:rPr>
              <a:t>9</a:t>
            </a:r>
            <a:r>
              <a:rPr lang="en-GB" sz="1600" kern="0" dirty="0">
                <a:latin typeface="Arial" panose="020B0604020202020204" pitchFamily="34" charset="0"/>
                <a:ea typeface="Calibri" panose="020F0502020204030204" pitchFamily="34" charset="0"/>
                <a:cs typeface="Arial" panose="020B0604020202020204" pitchFamily="34" charset="0"/>
              </a:rPr>
              <a:t>%) is in second place. In the FBiH, television and the Internet are equal as the best source of information, while in the RS the Internet has primacy.</a:t>
            </a:r>
            <a:endParaRPr lang="sr-Latn-BA" sz="1600" kern="0" dirty="0">
              <a:latin typeface="Arial" panose="020B0604020202020204" pitchFamily="34" charset="0"/>
              <a:ea typeface="Calibri" panose="020F050202020403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GB" sz="1600" kern="0" dirty="0">
                <a:latin typeface="Arial" panose="020B0604020202020204" pitchFamily="34" charset="0"/>
                <a:ea typeface="Calibri" panose="020F0502020204030204" pitchFamily="34" charset="0"/>
                <a:cs typeface="Arial" panose="020B0604020202020204" pitchFamily="34" charset="0"/>
              </a:rPr>
              <a:t>Internet as a medium is important for </a:t>
            </a:r>
            <a:r>
              <a:rPr lang="sr-Latn-BA" sz="1600" kern="0" dirty="0">
                <a:latin typeface="Arial" panose="020B0604020202020204" pitchFamily="34" charset="0"/>
                <a:ea typeface="Calibri" panose="020F0502020204030204" pitchFamily="34" charset="0"/>
                <a:cs typeface="Arial" panose="020B0604020202020204" pitchFamily="34" charset="0"/>
              </a:rPr>
              <a:t>90</a:t>
            </a:r>
            <a:r>
              <a:rPr lang="en-GB" sz="1600" kern="0" dirty="0">
                <a:latin typeface="Arial" panose="020B0604020202020204" pitchFamily="34" charset="0"/>
                <a:ea typeface="Calibri" panose="020F0502020204030204" pitchFamily="34" charset="0"/>
                <a:cs typeface="Arial" panose="020B0604020202020204" pitchFamily="34" charset="0"/>
              </a:rPr>
              <a:t>.</a:t>
            </a:r>
            <a:r>
              <a:rPr lang="sr-Latn-BA" sz="1600" kern="0" dirty="0">
                <a:latin typeface="Arial" panose="020B0604020202020204" pitchFamily="34" charset="0"/>
                <a:ea typeface="Calibri" panose="020F0502020204030204" pitchFamily="34" charset="0"/>
                <a:cs typeface="Arial" panose="020B0604020202020204" pitchFamily="34" charset="0"/>
              </a:rPr>
              <a:t>1</a:t>
            </a:r>
            <a:r>
              <a:rPr lang="en-GB" sz="1600" kern="0" dirty="0">
                <a:latin typeface="Arial" panose="020B0604020202020204" pitchFamily="34" charset="0"/>
                <a:ea typeface="Calibri" panose="020F0502020204030204" pitchFamily="34" charset="0"/>
                <a:cs typeface="Arial" panose="020B0604020202020204" pitchFamily="34" charset="0"/>
              </a:rPr>
              <a:t>% of respondents in BiH - </a:t>
            </a:r>
            <a:r>
              <a:rPr lang="sr-Latn-BA" sz="1600" kern="0" dirty="0">
                <a:latin typeface="Arial" panose="020B0604020202020204" pitchFamily="34" charset="0"/>
                <a:ea typeface="Calibri" panose="020F0502020204030204" pitchFamily="34" charset="0"/>
                <a:cs typeface="Arial" panose="020B0604020202020204" pitchFamily="34" charset="0"/>
              </a:rPr>
              <a:t>89</a:t>
            </a:r>
            <a:r>
              <a:rPr lang="en-GB" sz="1600" kern="0" dirty="0">
                <a:latin typeface="Arial" panose="020B0604020202020204" pitchFamily="34" charset="0"/>
                <a:ea typeface="Calibri" panose="020F0502020204030204" pitchFamily="34" charset="0"/>
                <a:cs typeface="Arial" panose="020B0604020202020204" pitchFamily="34" charset="0"/>
              </a:rPr>
              <a:t>.</a:t>
            </a:r>
            <a:r>
              <a:rPr lang="sr-Latn-BA" sz="1600" kern="0" dirty="0">
                <a:latin typeface="Arial" panose="020B0604020202020204" pitchFamily="34" charset="0"/>
                <a:ea typeface="Calibri" panose="020F0502020204030204" pitchFamily="34" charset="0"/>
                <a:cs typeface="Arial" panose="020B0604020202020204" pitchFamily="34" charset="0"/>
              </a:rPr>
              <a:t>2</a:t>
            </a:r>
            <a:r>
              <a:rPr lang="en-GB" sz="1600" kern="0" dirty="0">
                <a:latin typeface="Arial" panose="020B0604020202020204" pitchFamily="34" charset="0"/>
                <a:ea typeface="Calibri" panose="020F0502020204030204" pitchFamily="34" charset="0"/>
                <a:cs typeface="Arial" panose="020B0604020202020204" pitchFamily="34" charset="0"/>
              </a:rPr>
              <a:t>% of respondents from FBIH and </a:t>
            </a:r>
            <a:r>
              <a:rPr lang="sr-Latn-BA" sz="1600" kern="0" dirty="0">
                <a:latin typeface="Arial" panose="020B0604020202020204" pitchFamily="34" charset="0"/>
                <a:ea typeface="Calibri" panose="020F0502020204030204" pitchFamily="34" charset="0"/>
                <a:cs typeface="Arial" panose="020B0604020202020204" pitchFamily="34" charset="0"/>
              </a:rPr>
              <a:t>91</a:t>
            </a:r>
            <a:r>
              <a:rPr lang="en-GB" sz="1600" kern="0" dirty="0">
                <a:latin typeface="Arial" panose="020B0604020202020204" pitchFamily="34" charset="0"/>
                <a:ea typeface="Calibri" panose="020F0502020204030204" pitchFamily="34" charset="0"/>
                <a:cs typeface="Arial" panose="020B0604020202020204" pitchFamily="34" charset="0"/>
              </a:rPr>
              <a:t>.</a:t>
            </a:r>
            <a:r>
              <a:rPr lang="sr-Latn-BA" sz="1600" kern="0" dirty="0">
                <a:latin typeface="Arial" panose="020B0604020202020204" pitchFamily="34" charset="0"/>
                <a:ea typeface="Calibri" panose="020F0502020204030204" pitchFamily="34" charset="0"/>
                <a:cs typeface="Arial" panose="020B0604020202020204" pitchFamily="34" charset="0"/>
              </a:rPr>
              <a:t>2</a:t>
            </a:r>
            <a:r>
              <a:rPr lang="en-GB" sz="1600" kern="0" dirty="0">
                <a:latin typeface="Arial" panose="020B0604020202020204" pitchFamily="34" charset="0"/>
                <a:ea typeface="Calibri" panose="020F0502020204030204" pitchFamily="34" charset="0"/>
                <a:cs typeface="Arial" panose="020B0604020202020204" pitchFamily="34" charset="0"/>
              </a:rPr>
              <a:t>% of respondents from RS.</a:t>
            </a:r>
            <a:endParaRPr lang="en-GB" sz="1600" dirty="0">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78253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D742B99-C441-4EAE-936B-15F98A823C60}"/>
              </a:ext>
            </a:extLst>
          </p:cNvPr>
          <p:cNvSpPr txBox="1"/>
          <p:nvPr/>
        </p:nvSpPr>
        <p:spPr>
          <a:xfrm>
            <a:off x="838200" y="6345382"/>
            <a:ext cx="3805382" cy="369332"/>
          </a:xfrm>
          <a:prstGeom prst="rect">
            <a:avLst/>
          </a:prstGeom>
          <a:noFill/>
        </p:spPr>
        <p:txBody>
          <a:bodyPr wrap="square" rtlCol="0">
            <a:spAutoFit/>
          </a:bodyPr>
          <a:lstStyle/>
          <a:p>
            <a:r>
              <a:rPr lang="hr-HR" b="1" dirty="0">
                <a:solidFill>
                  <a:srgbClr val="F15A23"/>
                </a:solidFill>
                <a:latin typeface="Arial" panose="020B0604020202020204" pitchFamily="34" charset="0"/>
                <a:cs typeface="Arial" panose="020B0604020202020204" pitchFamily="34" charset="0"/>
              </a:rPr>
              <a:t>Main conclusions 5/6</a:t>
            </a:r>
            <a:endParaRPr lang="en-US" b="1" dirty="0">
              <a:solidFill>
                <a:srgbClr val="F15A23"/>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A9E329AE-814E-413D-84FF-28EDE259C326}"/>
              </a:ext>
            </a:extLst>
          </p:cNvPr>
          <p:cNvSpPr txBox="1"/>
          <p:nvPr/>
        </p:nvSpPr>
        <p:spPr>
          <a:xfrm>
            <a:off x="303782" y="489505"/>
            <a:ext cx="10728067" cy="5529719"/>
          </a:xfrm>
          <a:prstGeom prst="rect">
            <a:avLst/>
          </a:prstGeom>
          <a:noFill/>
        </p:spPr>
        <p:txBody>
          <a:bodyPr wrap="square">
            <a:spAutoFit/>
          </a:bodyPr>
          <a:lstStyle/>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Just over half of respondents in </a:t>
            </a:r>
            <a:r>
              <a:rPr lang="sr-Latn-BA" sz="1600" dirty="0">
                <a:latin typeface="Arial" panose="020B0604020202020204" pitchFamily="34" charset="0"/>
                <a:cs typeface="Arial" panose="020B0604020202020204" pitchFamily="34" charset="0"/>
              </a:rPr>
              <a:t>BiH </a:t>
            </a:r>
            <a:r>
              <a:rPr lang="en-US" sz="1600" dirty="0">
                <a:latin typeface="Arial" panose="020B0604020202020204" pitchFamily="34" charset="0"/>
                <a:cs typeface="Arial" panose="020B0604020202020204" pitchFamily="34" charset="0"/>
              </a:rPr>
              <a:t>(55.8%) believe male politicians and other public figures often violate the professional and human rights of female journalists, both in media interactions and on social media</a:t>
            </a:r>
            <a:r>
              <a:rPr lang="sr-Latn-BA" sz="1600"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more in the Federation (66.2%) than in </a:t>
            </a:r>
            <a:r>
              <a:rPr lang="sr-Latn-BA" sz="1600" dirty="0">
                <a:latin typeface="Arial" panose="020B0604020202020204" pitchFamily="34" charset="0"/>
                <a:cs typeface="Arial" panose="020B0604020202020204" pitchFamily="34" charset="0"/>
              </a:rPr>
              <a:t>RS </a:t>
            </a:r>
            <a:r>
              <a:rPr lang="en-US" sz="1600" dirty="0">
                <a:latin typeface="Arial" panose="020B0604020202020204" pitchFamily="34" charset="0"/>
                <a:cs typeface="Arial" panose="020B0604020202020204" pitchFamily="34" charset="0"/>
              </a:rPr>
              <a:t>(33.3%).</a:t>
            </a:r>
            <a:endParaRPr lang="bs-Latn-BA" sz="1600" dirty="0">
              <a:solidFill>
                <a:schemeClr val="tx1"/>
              </a:solidFill>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About half (49.7%) say politicians address female journalists differently than male media workers, again more in the Federation (70.1%) than in RS (36.7%).</a:t>
            </a:r>
            <a:endParaRPr lang="sr-Latn-BA" sz="1600"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Half of respondents in </a:t>
            </a:r>
            <a:r>
              <a:rPr lang="sr-Latn-BA" sz="1600" dirty="0">
                <a:latin typeface="Arial" panose="020B0604020202020204" pitchFamily="34" charset="0"/>
                <a:cs typeface="Arial" panose="020B0604020202020204" pitchFamily="34" charset="0"/>
              </a:rPr>
              <a:t>BiH </a:t>
            </a:r>
            <a:r>
              <a:rPr lang="en-US" sz="1600" dirty="0">
                <a:latin typeface="Arial" panose="020B0604020202020204" pitchFamily="34" charset="0"/>
                <a:cs typeface="Arial" panose="020B0604020202020204" pitchFamily="34" charset="0"/>
              </a:rPr>
              <a:t>(49.7%) agree that the way politicians address and speak to female journalists significantly differs from how they address and speak to men—journalists, cameramen, and other male media workers. Respondents from the Federation of Bosnia and Herzegovina agree more (70.1%) than those from </a:t>
            </a:r>
            <a:r>
              <a:rPr lang="sr-Latn-BA" sz="1600" dirty="0">
                <a:latin typeface="Arial" panose="020B0604020202020204" pitchFamily="34" charset="0"/>
                <a:cs typeface="Arial" panose="020B0604020202020204" pitchFamily="34" charset="0"/>
              </a:rPr>
              <a:t>RS </a:t>
            </a:r>
            <a:r>
              <a:rPr lang="en-US" sz="1600" dirty="0">
                <a:latin typeface="Arial" panose="020B0604020202020204" pitchFamily="34" charset="0"/>
                <a:cs typeface="Arial" panose="020B0604020202020204" pitchFamily="34" charset="0"/>
              </a:rPr>
              <a:t>(36.7%).</a:t>
            </a:r>
            <a:endParaRPr lang="sr-Latn-BA" sz="1600" dirty="0">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Just over half of respondents at the level of Bosnia and Herzegovina (58.9%) believe that politicians’ speech and their addressing of female journalists at press conferences and other public events is discriminatory, inappropriate, constitutes gender-based violence, and is contrary to constitutional principles and the laws of the state and entities. Respondents from </a:t>
            </a:r>
            <a:r>
              <a:rPr lang="sr-Latn-BA" sz="1600" dirty="0">
                <a:latin typeface="Arial" panose="020B0604020202020204" pitchFamily="34" charset="0"/>
                <a:cs typeface="Arial" panose="020B0604020202020204" pitchFamily="34" charset="0"/>
              </a:rPr>
              <a:t>FBiH </a:t>
            </a:r>
            <a:r>
              <a:rPr lang="en-US" sz="1600" dirty="0">
                <a:latin typeface="Arial" panose="020B0604020202020204" pitchFamily="34" charset="0"/>
                <a:cs typeface="Arial" panose="020B0604020202020204" pitchFamily="34" charset="0"/>
              </a:rPr>
              <a:t>agree more (69.3%) than those from R</a:t>
            </a:r>
            <a:r>
              <a:rPr lang="sr-Latn-BA" sz="1600" dirty="0">
                <a:latin typeface="Arial" panose="020B0604020202020204" pitchFamily="34" charset="0"/>
                <a:cs typeface="Arial" panose="020B0604020202020204" pitchFamily="34" charset="0"/>
              </a:rPr>
              <a:t>S </a:t>
            </a:r>
            <a:r>
              <a:rPr lang="en-US" sz="1600" dirty="0">
                <a:latin typeface="Arial" panose="020B0604020202020204" pitchFamily="34" charset="0"/>
                <a:cs typeface="Arial" panose="020B0604020202020204" pitchFamily="34" charset="0"/>
              </a:rPr>
              <a:t>(35.8%).</a:t>
            </a:r>
            <a:endParaRPr lang="bs-Latn-BA" sz="1600" dirty="0">
              <a:solidFill>
                <a:schemeClr val="tx1"/>
              </a:solidFill>
              <a:latin typeface="Arial" panose="020B0604020202020204" pitchFamily="34" charset="0"/>
              <a:cs typeface="Arial" panose="020B0604020202020204" pitchFamily="34" charset="0"/>
            </a:endParaRPr>
          </a:p>
          <a:p>
            <a:pPr marL="285750" indent="-285750" algn="just">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Nearly three-quarters of respondents in </a:t>
            </a:r>
            <a:r>
              <a:rPr lang="sr-Latn-BA" sz="1600" dirty="0">
                <a:latin typeface="Arial" panose="020B0604020202020204" pitchFamily="34" charset="0"/>
                <a:cs typeface="Arial" panose="020B0604020202020204" pitchFamily="34" charset="0"/>
              </a:rPr>
              <a:t>BiH </a:t>
            </a:r>
            <a:r>
              <a:rPr lang="en-US" sz="1600" dirty="0">
                <a:latin typeface="Arial" panose="020B0604020202020204" pitchFamily="34" charset="0"/>
                <a:cs typeface="Arial" panose="020B0604020202020204" pitchFamily="34" charset="0"/>
              </a:rPr>
              <a:t>(73%) believe that media outlets and organizations for the protection of women’s human rights should respond more effectively in cases of offensive speech and public violence against female journalists. Respondents from </a:t>
            </a:r>
            <a:r>
              <a:rPr lang="sr-Latn-BA" sz="1600" dirty="0">
                <a:latin typeface="Arial" panose="020B0604020202020204" pitchFamily="34" charset="0"/>
                <a:cs typeface="Arial" panose="020B0604020202020204" pitchFamily="34" charset="0"/>
              </a:rPr>
              <a:t>FBiH </a:t>
            </a:r>
            <a:r>
              <a:rPr lang="en-US" sz="1600" dirty="0">
                <a:latin typeface="Arial" panose="020B0604020202020204" pitchFamily="34" charset="0"/>
                <a:cs typeface="Arial" panose="020B0604020202020204" pitchFamily="34" charset="0"/>
              </a:rPr>
              <a:t>agree more (85%) than those from </a:t>
            </a:r>
            <a:r>
              <a:rPr lang="sr-Latn-BA" sz="1600" dirty="0">
                <a:latin typeface="Arial" panose="020B0604020202020204" pitchFamily="34" charset="0"/>
                <a:cs typeface="Arial" panose="020B0604020202020204" pitchFamily="34" charset="0"/>
              </a:rPr>
              <a:t>RS </a:t>
            </a:r>
            <a:r>
              <a:rPr lang="en-US" sz="1600" dirty="0">
                <a:latin typeface="Arial" panose="020B0604020202020204" pitchFamily="34" charset="0"/>
                <a:cs typeface="Arial" panose="020B0604020202020204" pitchFamily="34" charset="0"/>
              </a:rPr>
              <a:t> (46.8%).</a:t>
            </a:r>
            <a:endParaRPr lang="sr-Latn-BA" sz="1600" dirty="0">
              <a:latin typeface="Arial" panose="020B0604020202020204" pitchFamily="34" charset="0"/>
              <a:cs typeface="Arial" panose="020B0604020202020204" pitchFamily="34" charset="0"/>
            </a:endParaRPr>
          </a:p>
          <a:p>
            <a:pPr marL="285750" marR="0" indent="-285750" algn="just">
              <a:spcBef>
                <a:spcPts val="0"/>
              </a:spcBef>
              <a:spcAft>
                <a:spcPts val="800"/>
              </a:spcAft>
              <a:buFont typeface="Arial" panose="020B0604020202020204" pitchFamily="34" charset="0"/>
              <a:buChar char="•"/>
            </a:pPr>
            <a:r>
              <a:rPr lang="en-US" sz="1600" dirty="0">
                <a:latin typeface="Arial" panose="020B0604020202020204" pitchFamily="34" charset="0"/>
                <a:cs typeface="Arial" panose="020B0604020202020204" pitchFamily="34" charset="0"/>
              </a:rPr>
              <a:t>Three-quarters of respondents in </a:t>
            </a:r>
            <a:r>
              <a:rPr lang="sr-Latn-BA" sz="1600" dirty="0">
                <a:latin typeface="Arial" panose="020B0604020202020204" pitchFamily="34" charset="0"/>
                <a:cs typeface="Arial" panose="020B0604020202020204" pitchFamily="34" charset="0"/>
              </a:rPr>
              <a:t>BiH </a:t>
            </a:r>
            <a:r>
              <a:rPr lang="en-US" sz="1600" dirty="0">
                <a:latin typeface="Arial" panose="020B0604020202020204" pitchFamily="34" charset="0"/>
                <a:cs typeface="Arial" panose="020B0604020202020204" pitchFamily="34" charset="0"/>
              </a:rPr>
              <a:t>(75.6%) believe that state institutions and bodies responsible for gender equality, as well as the judiciary, should work more and more effectively on punishing attacks on female journalists, regardless of whether the perpetrators are politicians, public officials, or ordinary citizens. Respondents from </a:t>
            </a:r>
            <a:r>
              <a:rPr lang="sr-Latn-BA" sz="1600" dirty="0">
                <a:latin typeface="Arial" panose="020B0604020202020204" pitchFamily="34" charset="0"/>
                <a:cs typeface="Arial" panose="020B0604020202020204" pitchFamily="34" charset="0"/>
              </a:rPr>
              <a:t>FBiH </a:t>
            </a:r>
            <a:r>
              <a:rPr lang="en-US" sz="1600" dirty="0">
                <a:latin typeface="Arial" panose="020B0604020202020204" pitchFamily="34" charset="0"/>
                <a:cs typeface="Arial" panose="020B0604020202020204" pitchFamily="34" charset="0"/>
              </a:rPr>
              <a:t>agree more (88.5%) than those from </a:t>
            </a:r>
            <a:r>
              <a:rPr lang="sr-Latn-BA" sz="1600" dirty="0">
                <a:latin typeface="Arial" panose="020B0604020202020204" pitchFamily="34" charset="0"/>
                <a:cs typeface="Arial" panose="020B0604020202020204" pitchFamily="34" charset="0"/>
              </a:rPr>
              <a:t>RS </a:t>
            </a:r>
            <a:r>
              <a:rPr lang="en-US" sz="1600" dirty="0">
                <a:latin typeface="Arial" panose="020B0604020202020204" pitchFamily="34" charset="0"/>
                <a:cs typeface="Arial" panose="020B0604020202020204" pitchFamily="34" charset="0"/>
              </a:rPr>
              <a:t>(47.8%)</a:t>
            </a:r>
            <a:r>
              <a:rPr lang="sr-Latn-BA" sz="1600" dirty="0">
                <a:latin typeface="Arial" panose="020B0604020202020204" pitchFamily="34" charset="0"/>
                <a:cs typeface="Arial" panose="020B0604020202020204" pitchFamily="34" charset="0"/>
              </a:rPr>
              <a:t>.</a:t>
            </a:r>
            <a:endParaRPr lang="en-US" sz="1600" kern="1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8204165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5869</TotalTime>
  <Words>4686</Words>
  <Application>Microsoft Office PowerPoint</Application>
  <PresentationFormat>Widescreen</PresentationFormat>
  <Paragraphs>508</Paragraphs>
  <Slides>42</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Times New Roman</vt:lpstr>
      <vt:lpstr>Wingdings</vt:lpstr>
      <vt:lpstr>Office Theme</vt:lpstr>
      <vt:lpstr>Media freedoms in BiH 2026. Comparative report 2018 – 2026</vt:lpstr>
      <vt:lpstr>PowerPoint Presentation</vt:lpstr>
      <vt:lpstr>PowerPoint Presentation</vt:lpstr>
      <vt:lpstr>Main conclusions</vt:lpstr>
      <vt:lpstr>PowerPoint Presentation</vt:lpstr>
      <vt:lpstr>PowerPoint Presentation</vt:lpstr>
      <vt:lpstr>PowerPoint Presentation</vt:lpstr>
      <vt:lpstr>PowerPoint Presentation</vt:lpstr>
      <vt:lpstr>PowerPoint Presentation</vt:lpstr>
      <vt:lpstr>PowerPoint Presentation</vt:lpstr>
      <vt:lpstr>Media freedoms in BiH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Naziv prezentacija</dc:title>
  <dc:creator>Никола Родић</dc:creator>
  <cp:lastModifiedBy>Srđan Puhalo</cp:lastModifiedBy>
  <cp:revision>419</cp:revision>
  <dcterms:created xsi:type="dcterms:W3CDTF">2021-02-04T12:13:41Z</dcterms:created>
  <dcterms:modified xsi:type="dcterms:W3CDTF">2026-06-19T05:45:36Z</dcterms:modified>
</cp:coreProperties>
</file>