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charts/chart86.xml" ContentType="application/vnd.openxmlformats-officedocument.drawingml.chart+xml"/>
  <Override PartName="/ppt/charts/chart87.xml" ContentType="application/vnd.openxmlformats-officedocument.drawingml.chart+xml"/>
  <Override PartName="/ppt/charts/chart88.xml" ContentType="application/vnd.openxmlformats-officedocument.drawingml.chart+xml"/>
  <Override PartName="/ppt/charts/chart89.xml" ContentType="application/vnd.openxmlformats-officedocument.drawingml.chart+xml"/>
  <Override PartName="/ppt/charts/chart9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  <Override PartName="/ppt/charts/style16.xml" ContentType="application/vnd.ms-office.chartstyle+xml"/>
  <Override PartName="/ppt/charts/colors16.xml" ContentType="application/vnd.ms-office.chartcolorstyle+xml"/>
  <Override PartName="/ppt/charts/style17.xml" ContentType="application/vnd.ms-office.chartstyle+xml"/>
  <Override PartName="/ppt/charts/colors17.xml" ContentType="application/vnd.ms-office.chartcolorstyle+xml"/>
  <Override PartName="/ppt/charts/style18.xml" ContentType="application/vnd.ms-office.chartstyle+xml"/>
  <Override PartName="/ppt/charts/colors18.xml" ContentType="application/vnd.ms-office.chartcolorstyle+xml"/>
  <Override PartName="/ppt/charts/style19.xml" ContentType="application/vnd.ms-office.chartstyle+xml"/>
  <Override PartName="/ppt/charts/colors19.xml" ContentType="application/vnd.ms-office.chartcolorstyle+xml"/>
  <Override PartName="/ppt/charts/style20.xml" ContentType="application/vnd.ms-office.chartstyle+xml"/>
  <Override PartName="/ppt/charts/colors20.xml" ContentType="application/vnd.ms-office.chartcolorstyle+xml"/>
  <Override PartName="/ppt/charts/style21.xml" ContentType="application/vnd.ms-office.chartstyle+xml"/>
  <Override PartName="/ppt/charts/colors21.xml" ContentType="application/vnd.ms-office.chartcolorstyle+xml"/>
  <Override PartName="/ppt/charts/style22.xml" ContentType="application/vnd.ms-office.chartstyle+xml"/>
  <Override PartName="/ppt/charts/colors22.xml" ContentType="application/vnd.ms-office.chartcolorstyle+xml"/>
  <Override PartName="/ppt/charts/style23.xml" ContentType="application/vnd.ms-office.chartstyle+xml"/>
  <Override PartName="/ppt/charts/colors23.xml" ContentType="application/vnd.ms-office.chartcolorstyle+xml"/>
  <Override PartName="/ppt/charts/style24.xml" ContentType="application/vnd.ms-office.chartstyle+xml"/>
  <Override PartName="/ppt/charts/colors24.xml" ContentType="application/vnd.ms-office.chartcolorstyle+xml"/>
  <Override PartName="/ppt/charts/style25.xml" ContentType="application/vnd.ms-office.chartstyle+xml"/>
  <Override PartName="/ppt/charts/colors25.xml" ContentType="application/vnd.ms-office.chartcolorstyle+xml"/>
  <Override PartName="/ppt/charts/style26.xml" ContentType="application/vnd.ms-office.chartstyle+xml"/>
  <Override PartName="/ppt/charts/colors26.xml" ContentType="application/vnd.ms-office.chartcolorstyle+xml"/>
  <Override PartName="/ppt/charts/style27.xml" ContentType="application/vnd.ms-office.chartstyle+xml"/>
  <Override PartName="/ppt/charts/colors27.xml" ContentType="application/vnd.ms-office.chartcolorstyle+xml"/>
  <Override PartName="/ppt/charts/style28.xml" ContentType="application/vnd.ms-office.chartstyle+xml"/>
  <Override PartName="/ppt/charts/colors28.xml" ContentType="application/vnd.ms-office.chartcolorstyle+xml"/>
  <Override PartName="/ppt/charts/style29.xml" ContentType="application/vnd.ms-office.chartstyle+xml"/>
  <Override PartName="/ppt/charts/colors29.xml" ContentType="application/vnd.ms-office.chartcolorstyle+xml"/>
  <Override PartName="/ppt/charts/style30.xml" ContentType="application/vnd.ms-office.chartstyle+xml"/>
  <Override PartName="/ppt/charts/colors30.xml" ContentType="application/vnd.ms-office.chartcolorstyle+xml"/>
  <Override PartName="/ppt/charts/style31.xml" ContentType="application/vnd.ms-office.chartstyle+xml"/>
  <Override PartName="/ppt/charts/colors31.xml" ContentType="application/vnd.ms-office.chartcolorstyle+xml"/>
  <Override PartName="/ppt/charts/style32.xml" ContentType="application/vnd.ms-office.chartstyle+xml"/>
  <Override PartName="/ppt/charts/colors32.xml" ContentType="application/vnd.ms-office.chartcolorstyle+xml"/>
  <Override PartName="/ppt/charts/style33.xml" ContentType="application/vnd.ms-office.chartstyle+xml"/>
  <Override PartName="/ppt/charts/colors33.xml" ContentType="application/vnd.ms-office.chartcolorstyle+xml"/>
  <Override PartName="/ppt/charts/style34.xml" ContentType="application/vnd.ms-office.chartstyle+xml"/>
  <Override PartName="/ppt/charts/colors34.xml" ContentType="application/vnd.ms-office.chartcolorstyle+xml"/>
  <Override PartName="/ppt/charts/style35.xml" ContentType="application/vnd.ms-office.chartstyle+xml"/>
  <Override PartName="/ppt/charts/colors35.xml" ContentType="application/vnd.ms-office.chartcolorstyle+xml"/>
  <Override PartName="/ppt/charts/style36.xml" ContentType="application/vnd.ms-office.chartstyle+xml"/>
  <Override PartName="/ppt/charts/colors36.xml" ContentType="application/vnd.ms-office.chartcolorstyle+xml"/>
  <Override PartName="/ppt/charts/style37.xml" ContentType="application/vnd.ms-office.chartstyle+xml"/>
  <Override PartName="/ppt/charts/colors37.xml" ContentType="application/vnd.ms-office.chartcolorstyle+xml"/>
  <Override PartName="/ppt/charts/style38.xml" ContentType="application/vnd.ms-office.chartstyle+xml"/>
  <Override PartName="/ppt/charts/colors38.xml" ContentType="application/vnd.ms-office.chartcolorstyle+xml"/>
  <Override PartName="/ppt/charts/style39.xml" ContentType="application/vnd.ms-office.chartstyle+xml"/>
  <Override PartName="/ppt/charts/colors39.xml" ContentType="application/vnd.ms-office.chartcolorstyle+xml"/>
  <Override PartName="/ppt/charts/style40.xml" ContentType="application/vnd.ms-office.chartstyle+xml"/>
  <Override PartName="/ppt/charts/colors40.xml" ContentType="application/vnd.ms-office.chartcolorstyle+xml"/>
  <Override PartName="/ppt/charts/style41.xml" ContentType="application/vnd.ms-office.chartstyle+xml"/>
  <Override PartName="/ppt/charts/colors41.xml" ContentType="application/vnd.ms-office.chartcolorstyle+xml"/>
  <Override PartName="/ppt/charts/style42.xml" ContentType="application/vnd.ms-office.chartstyle+xml"/>
  <Override PartName="/ppt/charts/colors42.xml" ContentType="application/vnd.ms-office.chartcolorstyle+xml"/>
  <Override PartName="/ppt/charts/style43.xml" ContentType="application/vnd.ms-office.chartstyle+xml"/>
  <Override PartName="/ppt/charts/colors43.xml" ContentType="application/vnd.ms-office.chartcolorstyle+xml"/>
  <Override PartName="/ppt/charts/style44.xml" ContentType="application/vnd.ms-office.chartstyle+xml"/>
  <Override PartName="/ppt/charts/colors44.xml" ContentType="application/vnd.ms-office.chartcolorstyle+xml"/>
  <Override PartName="/ppt/charts/style45.xml" ContentType="application/vnd.ms-office.chartstyle+xml"/>
  <Override PartName="/ppt/charts/colors45.xml" ContentType="application/vnd.ms-office.chartcolorstyle+xml"/>
  <Override PartName="/ppt/charts/style46.xml" ContentType="application/vnd.ms-office.chartstyle+xml"/>
  <Override PartName="/ppt/charts/colors46.xml" ContentType="application/vnd.ms-office.chartcolorstyle+xml"/>
  <Override PartName="/ppt/charts/style47.xml" ContentType="application/vnd.ms-office.chartstyle+xml"/>
  <Override PartName="/ppt/charts/colors47.xml" ContentType="application/vnd.ms-office.chartcolorstyle+xml"/>
  <Override PartName="/ppt/charts/style48.xml" ContentType="application/vnd.ms-office.chartstyle+xml"/>
  <Override PartName="/ppt/charts/colors48.xml" ContentType="application/vnd.ms-office.chartcolorstyle+xml"/>
  <Override PartName="/ppt/charts/style49.xml" ContentType="application/vnd.ms-office.chartstyle+xml"/>
  <Override PartName="/ppt/charts/colors49.xml" ContentType="application/vnd.ms-office.chartcolorstyle+xml"/>
  <Override PartName="/ppt/charts/style50.xml" ContentType="application/vnd.ms-office.chartstyle+xml"/>
  <Override PartName="/ppt/charts/colors50.xml" ContentType="application/vnd.ms-office.chartcolorstyle+xml"/>
  <Override PartName="/ppt/charts/style51.xml" ContentType="application/vnd.ms-office.chartstyle+xml"/>
  <Override PartName="/ppt/charts/colors51.xml" ContentType="application/vnd.ms-office.chartcolorstyle+xml"/>
  <Override PartName="/ppt/charts/style52.xml" ContentType="application/vnd.ms-office.chartstyle+xml"/>
  <Override PartName="/ppt/charts/colors52.xml" ContentType="application/vnd.ms-office.chartcolorstyle+xml"/>
  <Override PartName="/ppt/charts/style53.xml" ContentType="application/vnd.ms-office.chartstyle+xml"/>
  <Override PartName="/ppt/charts/colors53.xml" ContentType="application/vnd.ms-office.chartcolorstyle+xml"/>
  <Override PartName="/ppt/charts/style54.xml" ContentType="application/vnd.ms-office.chartstyle+xml"/>
  <Override PartName="/ppt/charts/colors54.xml" ContentType="application/vnd.ms-office.chartcolorstyle+xml"/>
  <Override PartName="/ppt/charts/style55.xml" ContentType="application/vnd.ms-office.chartstyle+xml"/>
  <Override PartName="/ppt/charts/colors55.xml" ContentType="application/vnd.ms-office.chartcolorstyle+xml"/>
  <Override PartName="/ppt/charts/style56.xml" ContentType="application/vnd.ms-office.chartstyle+xml"/>
  <Override PartName="/ppt/charts/colors56.xml" ContentType="application/vnd.ms-office.chartcolorstyle+xml"/>
  <Override PartName="/ppt/charts/style57.xml" ContentType="application/vnd.ms-office.chartstyle+xml"/>
  <Override PartName="/ppt/charts/colors57.xml" ContentType="application/vnd.ms-office.chartcolorstyle+xml"/>
  <Override PartName="/ppt/charts/style58.xml" ContentType="application/vnd.ms-office.chartstyle+xml"/>
  <Override PartName="/ppt/charts/colors58.xml" ContentType="application/vnd.ms-office.chartcolorstyle+xml"/>
  <Override PartName="/ppt/charts/style59.xml" ContentType="application/vnd.ms-office.chartstyle+xml"/>
  <Override PartName="/ppt/charts/colors59.xml" ContentType="application/vnd.ms-office.chartcolorstyle+xml"/>
  <Override PartName="/ppt/charts/style60.xml" ContentType="application/vnd.ms-office.chartstyle+xml"/>
  <Override PartName="/ppt/charts/colors60.xml" ContentType="application/vnd.ms-office.chartcolorstyle+xml"/>
  <Override PartName="/ppt/charts/style61.xml" ContentType="application/vnd.ms-office.chartstyle+xml"/>
  <Override PartName="/ppt/charts/colors61.xml" ContentType="application/vnd.ms-office.chartcolorstyle+xml"/>
  <Override PartName="/ppt/charts/style62.xml" ContentType="application/vnd.ms-office.chartstyle+xml"/>
  <Override PartName="/ppt/charts/colors62.xml" ContentType="application/vnd.ms-office.chartcolorstyle+xml"/>
  <Override PartName="/ppt/charts/style63.xml" ContentType="application/vnd.ms-office.chartstyle+xml"/>
  <Override PartName="/ppt/charts/colors63.xml" ContentType="application/vnd.ms-office.chartcolorstyle+xml"/>
  <Override PartName="/ppt/charts/style64.xml" ContentType="application/vnd.ms-office.chartstyle+xml"/>
  <Override PartName="/ppt/charts/colors64.xml" ContentType="application/vnd.ms-office.chartcolorstyle+xml"/>
  <Override PartName="/ppt/charts/style65.xml" ContentType="application/vnd.ms-office.chartstyle+xml"/>
  <Override PartName="/ppt/charts/colors65.xml" ContentType="application/vnd.ms-office.chartcolorstyle+xml"/>
  <Override PartName="/ppt/charts/style66.xml" ContentType="application/vnd.ms-office.chartstyle+xml"/>
  <Override PartName="/ppt/charts/colors66.xml" ContentType="application/vnd.ms-office.chartcolorstyle+xml"/>
  <Override PartName="/ppt/charts/style67.xml" ContentType="application/vnd.ms-office.chartstyle+xml"/>
  <Override PartName="/ppt/charts/colors67.xml" ContentType="application/vnd.ms-office.chartcolorstyle+xml"/>
  <Override PartName="/ppt/charts/style68.xml" ContentType="application/vnd.ms-office.chartstyle+xml"/>
  <Override PartName="/ppt/charts/colors68.xml" ContentType="application/vnd.ms-office.chartcolorstyle+xml"/>
  <Override PartName="/ppt/charts/style69.xml" ContentType="application/vnd.ms-office.chartstyle+xml"/>
  <Override PartName="/ppt/charts/colors69.xml" ContentType="application/vnd.ms-office.chartcolorstyle+xml"/>
  <Override PartName="/ppt/charts/style70.xml" ContentType="application/vnd.ms-office.chartstyle+xml"/>
  <Override PartName="/ppt/charts/colors70.xml" ContentType="application/vnd.ms-office.chartcolorstyle+xml"/>
  <Override PartName="/ppt/charts/style71.xml" ContentType="application/vnd.ms-office.chartstyle+xml"/>
  <Override PartName="/ppt/charts/colors71.xml" ContentType="application/vnd.ms-office.chartcolorstyle+xml"/>
  <Override PartName="/ppt/charts/style72.xml" ContentType="application/vnd.ms-office.chartstyle+xml"/>
  <Override PartName="/ppt/charts/colors7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321" r:id="rId6"/>
    <p:sldId id="312" r:id="rId7"/>
    <p:sldId id="313" r:id="rId8"/>
    <p:sldId id="314" r:id="rId9"/>
    <p:sldId id="316" r:id="rId10"/>
    <p:sldId id="317" r:id="rId11"/>
    <p:sldId id="318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4" r:id="rId21"/>
    <p:sldId id="271" r:id="rId22"/>
    <p:sldId id="275" r:id="rId23"/>
    <p:sldId id="272" r:id="rId24"/>
    <p:sldId id="319" r:id="rId25"/>
    <p:sldId id="276" r:id="rId26"/>
    <p:sldId id="273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6E72"/>
    <a:srgbClr val="F15A23"/>
    <a:srgbClr val="6D6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-352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Relationship Id="rId2" Type="http://schemas.microsoft.com/office/2011/relationships/chartStyle" Target="style8.xml"/><Relationship Id="rId3" Type="http://schemas.microsoft.com/office/2011/relationships/chartColorStyle" Target="colors8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.xlsx"/><Relationship Id="rId2" Type="http://schemas.microsoft.com/office/2011/relationships/chartStyle" Target="style9.xml"/><Relationship Id="rId3" Type="http://schemas.microsoft.com/office/2011/relationships/chartColorStyle" Target="colors9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2.xlsx"/><Relationship Id="rId2" Type="http://schemas.microsoft.com/office/2011/relationships/chartStyle" Target="style10.xml"/><Relationship Id="rId3" Type="http://schemas.microsoft.com/office/2011/relationships/chartColorStyle" Target="colors10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4.xlsx"/><Relationship Id="rId2" Type="http://schemas.microsoft.com/office/2011/relationships/chartStyle" Target="style11.xml"/><Relationship Id="rId3" Type="http://schemas.microsoft.com/office/2011/relationships/chartColorStyle" Target="colors11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6.xlsx"/><Relationship Id="rId2" Type="http://schemas.microsoft.com/office/2011/relationships/chartStyle" Target="style12.xml"/><Relationship Id="rId3" Type="http://schemas.microsoft.com/office/2011/relationships/chartColorStyle" Target="colors12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7.xlsx"/><Relationship Id="rId2" Type="http://schemas.microsoft.com/office/2011/relationships/chartStyle" Target="style13.xml"/><Relationship Id="rId3" Type="http://schemas.microsoft.com/office/2011/relationships/chartColorStyle" Target="colors13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8.xlsx"/><Relationship Id="rId2" Type="http://schemas.microsoft.com/office/2011/relationships/chartStyle" Target="style14.xml"/><Relationship Id="rId3" Type="http://schemas.microsoft.com/office/2011/relationships/chartColorStyle" Target="colors14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9.xlsx"/><Relationship Id="rId2" Type="http://schemas.microsoft.com/office/2011/relationships/chartStyle" Target="style15.xml"/><Relationship Id="rId3" Type="http://schemas.microsoft.com/office/2011/relationships/chartColorStyle" Target="colors15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1.xlsx"/><Relationship Id="rId2" Type="http://schemas.microsoft.com/office/2011/relationships/chartStyle" Target="style16.xml"/><Relationship Id="rId3" Type="http://schemas.microsoft.com/office/2011/relationships/chartColorStyle" Target="colors16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2.xlsx"/><Relationship Id="rId2" Type="http://schemas.microsoft.com/office/2011/relationships/chartStyle" Target="style17.xml"/><Relationship Id="rId3" Type="http://schemas.microsoft.com/office/2011/relationships/chartColorStyle" Target="colors17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3.xlsx"/><Relationship Id="rId2" Type="http://schemas.microsoft.com/office/2011/relationships/chartStyle" Target="style18.xml"/><Relationship Id="rId3" Type="http://schemas.microsoft.com/office/2011/relationships/chartColorStyle" Target="colors18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4.xlsx"/><Relationship Id="rId2" Type="http://schemas.microsoft.com/office/2011/relationships/chartStyle" Target="style19.xml"/><Relationship Id="rId3" Type="http://schemas.microsoft.com/office/2011/relationships/chartColorStyle" Target="colors19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6.xlsx"/><Relationship Id="rId2" Type="http://schemas.microsoft.com/office/2011/relationships/chartStyle" Target="style20.xml"/><Relationship Id="rId3" Type="http://schemas.microsoft.com/office/2011/relationships/chartColorStyle" Target="colors20.xm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7.xlsx"/><Relationship Id="rId2" Type="http://schemas.microsoft.com/office/2011/relationships/chartStyle" Target="style21.xml"/><Relationship Id="rId3" Type="http://schemas.microsoft.com/office/2011/relationships/chartColorStyle" Target="colors21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8.xlsx"/><Relationship Id="rId2" Type="http://schemas.microsoft.com/office/2011/relationships/chartStyle" Target="style22.xml"/><Relationship Id="rId3" Type="http://schemas.microsoft.com/office/2011/relationships/chartColorStyle" Target="colors22.xm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9.xlsx"/><Relationship Id="rId2" Type="http://schemas.microsoft.com/office/2011/relationships/chartStyle" Target="style23.xml"/><Relationship Id="rId3" Type="http://schemas.microsoft.com/office/2011/relationships/chartColorStyle" Target="colors23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0.xlsx"/><Relationship Id="rId2" Type="http://schemas.microsoft.com/office/2011/relationships/chartStyle" Target="style24.xml"/><Relationship Id="rId3" Type="http://schemas.microsoft.com/office/2011/relationships/chartColorStyle" Target="colors24.xm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1.xlsx"/><Relationship Id="rId2" Type="http://schemas.microsoft.com/office/2011/relationships/chartStyle" Target="style25.xml"/><Relationship Id="rId3" Type="http://schemas.microsoft.com/office/2011/relationships/chartColorStyle" Target="colors25.xm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2.xlsx"/><Relationship Id="rId2" Type="http://schemas.microsoft.com/office/2011/relationships/chartStyle" Target="style26.xml"/><Relationship Id="rId3" Type="http://schemas.microsoft.com/office/2011/relationships/chartColorStyle" Target="colors26.xm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6.xlsx"/><Relationship Id="rId2" Type="http://schemas.microsoft.com/office/2011/relationships/chartStyle" Target="style27.xml"/><Relationship Id="rId3" Type="http://schemas.microsoft.com/office/2011/relationships/chartColorStyle" Target="colors27.xm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7.xlsx"/><Relationship Id="rId2" Type="http://schemas.microsoft.com/office/2011/relationships/chartStyle" Target="style28.xml"/><Relationship Id="rId3" Type="http://schemas.microsoft.com/office/2011/relationships/chartColorStyle" Target="colors28.xm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8.xlsx"/><Relationship Id="rId2" Type="http://schemas.microsoft.com/office/2011/relationships/chartStyle" Target="style29.xml"/><Relationship Id="rId3" Type="http://schemas.microsoft.com/office/2011/relationships/chartColorStyle" Target="colors29.xm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2.xlsx"/><Relationship Id="rId2" Type="http://schemas.microsoft.com/office/2011/relationships/chartStyle" Target="style30.xml"/><Relationship Id="rId3" Type="http://schemas.microsoft.com/office/2011/relationships/chartColorStyle" Target="colors30.xm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3.xlsx"/><Relationship Id="rId2" Type="http://schemas.microsoft.com/office/2011/relationships/chartStyle" Target="style31.xml"/><Relationship Id="rId3" Type="http://schemas.microsoft.com/office/2011/relationships/chartColorStyle" Target="colors31.xm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4.xlsx"/><Relationship Id="rId2" Type="http://schemas.microsoft.com/office/2011/relationships/chartStyle" Target="style32.xml"/><Relationship Id="rId3" Type="http://schemas.microsoft.com/office/2011/relationships/chartColorStyle" Target="colors32.xm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5.xlsx"/><Relationship Id="rId2" Type="http://schemas.microsoft.com/office/2011/relationships/chartStyle" Target="style33.xml"/><Relationship Id="rId3" Type="http://schemas.microsoft.com/office/2011/relationships/chartColorStyle" Target="colors33.xm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6.xlsx"/><Relationship Id="rId2" Type="http://schemas.microsoft.com/office/2011/relationships/chartStyle" Target="style34.xml"/><Relationship Id="rId3" Type="http://schemas.microsoft.com/office/2011/relationships/chartColorStyle" Target="colors34.xm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7.xlsx"/><Relationship Id="rId2" Type="http://schemas.microsoft.com/office/2011/relationships/chartStyle" Target="style35.xml"/><Relationship Id="rId3" Type="http://schemas.microsoft.com/office/2011/relationships/chartColorStyle" Target="colors35.xm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9.xlsx"/><Relationship Id="rId2" Type="http://schemas.microsoft.com/office/2011/relationships/chartStyle" Target="style36.xml"/><Relationship Id="rId3" Type="http://schemas.microsoft.com/office/2011/relationships/chartColorStyle" Target="colors36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Relationship Id="rId2" Type="http://schemas.microsoft.com/office/2011/relationships/chartStyle" Target="style4.xml"/><Relationship Id="rId3" Type="http://schemas.microsoft.com/office/2011/relationships/chartColorStyle" Target="colors4.xm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0.xlsx"/><Relationship Id="rId2" Type="http://schemas.microsoft.com/office/2011/relationships/chartStyle" Target="style37.xml"/><Relationship Id="rId3" Type="http://schemas.microsoft.com/office/2011/relationships/chartColorStyle" Target="colors37.xml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1.xlsx"/><Relationship Id="rId2" Type="http://schemas.microsoft.com/office/2011/relationships/chartStyle" Target="style38.xml"/><Relationship Id="rId3" Type="http://schemas.microsoft.com/office/2011/relationships/chartColorStyle" Target="colors38.xml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3.xlsx"/><Relationship Id="rId2" Type="http://schemas.microsoft.com/office/2011/relationships/chartStyle" Target="style39.xml"/><Relationship Id="rId3" Type="http://schemas.microsoft.com/office/2011/relationships/chartColorStyle" Target="colors39.xml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4.xlsx"/><Relationship Id="rId2" Type="http://schemas.microsoft.com/office/2011/relationships/chartStyle" Target="style40.xml"/><Relationship Id="rId3" Type="http://schemas.microsoft.com/office/2011/relationships/chartColorStyle" Target="colors40.xml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5.xlsx"/><Relationship Id="rId2" Type="http://schemas.microsoft.com/office/2011/relationships/chartStyle" Target="style41.xml"/><Relationship Id="rId3" Type="http://schemas.microsoft.com/office/2011/relationships/chartColorStyle" Target="colors41.xml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9.xlsx"/><Relationship Id="rId2" Type="http://schemas.microsoft.com/office/2011/relationships/chartStyle" Target="style42.xml"/><Relationship Id="rId3" Type="http://schemas.microsoft.com/office/2011/relationships/chartColorStyle" Target="colors4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Relationship Id="rId2" Type="http://schemas.microsoft.com/office/2011/relationships/chartStyle" Target="style5.xml"/><Relationship Id="rId3" Type="http://schemas.microsoft.com/office/2011/relationships/chartColorStyle" Target="colors5.xml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0.xlsx"/><Relationship Id="rId2" Type="http://schemas.microsoft.com/office/2011/relationships/chartStyle" Target="style43.xml"/><Relationship Id="rId3" Type="http://schemas.microsoft.com/office/2011/relationships/chartColorStyle" Target="colors43.xml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1.xlsx"/><Relationship Id="rId2" Type="http://schemas.microsoft.com/office/2011/relationships/chartStyle" Target="style44.xml"/><Relationship Id="rId3" Type="http://schemas.microsoft.com/office/2011/relationships/chartColorStyle" Target="colors44.xml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2.xlsx"/><Relationship Id="rId2" Type="http://schemas.microsoft.com/office/2011/relationships/chartStyle" Target="style45.xml"/><Relationship Id="rId3" Type="http://schemas.microsoft.com/office/2011/relationships/chartColorStyle" Target="colors45.xml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3.xlsx"/><Relationship Id="rId2" Type="http://schemas.microsoft.com/office/2011/relationships/chartStyle" Target="style46.xml"/><Relationship Id="rId3" Type="http://schemas.microsoft.com/office/2011/relationships/chartColorStyle" Target="colors46.xml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4.xlsx"/><Relationship Id="rId2" Type="http://schemas.microsoft.com/office/2011/relationships/chartStyle" Target="style47.xml"/><Relationship Id="rId3" Type="http://schemas.microsoft.com/office/2011/relationships/chartColorStyle" Target="colors47.xml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5.xlsx"/><Relationship Id="rId2" Type="http://schemas.microsoft.com/office/2011/relationships/chartStyle" Target="style48.xml"/><Relationship Id="rId3" Type="http://schemas.microsoft.com/office/2011/relationships/chartColorStyle" Target="colors48.xml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6.xlsx"/><Relationship Id="rId2" Type="http://schemas.microsoft.com/office/2011/relationships/chartStyle" Target="style49.xml"/><Relationship Id="rId3" Type="http://schemas.microsoft.com/office/2011/relationships/chartColorStyle" Target="colors49.xml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7.xlsx"/><Relationship Id="rId2" Type="http://schemas.microsoft.com/office/2011/relationships/chartStyle" Target="style50.xml"/><Relationship Id="rId3" Type="http://schemas.microsoft.com/office/2011/relationships/chartColorStyle" Target="colors50.xml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8.xlsx"/><Relationship Id="rId2" Type="http://schemas.microsoft.com/office/2011/relationships/chartStyle" Target="style51.xml"/><Relationship Id="rId3" Type="http://schemas.microsoft.com/office/2011/relationships/chartColorStyle" Target="colors51.xml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9.xlsx"/><Relationship Id="rId2" Type="http://schemas.microsoft.com/office/2011/relationships/chartStyle" Target="style52.xml"/><Relationship Id="rId3" Type="http://schemas.microsoft.com/office/2011/relationships/chartColorStyle" Target="colors5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Relationship Id="rId2" Type="http://schemas.microsoft.com/office/2011/relationships/chartStyle" Target="style6.xml"/><Relationship Id="rId3" Type="http://schemas.microsoft.com/office/2011/relationships/chartColorStyle" Target="colors6.xml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0.xlsx"/><Relationship Id="rId2" Type="http://schemas.microsoft.com/office/2011/relationships/chartStyle" Target="style53.xml"/><Relationship Id="rId3" Type="http://schemas.microsoft.com/office/2011/relationships/chartColorStyle" Target="colors53.xml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2.xlsx"/><Relationship Id="rId2" Type="http://schemas.microsoft.com/office/2011/relationships/chartStyle" Target="style54.xml"/><Relationship Id="rId3" Type="http://schemas.microsoft.com/office/2011/relationships/chartColorStyle" Target="colors54.xml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3.xlsx"/><Relationship Id="rId2" Type="http://schemas.microsoft.com/office/2011/relationships/chartStyle" Target="style55.xml"/><Relationship Id="rId3" Type="http://schemas.microsoft.com/office/2011/relationships/chartColorStyle" Target="colors55.xml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4.xlsx"/><Relationship Id="rId2" Type="http://schemas.microsoft.com/office/2011/relationships/chartStyle" Target="style56.xml"/><Relationship Id="rId3" Type="http://schemas.microsoft.com/office/2011/relationships/chartColorStyle" Target="colors56.xml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5.xlsx"/><Relationship Id="rId2" Type="http://schemas.microsoft.com/office/2011/relationships/chartStyle" Target="style57.xml"/><Relationship Id="rId3" Type="http://schemas.microsoft.com/office/2011/relationships/chartColorStyle" Target="colors57.xml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6.xlsx"/><Relationship Id="rId2" Type="http://schemas.microsoft.com/office/2011/relationships/chartStyle" Target="style58.xml"/><Relationship Id="rId3" Type="http://schemas.microsoft.com/office/2011/relationships/chartColorStyle" Target="colors58.xml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7.xlsx"/><Relationship Id="rId2" Type="http://schemas.microsoft.com/office/2011/relationships/chartStyle" Target="style59.xml"/><Relationship Id="rId3" Type="http://schemas.microsoft.com/office/2011/relationships/chartColorStyle" Target="colors59.xml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8.xlsx"/><Relationship Id="rId2" Type="http://schemas.microsoft.com/office/2011/relationships/chartStyle" Target="style60.xml"/><Relationship Id="rId3" Type="http://schemas.microsoft.com/office/2011/relationships/chartColorStyle" Target="colors60.xml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9.xlsx"/><Relationship Id="rId2" Type="http://schemas.microsoft.com/office/2011/relationships/chartStyle" Target="style61.xml"/><Relationship Id="rId3" Type="http://schemas.microsoft.com/office/2011/relationships/chartColorStyle" Target="colors6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0.xlsx"/><Relationship Id="rId2" Type="http://schemas.microsoft.com/office/2011/relationships/chartStyle" Target="style62.xml"/><Relationship Id="rId3" Type="http://schemas.microsoft.com/office/2011/relationships/chartColorStyle" Target="colors62.xml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1.xlsx"/><Relationship Id="rId2" Type="http://schemas.microsoft.com/office/2011/relationships/chartStyle" Target="style63.xml"/><Relationship Id="rId3" Type="http://schemas.microsoft.com/office/2011/relationships/chartColorStyle" Target="colors63.xml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2.xlsx"/><Relationship Id="rId2" Type="http://schemas.microsoft.com/office/2011/relationships/chartStyle" Target="style64.xml"/><Relationship Id="rId3" Type="http://schemas.microsoft.com/office/2011/relationships/chartColorStyle" Target="colors64.xml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3.xlsx"/><Relationship Id="rId2" Type="http://schemas.microsoft.com/office/2011/relationships/chartStyle" Target="style65.xml"/><Relationship Id="rId3" Type="http://schemas.microsoft.com/office/2011/relationships/chartColorStyle" Target="colors65.xml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4.xlsx"/><Relationship Id="rId2" Type="http://schemas.microsoft.com/office/2011/relationships/chartStyle" Target="style66.xml"/><Relationship Id="rId3" Type="http://schemas.microsoft.com/office/2011/relationships/chartColorStyle" Target="colors66.xml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5.xlsx"/><Relationship Id="rId2" Type="http://schemas.microsoft.com/office/2011/relationships/chartStyle" Target="style67.xml"/><Relationship Id="rId3" Type="http://schemas.microsoft.com/office/2011/relationships/chartColorStyle" Target="colors67.xml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6.xlsx"/><Relationship Id="rId2" Type="http://schemas.microsoft.com/office/2011/relationships/chartStyle" Target="style68.xml"/><Relationship Id="rId3" Type="http://schemas.microsoft.com/office/2011/relationships/chartColorStyle" Target="colors68.xml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7.xlsx"/><Relationship Id="rId2" Type="http://schemas.microsoft.com/office/2011/relationships/chartStyle" Target="style69.xml"/><Relationship Id="rId3" Type="http://schemas.microsoft.com/office/2011/relationships/chartColorStyle" Target="colors69.xml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8.xlsx"/><Relationship Id="rId2" Type="http://schemas.microsoft.com/office/2011/relationships/chartStyle" Target="style70.xml"/><Relationship Id="rId3" Type="http://schemas.microsoft.com/office/2011/relationships/chartColorStyle" Target="colors70.xml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9.xlsx"/><Relationship Id="rId2" Type="http://schemas.microsoft.com/office/2011/relationships/chartStyle" Target="style71.xml"/><Relationship Id="rId3" Type="http://schemas.microsoft.com/office/2011/relationships/chartColorStyle" Target="colors71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Relationship Id="rId2" Type="http://schemas.microsoft.com/office/2011/relationships/chartStyle" Target="style7.xml"/><Relationship Id="rId3" Type="http://schemas.microsoft.com/office/2011/relationships/chartColorStyle" Target="colors7.xml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0.xlsx"/><Relationship Id="rId2" Type="http://schemas.microsoft.com/office/2011/relationships/chartStyle" Target="style72.xml"/><Relationship Id="rId3" Type="http://schemas.microsoft.com/office/2011/relationships/chartColorStyle" Target="colors7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BiH</a:t>
            </a:r>
          </a:p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(N=504)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Mediji</c:v>
                </c:pt>
                <c:pt idx="1">
                  <c:v>Vjerske zajednice</c:v>
                </c:pt>
                <c:pt idx="2">
                  <c:v>NVO</c:v>
                </c:pt>
                <c:pt idx="3">
                  <c:v>Institucije vlasti općenito</c:v>
                </c:pt>
                <c:pt idx="4">
                  <c:v>Međunarodna zajednica</c:v>
                </c:pt>
                <c:pt idx="5">
                  <c:v>Političke stranke</c:v>
                </c:pt>
                <c:pt idx="6">
                  <c:v>Političari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67.0</c:v>
                </c:pt>
                <c:pt idx="1">
                  <c:v>53.0</c:v>
                </c:pt>
                <c:pt idx="2">
                  <c:v>43.0</c:v>
                </c:pt>
                <c:pt idx="3">
                  <c:v>40.0</c:v>
                </c:pt>
                <c:pt idx="4">
                  <c:v>45.0</c:v>
                </c:pt>
                <c:pt idx="5">
                  <c:v>17.0</c:v>
                </c:pt>
                <c:pt idx="6">
                  <c:v>16.0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A8C-49E3-863D-B8981702DB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32867768"/>
        <c:axId val="-2132858552"/>
      </c:barChart>
      <c:catAx>
        <c:axId val="-213286776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2858552"/>
        <c:crosses val="autoZero"/>
        <c:auto val="1"/>
        <c:lblAlgn val="ctr"/>
        <c:lblOffset val="100"/>
        <c:noMultiLvlLbl val="0"/>
      </c:catAx>
      <c:valAx>
        <c:axId val="-21328585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32867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FBiH</a:t>
            </a:r>
          </a:p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(N=332)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u potpunosti sam zadovoljan</c:v>
                </c:pt>
                <c:pt idx="1">
                  <c:v>donekle sam zadovoljan</c:v>
                </c:pt>
                <c:pt idx="2">
                  <c:v>donekle sam nezadovoljan</c:v>
                </c:pt>
                <c:pt idx="3">
                  <c:v>u potpunosti sam nezadovoljan</c:v>
                </c:pt>
                <c:pt idx="4">
                  <c:v>ne znam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0.6</c:v>
                </c:pt>
                <c:pt idx="1">
                  <c:v>15.7</c:v>
                </c:pt>
                <c:pt idx="2">
                  <c:v>29.8</c:v>
                </c:pt>
                <c:pt idx="3">
                  <c:v>30.1</c:v>
                </c:pt>
                <c:pt idx="4">
                  <c:v>23.8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72-4262-8B63-78CF1E8CFC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47471288"/>
        <c:axId val="-2147473544"/>
      </c:barChart>
      <c:catAx>
        <c:axId val="-21474712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7473544"/>
        <c:crosses val="autoZero"/>
        <c:auto val="1"/>
        <c:lblAlgn val="ctr"/>
        <c:lblOffset val="100"/>
        <c:noMultiLvlLbl val="0"/>
      </c:catAx>
      <c:valAx>
        <c:axId val="-21474735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47471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RS</a:t>
            </a:r>
          </a:p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(N=162)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49934382290857"/>
          <c:y val="0.17369225839986"/>
          <c:w val="0.48339802521942"/>
          <c:h val="0.7357081852016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u potpunosti sam zadovoljan</c:v>
                </c:pt>
                <c:pt idx="1">
                  <c:v>donekle sam zadovoljan</c:v>
                </c:pt>
                <c:pt idx="2">
                  <c:v>donekle sam nezadovoljan</c:v>
                </c:pt>
                <c:pt idx="3">
                  <c:v>u potpunosti sam nezadovoljan</c:v>
                </c:pt>
                <c:pt idx="4">
                  <c:v>ne znam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6.8</c:v>
                </c:pt>
                <c:pt idx="1">
                  <c:v>38.30000000000001</c:v>
                </c:pt>
                <c:pt idx="2">
                  <c:v>19.8</c:v>
                </c:pt>
                <c:pt idx="3">
                  <c:v>15.4</c:v>
                </c:pt>
                <c:pt idx="4">
                  <c:v>19.8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A0-40AE-9D3D-3E2E8AEF41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39911512"/>
        <c:axId val="-2147424952"/>
      </c:barChart>
      <c:catAx>
        <c:axId val="-213991151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7424952"/>
        <c:crosses val="autoZero"/>
        <c:auto val="1"/>
        <c:lblAlgn val="ctr"/>
        <c:lblOffset val="100"/>
        <c:noMultiLvlLbl val="0"/>
      </c:catAx>
      <c:valAx>
        <c:axId val="-21474249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39911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BiH</a:t>
            </a:r>
          </a:p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(N=504)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39118296"/>
        <c:axId val="-2139114712"/>
      </c:barChart>
      <c:catAx>
        <c:axId val="-213911829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9114712"/>
        <c:crosses val="autoZero"/>
        <c:auto val="1"/>
        <c:lblAlgn val="ctr"/>
        <c:lblOffset val="100"/>
        <c:noMultiLvlLbl val="0"/>
      </c:catAx>
      <c:valAx>
        <c:axId val="-2139114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39118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396245739115609"/>
          <c:y val="0.0322996518905307"/>
          <c:w val="0.817251614003197"/>
          <c:h val="0.8829863811428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zadovoljni (BiH)</c:v>
                </c:pt>
              </c:strCache>
            </c:strRef>
          </c:tx>
          <c:spPr>
            <a:ln>
              <a:prstDash val="solid"/>
            </a:ln>
          </c:spPr>
          <c:marker>
            <c:symbol val="none"/>
          </c:marker>
          <c:dLbls>
            <c:dLbl>
              <c:idx val="3"/>
              <c:layout>
                <c:manualLayout>
                  <c:x val="-0.028972212850311"/>
                  <c:y val="0.03527385846017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1F-4971-A6BD-C77CE88D5BC2}"/>
                </c:ext>
              </c:extLst>
            </c:dLbl>
            <c:spPr>
              <a:ln>
                <a:prstDash val="sysDash"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60.0</c:v>
                </c:pt>
                <c:pt idx="1">
                  <c:v>64.0</c:v>
                </c:pt>
                <c:pt idx="2">
                  <c:v>62.0</c:v>
                </c:pt>
                <c:pt idx="3">
                  <c:v>61.0</c:v>
                </c:pt>
                <c:pt idx="4">
                  <c:v>44.0</c:v>
                </c:pt>
                <c:pt idx="5">
                  <c:v>54.0</c:v>
                </c:pt>
                <c:pt idx="6">
                  <c:v>41.0</c:v>
                </c:pt>
                <c:pt idx="7">
                  <c:v>40.0</c:v>
                </c:pt>
                <c:pt idx="8">
                  <c:v>25.8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D43-44AD-A988-808BD530AF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nezadovoljni (BiH)</c:v>
                </c:pt>
              </c:strCache>
            </c:strRef>
          </c:tx>
          <c:spPr>
            <a:ln>
              <a:solidFill>
                <a:srgbClr val="FF0000"/>
              </a:solidFill>
              <a:prstDash val="solid"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36.0</c:v>
                </c:pt>
                <c:pt idx="1">
                  <c:v>36.0</c:v>
                </c:pt>
                <c:pt idx="2">
                  <c:v>38.0</c:v>
                </c:pt>
                <c:pt idx="3">
                  <c:v>38.0</c:v>
                </c:pt>
                <c:pt idx="4">
                  <c:v>48.0</c:v>
                </c:pt>
                <c:pt idx="5">
                  <c:v>36.0</c:v>
                </c:pt>
                <c:pt idx="6">
                  <c:v>30.0</c:v>
                </c:pt>
                <c:pt idx="7">
                  <c:v>34.4</c:v>
                </c:pt>
                <c:pt idx="8">
                  <c:v>52.0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D43-44AD-A988-808BD530AF3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zadovoljni (FBiH)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dLbls>
            <c:dLbl>
              <c:idx val="1"/>
              <c:layout>
                <c:manualLayout>
                  <c:x val="-0.0121988264632889"/>
                  <c:y val="-0.04115306632596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1F-4971-A6BD-C77CE88D5BC2}"/>
                </c:ext>
              </c:extLst>
            </c:dLbl>
            <c:dLbl>
              <c:idx val="3"/>
              <c:layout>
                <c:manualLayout>
                  <c:x val="-0.0167733863870221"/>
                  <c:y val="-0.005878976410028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1F-4971-A6BD-C77CE88D5BC2}"/>
                </c:ext>
              </c:extLst>
            </c:dLbl>
            <c:dLbl>
              <c:idx val="4"/>
              <c:layout>
                <c:manualLayout>
                  <c:x val="-0.0152485330791112"/>
                  <c:y val="-0.02645539384512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43-44AD-A988-808BD530AF3B}"/>
                </c:ext>
              </c:extLst>
            </c:dLbl>
            <c:dLbl>
              <c:idx val="6"/>
              <c:layout>
                <c:manualLayout>
                  <c:x val="-1.06736663147203E-7"/>
                  <c:y val="0.01763692923008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1F-4971-A6BD-C77CE88D5BC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48.0</c:v>
                </c:pt>
                <c:pt idx="1">
                  <c:v>55.0</c:v>
                </c:pt>
                <c:pt idx="2">
                  <c:v>60.0</c:v>
                </c:pt>
                <c:pt idx="3">
                  <c:v>52.0</c:v>
                </c:pt>
                <c:pt idx="4">
                  <c:v>34.0</c:v>
                </c:pt>
                <c:pt idx="5">
                  <c:v>45.0</c:v>
                </c:pt>
                <c:pt idx="6">
                  <c:v>29.0</c:v>
                </c:pt>
                <c:pt idx="7">
                  <c:v>35.0</c:v>
                </c:pt>
                <c:pt idx="8">
                  <c:v>16.3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6D43-44AD-A988-808BD530AF3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nezadovoljni (FBiH)</c:v>
                </c:pt>
              </c:strCache>
            </c:strRef>
          </c:tx>
          <c:spPr>
            <a:ln>
              <a:solidFill>
                <a:srgbClr val="FF0000"/>
              </a:solidFill>
              <a:prstDash val="sysDash"/>
            </a:ln>
          </c:spPr>
          <c:marker>
            <c:symbol val="none"/>
          </c:marker>
          <c:dLbls>
            <c:dLbl>
              <c:idx val="6"/>
              <c:layout>
                <c:manualLayout>
                  <c:x val="0.0"/>
                  <c:y val="0.04409232307521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F1F-4971-A6BD-C77CE88D5BC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Sheet1!$E$2:$E$10</c:f>
              <c:numCache>
                <c:formatCode>General</c:formatCode>
                <c:ptCount val="9"/>
                <c:pt idx="0">
                  <c:v>45.0</c:v>
                </c:pt>
                <c:pt idx="1">
                  <c:v>45.0</c:v>
                </c:pt>
                <c:pt idx="2">
                  <c:v>40.0</c:v>
                </c:pt>
                <c:pt idx="3">
                  <c:v>48.0</c:v>
                </c:pt>
                <c:pt idx="4">
                  <c:v>54.0</c:v>
                </c:pt>
                <c:pt idx="5">
                  <c:v>40.0</c:v>
                </c:pt>
                <c:pt idx="6">
                  <c:v>29.0</c:v>
                </c:pt>
                <c:pt idx="7">
                  <c:v>35.30000000000001</c:v>
                </c:pt>
                <c:pt idx="8">
                  <c:v>59.9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6D43-44AD-A988-808BD530AF3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zadovoljni (RS)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0.00304970661582221"/>
                  <c:y val="0.03233437025515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D43-44AD-A988-808BD530AF3B}"/>
                </c:ext>
              </c:extLst>
            </c:dLbl>
            <c:dLbl>
              <c:idx val="1"/>
              <c:layout>
                <c:manualLayout>
                  <c:x val="-0.00304970661582221"/>
                  <c:y val="0.0352738584601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D43-44AD-A988-808BD530AF3B}"/>
                </c:ext>
              </c:extLst>
            </c:dLbl>
            <c:dLbl>
              <c:idx val="2"/>
              <c:layout>
                <c:manualLayout>
                  <c:x val="5.59106420722324E-17"/>
                  <c:y val="0.04115283487019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D43-44AD-A988-808BD530AF3B}"/>
                </c:ext>
              </c:extLst>
            </c:dLbl>
            <c:dLbl>
              <c:idx val="3"/>
              <c:layout>
                <c:manualLayout>
                  <c:x val="0.0"/>
                  <c:y val="-0.06466874051031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D43-44AD-A988-808BD530AF3B}"/>
                </c:ext>
              </c:extLst>
            </c:dLbl>
            <c:dLbl>
              <c:idx val="4"/>
              <c:layout>
                <c:manualLayout>
                  <c:x val="-0.0152485330791111"/>
                  <c:y val="0.04703181128022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D43-44AD-A988-808BD530AF3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Sheet1!$F$2:$F$10</c:f>
              <c:numCache>
                <c:formatCode>General</c:formatCode>
                <c:ptCount val="9"/>
                <c:pt idx="0">
                  <c:v>77.0</c:v>
                </c:pt>
                <c:pt idx="1">
                  <c:v>77.0</c:v>
                </c:pt>
                <c:pt idx="2">
                  <c:v>69.0</c:v>
                </c:pt>
                <c:pt idx="3">
                  <c:v>75.0</c:v>
                </c:pt>
                <c:pt idx="4">
                  <c:v>60.0</c:v>
                </c:pt>
                <c:pt idx="5">
                  <c:v>69.0</c:v>
                </c:pt>
                <c:pt idx="6">
                  <c:v>62.0</c:v>
                </c:pt>
                <c:pt idx="7">
                  <c:v>53.2</c:v>
                </c:pt>
                <c:pt idx="8">
                  <c:v>45.1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F-6D43-44AD-A988-808BD530AF3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nezadovoljni (RS)</c:v>
                </c:pt>
              </c:strCache>
            </c:strRef>
          </c:tx>
          <c:spPr>
            <a:ln>
              <a:solidFill>
                <a:srgbClr val="FF0000"/>
              </a:solidFill>
              <a:prstDash val="sysDot"/>
            </a:ln>
          </c:spPr>
          <c:marker>
            <c:symbol val="none"/>
          </c:marker>
          <c:dLbls>
            <c:dLbl>
              <c:idx val="6"/>
              <c:layout>
                <c:manualLayout>
                  <c:x val="0.0"/>
                  <c:y val="-0.01469744102507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F1F-4971-A6BD-C77CE88D5BC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Sheet1!$G$2:$G$10</c:f>
              <c:numCache>
                <c:formatCode>General</c:formatCode>
                <c:ptCount val="9"/>
                <c:pt idx="0">
                  <c:v>23.0</c:v>
                </c:pt>
                <c:pt idx="1">
                  <c:v>23.0</c:v>
                </c:pt>
                <c:pt idx="2">
                  <c:v>31.0</c:v>
                </c:pt>
                <c:pt idx="3">
                  <c:v>24.0</c:v>
                </c:pt>
                <c:pt idx="4">
                  <c:v>39.0</c:v>
                </c:pt>
                <c:pt idx="5">
                  <c:v>29.0</c:v>
                </c:pt>
                <c:pt idx="6">
                  <c:v>34.0</c:v>
                </c:pt>
                <c:pt idx="7">
                  <c:v>30.0</c:v>
                </c:pt>
                <c:pt idx="8">
                  <c:v>35.2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0-6D43-44AD-A988-808BD530AF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9242200"/>
        <c:axId val="-2139239448"/>
      </c:lineChart>
      <c:catAx>
        <c:axId val="-2139242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9239448"/>
        <c:crosses val="autoZero"/>
        <c:auto val="1"/>
        <c:lblAlgn val="ctr"/>
        <c:lblOffset val="100"/>
        <c:noMultiLvlLbl val="0"/>
      </c:catAx>
      <c:valAx>
        <c:axId val="-2139239448"/>
        <c:scaling>
          <c:orientation val="minMax"/>
          <c:max val="100.0"/>
        </c:scaling>
        <c:delete val="0"/>
        <c:axPos val="l"/>
        <c:numFmt formatCode="General" sourceLinked="1"/>
        <c:majorTickMark val="out"/>
        <c:minorTickMark val="none"/>
        <c:tickLblPos val="nextTo"/>
        <c:crossAx val="-2139242200"/>
        <c:crosses val="autoZero"/>
        <c:crossBetween val="between"/>
        <c:majorUnit val="20.0"/>
      </c:valAx>
    </c:plotArea>
    <c:legend>
      <c:legendPos val="r"/>
      <c:layout>
        <c:manualLayout>
          <c:xMode val="edge"/>
          <c:yMode val="edge"/>
          <c:x val="0.83660728543693"/>
          <c:y val="0.248848276117468"/>
          <c:w val="0.16339269506742"/>
          <c:h val="0.5023031496062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BiH</a:t>
            </a:r>
          </a:p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(N=504)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33946760"/>
        <c:axId val="-2133943144"/>
      </c:barChart>
      <c:catAx>
        <c:axId val="-213394676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3943144"/>
        <c:crosses val="autoZero"/>
        <c:auto val="1"/>
        <c:lblAlgn val="ctr"/>
        <c:lblOffset val="100"/>
        <c:noMultiLvlLbl val="0"/>
      </c:catAx>
      <c:valAx>
        <c:axId val="-2133943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33946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91750843414168"/>
          <c:y val="0.0331888813646133"/>
          <c:w val="0.720824881137556"/>
          <c:h val="0.89192394157804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zadovoljstvo medijima u FBIH (BiH)</c:v>
                </c:pt>
              </c:strCache>
            </c:strRef>
          </c:tx>
          <c:spPr>
            <a:ln>
              <a:solidFill>
                <a:schemeClr val="tx2"/>
              </a:solidFill>
              <a:prstDash val="solid"/>
            </a:ln>
          </c:spPr>
          <c:marker>
            <c:symbol val="none"/>
          </c:marker>
          <c:dLbls>
            <c:dLbl>
              <c:idx val="6"/>
              <c:layout>
                <c:manualLayout>
                  <c:x val="-8.63473903763776E-17"/>
                  <c:y val="0.04782873650308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2B-401B-A008-2E15F973DE1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73.0</c:v>
                </c:pt>
                <c:pt idx="1">
                  <c:v>72.0</c:v>
                </c:pt>
                <c:pt idx="2">
                  <c:v>72.0</c:v>
                </c:pt>
                <c:pt idx="3">
                  <c:v>69.0</c:v>
                </c:pt>
                <c:pt idx="4">
                  <c:v>53.0</c:v>
                </c:pt>
                <c:pt idx="5">
                  <c:v>65.0</c:v>
                </c:pt>
                <c:pt idx="6">
                  <c:v>62.0</c:v>
                </c:pt>
                <c:pt idx="7">
                  <c:v>61.0</c:v>
                </c:pt>
                <c:pt idx="8">
                  <c:v>53.2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3B2-4FAA-BF90-5CF54821E8F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zadovoljstvo medjima u RS (BiH)</c:v>
                </c:pt>
              </c:strCache>
            </c:strRef>
          </c:tx>
          <c:spPr>
            <a:ln>
              <a:solidFill>
                <a:srgbClr val="FF0000"/>
              </a:solidFill>
              <a:prstDash val="solid"/>
            </a:ln>
          </c:spPr>
          <c:marker>
            <c:symbol val="none"/>
          </c:marker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12B-401B-A008-2E15F973DE1C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3B2-4FAA-BF90-5CF54821E8F0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60.0</c:v>
                </c:pt>
                <c:pt idx="1">
                  <c:v>64.0</c:v>
                </c:pt>
                <c:pt idx="2">
                  <c:v>62.0</c:v>
                </c:pt>
                <c:pt idx="3">
                  <c:v>61.0</c:v>
                </c:pt>
                <c:pt idx="4">
                  <c:v>44.0</c:v>
                </c:pt>
                <c:pt idx="5">
                  <c:v>54.0</c:v>
                </c:pt>
                <c:pt idx="6">
                  <c:v>41.0</c:v>
                </c:pt>
                <c:pt idx="7">
                  <c:v>40.0</c:v>
                </c:pt>
                <c:pt idx="8">
                  <c:v>25.8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13B2-4FAA-BF90-5CF54821E8F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zadovoljstvo medijima u FBiH (FBiH)</c:v>
                </c:pt>
              </c:strCache>
            </c:strRef>
          </c:tx>
          <c:spPr>
            <a:ln>
              <a:solidFill>
                <a:schemeClr val="tx2"/>
              </a:solidFill>
              <a:prstDash val="sysDash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0.00889245265932168"/>
                  <c:y val="-0.002989310742617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3B2-4FAA-BF90-5CF54821E8F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76.0</c:v>
                </c:pt>
                <c:pt idx="1">
                  <c:v>72.0</c:v>
                </c:pt>
                <c:pt idx="2">
                  <c:v>76.0</c:v>
                </c:pt>
                <c:pt idx="3">
                  <c:v>70.0</c:v>
                </c:pt>
                <c:pt idx="4">
                  <c:v>64.0</c:v>
                </c:pt>
                <c:pt idx="5">
                  <c:v>73.0</c:v>
                </c:pt>
                <c:pt idx="6">
                  <c:v>68.0</c:v>
                </c:pt>
                <c:pt idx="7">
                  <c:v>64.0</c:v>
                </c:pt>
                <c:pt idx="8">
                  <c:v>59.9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13B2-4FAA-BF90-5CF54821E8F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zadovoljtsvo medijma u RS (FBIH)</c:v>
                </c:pt>
              </c:strCache>
            </c:strRef>
          </c:tx>
          <c:spPr>
            <a:ln>
              <a:solidFill>
                <a:srgbClr val="FF0000"/>
              </a:solidFill>
              <a:prstDash val="sysDash"/>
            </a:ln>
          </c:spPr>
          <c:marker>
            <c:symbol val="none"/>
          </c:marker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B12B-401B-A008-2E15F973DE1C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Sheet1!$E$2:$E$10</c:f>
              <c:numCache>
                <c:formatCode>General</c:formatCode>
                <c:ptCount val="9"/>
                <c:pt idx="0">
                  <c:v>48.0</c:v>
                </c:pt>
                <c:pt idx="1">
                  <c:v>55.0</c:v>
                </c:pt>
                <c:pt idx="2">
                  <c:v>60.0</c:v>
                </c:pt>
                <c:pt idx="3">
                  <c:v>52.0</c:v>
                </c:pt>
                <c:pt idx="4">
                  <c:v>34.0</c:v>
                </c:pt>
                <c:pt idx="5">
                  <c:v>45.0</c:v>
                </c:pt>
                <c:pt idx="6">
                  <c:v>29.0</c:v>
                </c:pt>
                <c:pt idx="7">
                  <c:v>56.0</c:v>
                </c:pt>
                <c:pt idx="8">
                  <c:v>16.3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13B2-4FAA-BF90-5CF54821E8F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zadovoljstvo medijima u FBiH (RS)</c:v>
                </c:pt>
              </c:strCache>
            </c:strRef>
          </c:tx>
          <c:spPr>
            <a:ln>
              <a:solidFill>
                <a:schemeClr val="tx2"/>
              </a:solidFill>
              <a:prstDash val="sysDot"/>
            </a:ln>
          </c:spPr>
          <c:marker>
            <c:symbol val="none"/>
          </c:marker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B12B-401B-A008-2E15F973DE1C}"/>
              </c:ext>
            </c:extLst>
          </c:dPt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Sheet1!$F$2:$F$10</c:f>
              <c:numCache>
                <c:formatCode>General</c:formatCode>
                <c:ptCount val="9"/>
                <c:pt idx="0">
                  <c:v>73.0</c:v>
                </c:pt>
                <c:pt idx="1">
                  <c:v>71.0</c:v>
                </c:pt>
                <c:pt idx="2">
                  <c:v>70.0</c:v>
                </c:pt>
                <c:pt idx="3">
                  <c:v>69.0</c:v>
                </c:pt>
                <c:pt idx="4">
                  <c:v>35.0</c:v>
                </c:pt>
                <c:pt idx="5">
                  <c:v>51.0</c:v>
                </c:pt>
                <c:pt idx="6">
                  <c:v>53.0</c:v>
                </c:pt>
                <c:pt idx="7">
                  <c:v>55.7</c:v>
                </c:pt>
                <c:pt idx="8">
                  <c:v>40.7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13B2-4FAA-BF90-5CF54821E8F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zadovoljstvo medijma u RS (RS)</c:v>
                </c:pt>
              </c:strCache>
            </c:strRef>
          </c:tx>
          <c:spPr>
            <a:ln>
              <a:solidFill>
                <a:srgbClr val="FF0000"/>
              </a:solidFill>
              <a:prstDash val="sysDot"/>
            </a:ln>
          </c:spPr>
          <c:marker>
            <c:symbol val="none"/>
          </c:marker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B12B-401B-A008-2E15F973DE1C}"/>
              </c:ext>
            </c:extLst>
          </c:dPt>
          <c:dLbls>
            <c:dLbl>
              <c:idx val="0"/>
              <c:layout>
                <c:manualLayout>
                  <c:x val="-0.023713518292552"/>
                  <c:y val="-0.04483966113926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3B2-4FAA-BF90-5CF54821E8F0}"/>
                </c:ext>
              </c:extLst>
            </c:dLbl>
            <c:dLbl>
              <c:idx val="6"/>
              <c:layout>
                <c:manualLayout>
                  <c:x val="-0.00117747801639272"/>
                  <c:y val="0.008967696849054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3B2-4FAA-BF90-5CF54821E8F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Sheet1!$G$2:$G$10</c:f>
              <c:numCache>
                <c:formatCode>General</c:formatCode>
                <c:ptCount val="9"/>
                <c:pt idx="0">
                  <c:v>77.0</c:v>
                </c:pt>
                <c:pt idx="1">
                  <c:v>77.0</c:v>
                </c:pt>
                <c:pt idx="2">
                  <c:v>69.0</c:v>
                </c:pt>
                <c:pt idx="3">
                  <c:v>75.0</c:v>
                </c:pt>
                <c:pt idx="4">
                  <c:v>60.0</c:v>
                </c:pt>
                <c:pt idx="5">
                  <c:v>69.0</c:v>
                </c:pt>
                <c:pt idx="6">
                  <c:v>62.0</c:v>
                </c:pt>
                <c:pt idx="7">
                  <c:v>53.2</c:v>
                </c:pt>
                <c:pt idx="8">
                  <c:v>45.1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13B2-4FAA-BF90-5CF54821E8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9521112"/>
        <c:axId val="-2139518136"/>
      </c:lineChart>
      <c:catAx>
        <c:axId val="-2139521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2139518136"/>
        <c:crosses val="autoZero"/>
        <c:auto val="1"/>
        <c:lblAlgn val="ctr"/>
        <c:lblOffset val="100"/>
        <c:noMultiLvlLbl val="0"/>
      </c:catAx>
      <c:valAx>
        <c:axId val="-2139518136"/>
        <c:scaling>
          <c:orientation val="minMax"/>
          <c:max val="100.0"/>
        </c:scaling>
        <c:delete val="0"/>
        <c:axPos val="l"/>
        <c:numFmt formatCode="General" sourceLinked="1"/>
        <c:majorTickMark val="none"/>
        <c:minorTickMark val="none"/>
        <c:tickLblPos val="nextTo"/>
        <c:crossAx val="-2139521112"/>
        <c:crosses val="autoZero"/>
        <c:crossBetween val="between"/>
        <c:majorUnit val="20.0"/>
      </c:valAx>
    </c:plotArea>
    <c:legend>
      <c:legendPos val="r"/>
      <c:layout>
        <c:manualLayout>
          <c:xMode val="edge"/>
          <c:yMode val="edge"/>
          <c:x val="0.758717997094011"/>
          <c:y val="0.337833540584366"/>
          <c:w val="0.231805141806551"/>
          <c:h val="0.390097519790061"/>
        </c:manualLayout>
      </c:layout>
      <c:overlay val="0"/>
      <c:spPr>
        <a:ln>
          <a:noFill/>
          <a:prstDash val="solid"/>
        </a:ln>
      </c:sp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BiH</a:t>
            </a:r>
          </a:p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(N=504)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Uopće nije prisutna</c:v>
                </c:pt>
                <c:pt idx="1">
                  <c:v>Djelomično je prisutna</c:v>
                </c:pt>
                <c:pt idx="2">
                  <c:v>Potpuno je prisutna</c:v>
                </c:pt>
                <c:pt idx="3">
                  <c:v>ne znam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18.1</c:v>
                </c:pt>
                <c:pt idx="1">
                  <c:v>66.1</c:v>
                </c:pt>
                <c:pt idx="2">
                  <c:v>4.4</c:v>
                </c:pt>
                <c:pt idx="3">
                  <c:v>18.1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9F-4CBC-A5B6-7C6486ABC35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39133784"/>
        <c:axId val="-2139603576"/>
      </c:barChart>
      <c:catAx>
        <c:axId val="-213913378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9603576"/>
        <c:crosses val="autoZero"/>
        <c:auto val="1"/>
        <c:lblAlgn val="ctr"/>
        <c:lblOffset val="100"/>
        <c:noMultiLvlLbl val="0"/>
      </c:catAx>
      <c:valAx>
        <c:axId val="-2139603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39133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FBiH</a:t>
            </a:r>
          </a:p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(N=332)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Uopće nije prisutna</c:v>
                </c:pt>
                <c:pt idx="1">
                  <c:v>Djelomično je prisutna</c:v>
                </c:pt>
                <c:pt idx="2">
                  <c:v>Potpuno je prisutna</c:v>
                </c:pt>
                <c:pt idx="3">
                  <c:v>ne znam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16.6</c:v>
                </c:pt>
                <c:pt idx="1">
                  <c:v>77.4</c:v>
                </c:pt>
                <c:pt idx="2">
                  <c:v>1.5</c:v>
                </c:pt>
                <c:pt idx="3">
                  <c:v>9.700000000000001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5E-41C9-AE0A-9B7711EFB2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45531656"/>
        <c:axId val="-2145677992"/>
      </c:barChart>
      <c:catAx>
        <c:axId val="-214553165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5677992"/>
        <c:crosses val="autoZero"/>
        <c:auto val="1"/>
        <c:lblAlgn val="ctr"/>
        <c:lblOffset val="100"/>
        <c:noMultiLvlLbl val="0"/>
      </c:catAx>
      <c:valAx>
        <c:axId val="-21456779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45531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RS</a:t>
            </a:r>
          </a:p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(N=162)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49934382290857"/>
          <c:y val="0.17369225839986"/>
          <c:w val="0.48339802521942"/>
          <c:h val="0.7357081852016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Uopće nije prisutna</c:v>
                </c:pt>
                <c:pt idx="1">
                  <c:v>Djelomično je prisutna</c:v>
                </c:pt>
                <c:pt idx="2">
                  <c:v>Potpuno je prisutna</c:v>
                </c:pt>
                <c:pt idx="3">
                  <c:v>ne znam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21.6</c:v>
                </c:pt>
                <c:pt idx="1">
                  <c:v>43.2</c:v>
                </c:pt>
                <c:pt idx="2">
                  <c:v>9.9</c:v>
                </c:pt>
                <c:pt idx="3">
                  <c:v>25.3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84-4A71-AB4B-31F66718A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39473096"/>
        <c:axId val="-2145551624"/>
      </c:barChart>
      <c:catAx>
        <c:axId val="-213947309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5551624"/>
        <c:crosses val="autoZero"/>
        <c:auto val="1"/>
        <c:lblAlgn val="ctr"/>
        <c:lblOffset val="100"/>
        <c:noMultiLvlLbl val="0"/>
      </c:catAx>
      <c:valAx>
        <c:axId val="-21455516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39473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BiH</a:t>
            </a:r>
          </a:p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(N=504)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39436056"/>
        <c:axId val="-2139432472"/>
      </c:barChart>
      <c:catAx>
        <c:axId val="-213943605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9432472"/>
        <c:crosses val="autoZero"/>
        <c:auto val="1"/>
        <c:lblAlgn val="ctr"/>
        <c:lblOffset val="100"/>
        <c:noMultiLvlLbl val="0"/>
      </c:catAx>
      <c:valAx>
        <c:axId val="-2139432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39436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FBiH</a:t>
            </a:r>
          </a:p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(N=332)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88340280252441"/>
          <c:y val="0.162577281812534"/>
          <c:w val="0.496536364672914"/>
          <c:h val="0.8031828158336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Mediji</c:v>
                </c:pt>
                <c:pt idx="1">
                  <c:v>Vjerske zajednice</c:v>
                </c:pt>
                <c:pt idx="2">
                  <c:v>NVO</c:v>
                </c:pt>
                <c:pt idx="3">
                  <c:v>Međunarodna zajednica</c:v>
                </c:pt>
                <c:pt idx="4">
                  <c:v>Institucije vlasti općenito</c:v>
                </c:pt>
                <c:pt idx="5">
                  <c:v>Političke stranke</c:v>
                </c:pt>
                <c:pt idx="6">
                  <c:v>Političari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73.0</c:v>
                </c:pt>
                <c:pt idx="1">
                  <c:v>54.0</c:v>
                </c:pt>
                <c:pt idx="2">
                  <c:v>45.0</c:v>
                </c:pt>
                <c:pt idx="3">
                  <c:v>45.0</c:v>
                </c:pt>
                <c:pt idx="4">
                  <c:v>42.0</c:v>
                </c:pt>
                <c:pt idx="5">
                  <c:v>8.0</c:v>
                </c:pt>
                <c:pt idx="6">
                  <c:v>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29-45A7-A003-C02DAA1E42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46458632"/>
        <c:axId val="-2146463688"/>
      </c:barChart>
      <c:catAx>
        <c:axId val="-214645863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6463688"/>
        <c:crosses val="autoZero"/>
        <c:auto val="1"/>
        <c:lblAlgn val="ctr"/>
        <c:lblOffset val="100"/>
        <c:noMultiLvlLbl val="0"/>
      </c:catAx>
      <c:valAx>
        <c:axId val="-21464636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46458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391718109193945"/>
          <c:y val="0.0310816434858208"/>
          <c:w val="0.789395076710375"/>
          <c:h val="0.9127835002460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nije prisutna (BiH)</c:v>
                </c:pt>
              </c:strCache>
            </c:strRef>
          </c:tx>
          <c:spPr>
            <a:ln>
              <a:solidFill>
                <a:schemeClr val="accent4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3"/>
              <c:layout>
                <c:manualLayout>
                  <c:x val="-0.0075371492436263"/>
                  <c:y val="0.02239588017557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04-44DB-86D8-32DF7D1CB599}"/>
                </c:ext>
              </c:extLst>
            </c:dLbl>
            <c:dLbl>
              <c:idx val="4"/>
              <c:layout>
                <c:manualLayout>
                  <c:x val="0.0135668686385273"/>
                  <c:y val="0.01679707545722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60-477F-A5F8-44AB67FD0B0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82.0</c:v>
                </c:pt>
                <c:pt idx="1">
                  <c:v>84.0</c:v>
                </c:pt>
                <c:pt idx="2">
                  <c:v>79.0</c:v>
                </c:pt>
                <c:pt idx="3">
                  <c:v>84.0</c:v>
                </c:pt>
                <c:pt idx="4">
                  <c:v>80.0</c:v>
                </c:pt>
                <c:pt idx="5">
                  <c:v>71.0</c:v>
                </c:pt>
                <c:pt idx="6">
                  <c:v>74.6</c:v>
                </c:pt>
                <c:pt idx="7">
                  <c:v>80.4</c:v>
                </c:pt>
                <c:pt idx="8">
                  <c:v>84.2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660-477F-A5F8-44AB67FD0B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nije prisutna (FBiH)</c:v>
                </c:pt>
              </c:strCache>
            </c:strRef>
          </c:tx>
          <c:spPr>
            <a:ln>
              <a:solidFill>
                <a:schemeClr val="accent4">
                  <a:lumMod val="50000"/>
                </a:schemeClr>
              </a:solidFill>
              <a:prstDash val="sysDash"/>
            </a:ln>
          </c:spPr>
          <c:marker>
            <c:symbol val="none"/>
          </c:marker>
          <c:dLbls>
            <c:dLbl>
              <c:idx val="3"/>
              <c:layout>
                <c:manualLayout>
                  <c:x val="-0.0165817283359779"/>
                  <c:y val="-0.01119805030481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04-44DB-86D8-32DF7D1CB599}"/>
                </c:ext>
              </c:extLst>
            </c:dLbl>
            <c:dLbl>
              <c:idx val="4"/>
              <c:layout>
                <c:manualLayout>
                  <c:x val="0.00150742984872526"/>
                  <c:y val="-0.03639366349065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60-477F-A5F8-44AB67FD0B09}"/>
                </c:ext>
              </c:extLst>
            </c:dLbl>
            <c:dLbl>
              <c:idx val="6"/>
              <c:layout>
                <c:manualLayout>
                  <c:x val="0.0"/>
                  <c:y val="0.03359415091444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04-44DB-86D8-32DF7D1CB59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85.0</c:v>
                </c:pt>
                <c:pt idx="1">
                  <c:v>86.0</c:v>
                </c:pt>
                <c:pt idx="2">
                  <c:v>74.0</c:v>
                </c:pt>
                <c:pt idx="3">
                  <c:v>87.0</c:v>
                </c:pt>
                <c:pt idx="4">
                  <c:v>81.0</c:v>
                </c:pt>
                <c:pt idx="5">
                  <c:v>77.0</c:v>
                </c:pt>
                <c:pt idx="6">
                  <c:v>73.3</c:v>
                </c:pt>
                <c:pt idx="7">
                  <c:v>84.2</c:v>
                </c:pt>
                <c:pt idx="8">
                  <c:v>94.0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3660-477F-A5F8-44AB67FD0B0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nije prisutna (RS)</c:v>
                </c:pt>
              </c:strCache>
            </c:strRef>
          </c:tx>
          <c:spPr>
            <a:ln>
              <a:solidFill>
                <a:schemeClr val="accent4">
                  <a:lumMod val="50000"/>
                </a:schemeClr>
              </a:solidFill>
              <a:prstDash val="sysDot"/>
            </a:ln>
          </c:spPr>
          <c:marker>
            <c:symbol val="none"/>
          </c:marker>
          <c:dLbls>
            <c:dLbl>
              <c:idx val="2"/>
              <c:layout>
                <c:manualLayout>
                  <c:x val="-0.0120594387898022"/>
                  <c:y val="0.02519561318583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04-44DB-86D8-32DF7D1CB599}"/>
                </c:ext>
              </c:extLst>
            </c:dLbl>
            <c:dLbl>
              <c:idx val="3"/>
              <c:layout>
                <c:manualLayout>
                  <c:x val="-0.0075371492436263"/>
                  <c:y val="0.03919317606685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660-477F-A5F8-44AB67FD0B09}"/>
                </c:ext>
              </c:extLst>
            </c:dLbl>
            <c:dLbl>
              <c:idx val="4"/>
              <c:layout>
                <c:manualLayout>
                  <c:x val="-0.0211040178821537"/>
                  <c:y val="0.04199246820899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60-477F-A5F8-44AB67FD0B0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79.0</c:v>
                </c:pt>
                <c:pt idx="1">
                  <c:v>82.0</c:v>
                </c:pt>
                <c:pt idx="2">
                  <c:v>72.0</c:v>
                </c:pt>
                <c:pt idx="3">
                  <c:v>79.0</c:v>
                </c:pt>
                <c:pt idx="4">
                  <c:v>79.0</c:v>
                </c:pt>
                <c:pt idx="5">
                  <c:v>62.0</c:v>
                </c:pt>
                <c:pt idx="6">
                  <c:v>77.0</c:v>
                </c:pt>
                <c:pt idx="7">
                  <c:v>72.5</c:v>
                </c:pt>
                <c:pt idx="8">
                  <c:v>64.8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3660-477F-A5F8-44AB67FD0B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9357496"/>
        <c:axId val="-2139354440"/>
      </c:lineChart>
      <c:catAx>
        <c:axId val="-2139357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9354440"/>
        <c:crosses val="autoZero"/>
        <c:auto val="1"/>
        <c:lblAlgn val="ctr"/>
        <c:lblOffset val="100"/>
        <c:noMultiLvlLbl val="0"/>
      </c:catAx>
      <c:valAx>
        <c:axId val="-21393544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1393574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BiH</a:t>
            </a:r>
          </a:p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(N=504)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62928536"/>
        <c:axId val="2062940744"/>
      </c:barChart>
      <c:catAx>
        <c:axId val="20629285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2940744"/>
        <c:crosses val="autoZero"/>
        <c:auto val="1"/>
        <c:lblAlgn val="ctr"/>
        <c:lblOffset val="100"/>
        <c:noMultiLvlLbl val="0"/>
      </c:catAx>
      <c:valAx>
        <c:axId val="2062940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62928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BiH</a:t>
            </a:r>
          </a:p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(N=504)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Uopće nije prisutna</c:v>
                </c:pt>
                <c:pt idx="1">
                  <c:v>Djelomično je prisutna</c:v>
                </c:pt>
                <c:pt idx="2">
                  <c:v>Potpuno je prisutna</c:v>
                </c:pt>
                <c:pt idx="3">
                  <c:v>ne znam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37.7</c:v>
                </c:pt>
                <c:pt idx="1">
                  <c:v>34.1</c:v>
                </c:pt>
                <c:pt idx="2">
                  <c:v>3.6</c:v>
                </c:pt>
                <c:pt idx="3">
                  <c:v>24.6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C0-4CA3-BCBD-6CD1C989FE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39311864"/>
        <c:axId val="-2139302488"/>
      </c:barChart>
      <c:catAx>
        <c:axId val="-213931186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9302488"/>
        <c:crosses val="autoZero"/>
        <c:auto val="1"/>
        <c:lblAlgn val="ctr"/>
        <c:lblOffset val="100"/>
        <c:noMultiLvlLbl val="0"/>
      </c:catAx>
      <c:valAx>
        <c:axId val="-21393024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39311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FBiH</a:t>
            </a:r>
          </a:p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(N=332)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Uopće nije prisutna</c:v>
                </c:pt>
                <c:pt idx="1">
                  <c:v>Djelomično je prisutna</c:v>
                </c:pt>
                <c:pt idx="2">
                  <c:v>Potpuno je prisutna</c:v>
                </c:pt>
                <c:pt idx="3">
                  <c:v>ne znam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47.6</c:v>
                </c:pt>
                <c:pt idx="1">
                  <c:v>26.2</c:v>
                </c:pt>
                <c:pt idx="2">
                  <c:v>0.0</c:v>
                </c:pt>
                <c:pt idx="3">
                  <c:v>26.2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BE-4632-A831-C660BDA457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39274872"/>
        <c:axId val="-2139271256"/>
      </c:barChart>
      <c:catAx>
        <c:axId val="-213927487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9271256"/>
        <c:crosses val="autoZero"/>
        <c:auto val="1"/>
        <c:lblAlgn val="ctr"/>
        <c:lblOffset val="100"/>
        <c:noMultiLvlLbl val="0"/>
      </c:catAx>
      <c:valAx>
        <c:axId val="-2139271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39274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RS</a:t>
            </a:r>
          </a:p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(N=162)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49934382290857"/>
          <c:y val="0.17369225839986"/>
          <c:w val="0.48339802521942"/>
          <c:h val="0.7357081852016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Uopće nije prisutna</c:v>
                </c:pt>
                <c:pt idx="1">
                  <c:v>Djelomično je prisutna</c:v>
                </c:pt>
                <c:pt idx="2">
                  <c:v>Potpuno je prisutna</c:v>
                </c:pt>
                <c:pt idx="3">
                  <c:v>ne znam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18.5</c:v>
                </c:pt>
                <c:pt idx="1">
                  <c:v>48.8</c:v>
                </c:pt>
                <c:pt idx="2">
                  <c:v>10.5</c:v>
                </c:pt>
                <c:pt idx="3">
                  <c:v>22.2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E9-44E2-9148-689C5AEE80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39608392"/>
        <c:axId val="-2139604776"/>
      </c:barChart>
      <c:catAx>
        <c:axId val="-213960839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9604776"/>
        <c:crosses val="autoZero"/>
        <c:auto val="1"/>
        <c:lblAlgn val="ctr"/>
        <c:lblOffset val="100"/>
        <c:noMultiLvlLbl val="0"/>
      </c:catAx>
      <c:valAx>
        <c:axId val="-21396047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39608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391718109193945"/>
          <c:y val="0.0310816434858208"/>
          <c:w val="0.849692270659386"/>
          <c:h val="0.9127835002460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nije prisutna (BiH)</c:v>
                </c:pt>
              </c:strCache>
            </c:strRef>
          </c:tx>
          <c:spPr>
            <a:ln>
              <a:solidFill>
                <a:schemeClr val="accent4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3"/>
              <c:layout>
                <c:manualLayout>
                  <c:x val="-0.0075371492436263"/>
                  <c:y val="0.02239588017557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AD-489C-AC04-193B2B1A5A63}"/>
                </c:ext>
              </c:extLst>
            </c:dLbl>
            <c:dLbl>
              <c:idx val="4"/>
              <c:layout>
                <c:manualLayout>
                  <c:x val="0.0135668686385273"/>
                  <c:y val="0.01679707545722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AA-48EC-9D09-698D469D450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74.0</c:v>
                </c:pt>
                <c:pt idx="1">
                  <c:v>82.0</c:v>
                </c:pt>
                <c:pt idx="2">
                  <c:v>82.0</c:v>
                </c:pt>
                <c:pt idx="3">
                  <c:v>85.0</c:v>
                </c:pt>
                <c:pt idx="4">
                  <c:v>82.0</c:v>
                </c:pt>
                <c:pt idx="5">
                  <c:v>70.0</c:v>
                </c:pt>
                <c:pt idx="6">
                  <c:v>60.0</c:v>
                </c:pt>
                <c:pt idx="7">
                  <c:v>72.6</c:v>
                </c:pt>
                <c:pt idx="8">
                  <c:v>71.8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AAA-48EC-9D09-698D469D45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nije prisutna (FBiH)</c:v>
                </c:pt>
              </c:strCache>
            </c:strRef>
          </c:tx>
          <c:spPr>
            <a:ln>
              <a:solidFill>
                <a:schemeClr val="accent4">
                  <a:lumMod val="50000"/>
                </a:schemeClr>
              </a:solidFill>
              <a:prstDash val="sysDash"/>
            </a:ln>
          </c:spPr>
          <c:marker>
            <c:symbol val="none"/>
          </c:marker>
          <c:dLbls>
            <c:dLbl>
              <c:idx val="3"/>
              <c:layout>
                <c:manualLayout>
                  <c:x val="-0.0165817283359779"/>
                  <c:y val="-0.01119805030481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AD-489C-AC04-193B2B1A5A63}"/>
                </c:ext>
              </c:extLst>
            </c:dLbl>
            <c:dLbl>
              <c:idx val="4"/>
              <c:layout>
                <c:manualLayout>
                  <c:x val="-0.0135668686385273"/>
                  <c:y val="-0.09238391501473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AA-48EC-9D09-698D469D4509}"/>
                </c:ext>
              </c:extLst>
            </c:dLbl>
            <c:dLbl>
              <c:idx val="5"/>
              <c:layout>
                <c:manualLayout>
                  <c:x val="-0.00150742984872526"/>
                  <c:y val="-0.02799512576204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AA-48EC-9D09-698D469D450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67.0</c:v>
                </c:pt>
                <c:pt idx="1">
                  <c:v>79.0</c:v>
                </c:pt>
                <c:pt idx="2">
                  <c:v>91.0</c:v>
                </c:pt>
                <c:pt idx="3">
                  <c:v>85.0</c:v>
                </c:pt>
                <c:pt idx="4">
                  <c:v>82.0</c:v>
                </c:pt>
                <c:pt idx="5">
                  <c:v>70.0</c:v>
                </c:pt>
                <c:pt idx="6">
                  <c:v>48.0</c:v>
                </c:pt>
                <c:pt idx="7">
                  <c:v>71.8</c:v>
                </c:pt>
                <c:pt idx="8">
                  <c:v>73.8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5AAA-48EC-9D09-698D469D450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nije prisutna (RS)</c:v>
                </c:pt>
              </c:strCache>
            </c:strRef>
          </c:tx>
          <c:spPr>
            <a:ln>
              <a:solidFill>
                <a:schemeClr val="accent4">
                  <a:lumMod val="50000"/>
                </a:schemeClr>
              </a:solidFill>
              <a:prstDash val="sysDot"/>
            </a:ln>
          </c:spPr>
          <c:marker>
            <c:symbol val="none"/>
          </c:marker>
          <c:dLbls>
            <c:dLbl>
              <c:idx val="2"/>
              <c:layout>
                <c:manualLayout>
                  <c:x val="-0.0120594387898022"/>
                  <c:y val="0.02519561318583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AD-489C-AC04-193B2B1A5A63}"/>
                </c:ext>
              </c:extLst>
            </c:dLbl>
            <c:dLbl>
              <c:idx val="3"/>
              <c:layout>
                <c:manualLayout>
                  <c:x val="-0.0075371492436263"/>
                  <c:y val="0.03919317606685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AAA-48EC-9D09-698D469D4509}"/>
                </c:ext>
              </c:extLst>
            </c:dLbl>
            <c:dLbl>
              <c:idx val="4"/>
              <c:layout>
                <c:manualLayout>
                  <c:x val="-0.0211040178821537"/>
                  <c:y val="0.04199246820899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AAA-48EC-9D09-698D469D4509}"/>
                </c:ext>
              </c:extLst>
            </c:dLbl>
            <c:dLbl>
              <c:idx val="5"/>
              <c:layout>
                <c:manualLayout>
                  <c:x val="-0.0180891581847032"/>
                  <c:y val="0.04479198078520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AAA-48EC-9D09-698D469D450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84.0</c:v>
                </c:pt>
                <c:pt idx="1">
                  <c:v>87.0</c:v>
                </c:pt>
                <c:pt idx="2">
                  <c:v>72.0</c:v>
                </c:pt>
                <c:pt idx="3">
                  <c:v>89.0</c:v>
                </c:pt>
                <c:pt idx="4">
                  <c:v>89.0</c:v>
                </c:pt>
                <c:pt idx="5">
                  <c:v>68.0</c:v>
                </c:pt>
                <c:pt idx="6">
                  <c:v>84.0</c:v>
                </c:pt>
                <c:pt idx="7">
                  <c:v>75.1</c:v>
                </c:pt>
                <c:pt idx="8">
                  <c:v>67.5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5AAA-48EC-9D09-698D469D45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9801400"/>
        <c:axId val="-2139798344"/>
      </c:lineChart>
      <c:catAx>
        <c:axId val="-2139801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9798344"/>
        <c:crosses val="autoZero"/>
        <c:auto val="1"/>
        <c:lblAlgn val="ctr"/>
        <c:lblOffset val="100"/>
        <c:noMultiLvlLbl val="0"/>
      </c:catAx>
      <c:valAx>
        <c:axId val="-21397983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1398014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0597281431543"/>
          <c:y val="0.584417182361335"/>
          <c:w val="0.165068325392983"/>
          <c:h val="0.16428444026462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BiH</a:t>
            </a:r>
          </a:p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(N=504)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39757048"/>
        <c:axId val="-2139753464"/>
      </c:barChart>
      <c:catAx>
        <c:axId val="-213975704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9753464"/>
        <c:crosses val="autoZero"/>
        <c:auto val="1"/>
        <c:lblAlgn val="ctr"/>
        <c:lblOffset val="100"/>
        <c:noMultiLvlLbl val="0"/>
      </c:catAx>
      <c:valAx>
        <c:axId val="-2139753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39757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BiH</a:t>
            </a:r>
          </a:p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(N=504)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Uopće nije uticalo</c:v>
                </c:pt>
                <c:pt idx="1">
                  <c:v>Uglavnom nije uticalo</c:v>
                </c:pt>
                <c:pt idx="2">
                  <c:v>Uglavnom je uticalo</c:v>
                </c:pt>
                <c:pt idx="3">
                  <c:v>Veoma mnogo je uticalo</c:v>
                </c:pt>
                <c:pt idx="4">
                  <c:v>ne znam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4.8</c:v>
                </c:pt>
                <c:pt idx="1">
                  <c:v>10.7</c:v>
                </c:pt>
                <c:pt idx="2">
                  <c:v>30.2</c:v>
                </c:pt>
                <c:pt idx="3">
                  <c:v>24.4</c:v>
                </c:pt>
                <c:pt idx="4">
                  <c:v>30.0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C0-4CA3-BCBD-6CD1C989FE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34177960"/>
        <c:axId val="-2134168696"/>
      </c:barChart>
      <c:catAx>
        <c:axId val="-213417796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4168696"/>
        <c:crosses val="autoZero"/>
        <c:auto val="1"/>
        <c:lblAlgn val="ctr"/>
        <c:lblOffset val="100"/>
        <c:noMultiLvlLbl val="0"/>
      </c:catAx>
      <c:valAx>
        <c:axId val="-21341686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34177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FBiH</a:t>
            </a:r>
          </a:p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(N=332)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Uopće nije uticalo</c:v>
                </c:pt>
                <c:pt idx="1">
                  <c:v>Uglavnom nije uticalo</c:v>
                </c:pt>
                <c:pt idx="2">
                  <c:v>Uglavnom je uticalo</c:v>
                </c:pt>
                <c:pt idx="3">
                  <c:v>Veoma mnogo je uticalo</c:v>
                </c:pt>
                <c:pt idx="4">
                  <c:v>ne znam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3.3</c:v>
                </c:pt>
                <c:pt idx="1">
                  <c:v>9.9</c:v>
                </c:pt>
                <c:pt idx="2">
                  <c:v>27.7</c:v>
                </c:pt>
                <c:pt idx="3">
                  <c:v>30.1</c:v>
                </c:pt>
                <c:pt idx="4">
                  <c:v>28.9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BE-4632-A831-C660BDA457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39719736"/>
        <c:axId val="-2139716120"/>
      </c:barChart>
      <c:catAx>
        <c:axId val="-21397197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9716120"/>
        <c:crosses val="autoZero"/>
        <c:auto val="1"/>
        <c:lblAlgn val="ctr"/>
        <c:lblOffset val="100"/>
        <c:noMultiLvlLbl val="0"/>
      </c:catAx>
      <c:valAx>
        <c:axId val="-21397161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39719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RS</a:t>
            </a:r>
          </a:p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(N=162)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49934382290857"/>
          <c:y val="0.17369225839986"/>
          <c:w val="0.48339802521942"/>
          <c:h val="0.7357081852016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Uopće nije uticalo</c:v>
                </c:pt>
                <c:pt idx="1">
                  <c:v>Uglavnom nije uticalo</c:v>
                </c:pt>
                <c:pt idx="2">
                  <c:v>Uglavnom je uticalo</c:v>
                </c:pt>
                <c:pt idx="3">
                  <c:v>Veoma mnogo je uticalo</c:v>
                </c:pt>
                <c:pt idx="4">
                  <c:v>ne znam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7.4</c:v>
                </c:pt>
                <c:pt idx="1">
                  <c:v>13.0</c:v>
                </c:pt>
                <c:pt idx="2">
                  <c:v>33.30000000000001</c:v>
                </c:pt>
                <c:pt idx="3">
                  <c:v>13.0</c:v>
                </c:pt>
                <c:pt idx="4">
                  <c:v>33.30000000000001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E9-44E2-9148-689C5AEE80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34301896"/>
        <c:axId val="-2134298280"/>
      </c:barChart>
      <c:catAx>
        <c:axId val="-213430189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4298280"/>
        <c:crosses val="autoZero"/>
        <c:auto val="1"/>
        <c:lblAlgn val="ctr"/>
        <c:lblOffset val="100"/>
        <c:noMultiLvlLbl val="0"/>
      </c:catAx>
      <c:valAx>
        <c:axId val="-21342982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34301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RS</a:t>
            </a:r>
          </a:p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(N=162)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46149656566843"/>
          <c:y val="0.17369225839986"/>
          <c:w val="0.650494343021918"/>
          <c:h val="0.7357081852016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Vjerske zajednice</c:v>
                </c:pt>
                <c:pt idx="1">
                  <c:v>Mediji</c:v>
                </c:pt>
                <c:pt idx="2">
                  <c:v>NVO</c:v>
                </c:pt>
                <c:pt idx="3">
                  <c:v>Institucije vlasti općenito</c:v>
                </c:pt>
                <c:pt idx="4">
                  <c:v>Međunarodna zajednica</c:v>
                </c:pt>
                <c:pt idx="5">
                  <c:v>Političke stranke</c:v>
                </c:pt>
                <c:pt idx="6">
                  <c:v>Političari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48.0</c:v>
                </c:pt>
                <c:pt idx="1">
                  <c:v>54.0</c:v>
                </c:pt>
                <c:pt idx="2">
                  <c:v>36.0</c:v>
                </c:pt>
                <c:pt idx="3">
                  <c:v>41.0</c:v>
                </c:pt>
                <c:pt idx="4">
                  <c:v>42.0</c:v>
                </c:pt>
                <c:pt idx="5">
                  <c:v>37.0</c:v>
                </c:pt>
                <c:pt idx="6">
                  <c:v>37.0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83-4FB5-ACB2-DE9287D349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34073496"/>
        <c:axId val="-2134069880"/>
      </c:barChart>
      <c:catAx>
        <c:axId val="-213407349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4069880"/>
        <c:crosses val="autoZero"/>
        <c:auto val="1"/>
        <c:lblAlgn val="ctr"/>
        <c:lblOffset val="100"/>
        <c:noMultiLvlLbl val="0"/>
      </c:catAx>
      <c:valAx>
        <c:axId val="-21340698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34073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BiH</a:t>
            </a:r>
          </a:p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(N=504)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politička zavisnost</c:v>
                </c:pt>
                <c:pt idx="1">
                  <c:v>nedovoljna profesionalnost</c:v>
                </c:pt>
                <c:pt idx="2">
                  <c:v>opća politička klima u zemlji</c:v>
                </c:pt>
                <c:pt idx="3">
                  <c:v>neadekvatan zakonski okvir</c:v>
                </c:pt>
                <c:pt idx="4">
                  <c:v>financijska zavisnost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56.5</c:v>
                </c:pt>
                <c:pt idx="1">
                  <c:v>21.0</c:v>
                </c:pt>
                <c:pt idx="2">
                  <c:v>31.3</c:v>
                </c:pt>
                <c:pt idx="3">
                  <c:v>18.3</c:v>
                </c:pt>
                <c:pt idx="4">
                  <c:v>31.8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CC-42B6-B79A-050E9E7E320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62398712"/>
        <c:axId val="-2120354408"/>
      </c:barChart>
      <c:catAx>
        <c:axId val="206239871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0354408"/>
        <c:crosses val="autoZero"/>
        <c:auto val="1"/>
        <c:lblAlgn val="ctr"/>
        <c:lblOffset val="100"/>
        <c:noMultiLvlLbl val="0"/>
      </c:catAx>
      <c:valAx>
        <c:axId val="-21203544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62398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FBiH</a:t>
            </a:r>
          </a:p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(N=332)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politička zavisnost</c:v>
                </c:pt>
                <c:pt idx="1">
                  <c:v>nedovoljna profesionalnost</c:v>
                </c:pt>
                <c:pt idx="2">
                  <c:v>opća politička klima u zemlji</c:v>
                </c:pt>
                <c:pt idx="3">
                  <c:v>neadekvatan zakonski okvir</c:v>
                </c:pt>
                <c:pt idx="4">
                  <c:v>financijska zavisnost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69.0</c:v>
                </c:pt>
                <c:pt idx="1">
                  <c:v>22.0</c:v>
                </c:pt>
                <c:pt idx="2">
                  <c:v>36.1</c:v>
                </c:pt>
                <c:pt idx="3">
                  <c:v>16.6</c:v>
                </c:pt>
                <c:pt idx="4">
                  <c:v>40.7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819-4338-AD97-3BB9D45185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135427736"/>
        <c:axId val="2135827080"/>
      </c:barChart>
      <c:catAx>
        <c:axId val="21354277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5827080"/>
        <c:crosses val="autoZero"/>
        <c:auto val="1"/>
        <c:lblAlgn val="ctr"/>
        <c:lblOffset val="100"/>
        <c:noMultiLvlLbl val="0"/>
      </c:catAx>
      <c:valAx>
        <c:axId val="21358270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35427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RS</a:t>
            </a:r>
          </a:p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(N=162)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49934382290857"/>
          <c:y val="0.17369225839986"/>
          <c:w val="0.48339802521942"/>
          <c:h val="0.7357081852016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politička zavisnost</c:v>
                </c:pt>
                <c:pt idx="1">
                  <c:v>nedovoljna profesionalnost</c:v>
                </c:pt>
                <c:pt idx="2">
                  <c:v>opća politička klima u zemlji</c:v>
                </c:pt>
                <c:pt idx="3">
                  <c:v>neadekvatan zakonski okvir</c:v>
                </c:pt>
                <c:pt idx="4">
                  <c:v>financijska zavisnost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32.1</c:v>
                </c:pt>
                <c:pt idx="1">
                  <c:v>17.3</c:v>
                </c:pt>
                <c:pt idx="2">
                  <c:v>21.0</c:v>
                </c:pt>
                <c:pt idx="3">
                  <c:v>21.6</c:v>
                </c:pt>
                <c:pt idx="4">
                  <c:v>23.5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B9E-437C-924D-9F7DC02B29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072554152"/>
        <c:axId val="-2136914072"/>
      </c:barChart>
      <c:catAx>
        <c:axId val="20725541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6914072"/>
        <c:crosses val="autoZero"/>
        <c:auto val="1"/>
        <c:lblAlgn val="ctr"/>
        <c:lblOffset val="100"/>
        <c:noMultiLvlLbl val="0"/>
      </c:catAx>
      <c:valAx>
        <c:axId val="-2136914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72554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42113401601657"/>
          <c:y val="0.0333253667770412"/>
          <c:w val="0.758274965423509"/>
          <c:h val="0.890115056634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politička zavisnost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40.0</c:v>
                </c:pt>
                <c:pt idx="1">
                  <c:v>42.0</c:v>
                </c:pt>
                <c:pt idx="2">
                  <c:v>53.0</c:v>
                </c:pt>
                <c:pt idx="3">
                  <c:v>45.0</c:v>
                </c:pt>
                <c:pt idx="4">
                  <c:v>55.0</c:v>
                </c:pt>
                <c:pt idx="5">
                  <c:v>53.0</c:v>
                </c:pt>
                <c:pt idx="6">
                  <c:v>61.9</c:v>
                </c:pt>
                <c:pt idx="7">
                  <c:v>65.2</c:v>
                </c:pt>
                <c:pt idx="8">
                  <c:v>56.5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964-4E3F-972E-3AA341842D3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finansijska zavisnost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23.0</c:v>
                </c:pt>
                <c:pt idx="1">
                  <c:v>22.0</c:v>
                </c:pt>
                <c:pt idx="2">
                  <c:v>46.0</c:v>
                </c:pt>
                <c:pt idx="3">
                  <c:v>27.0</c:v>
                </c:pt>
                <c:pt idx="4">
                  <c:v>32.0</c:v>
                </c:pt>
                <c:pt idx="5">
                  <c:v>23.0</c:v>
                </c:pt>
                <c:pt idx="6">
                  <c:v>27.0</c:v>
                </c:pt>
                <c:pt idx="7">
                  <c:v>31.8</c:v>
                </c:pt>
                <c:pt idx="8">
                  <c:v>35.30000000000001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964-4E3F-972E-3AA341842D3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opšta politička klima u zemlji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17.0</c:v>
                </c:pt>
                <c:pt idx="1">
                  <c:v>22.0</c:v>
                </c:pt>
                <c:pt idx="2">
                  <c:v>40.0</c:v>
                </c:pt>
                <c:pt idx="3">
                  <c:v>12.0</c:v>
                </c:pt>
                <c:pt idx="4">
                  <c:v>31.0</c:v>
                </c:pt>
                <c:pt idx="5">
                  <c:v>35.0</c:v>
                </c:pt>
                <c:pt idx="6">
                  <c:v>44.0</c:v>
                </c:pt>
                <c:pt idx="7">
                  <c:v>41.2</c:v>
                </c:pt>
                <c:pt idx="8">
                  <c:v>31.3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964-4E3F-972E-3AA341842D3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nedovoljna profesionalnost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Sheet1!$E$2:$E$10</c:f>
              <c:numCache>
                <c:formatCode>General</c:formatCode>
                <c:ptCount val="9"/>
                <c:pt idx="0">
                  <c:v>13.0</c:v>
                </c:pt>
                <c:pt idx="1">
                  <c:v>11.0</c:v>
                </c:pt>
                <c:pt idx="2">
                  <c:v>16.0</c:v>
                </c:pt>
                <c:pt idx="3">
                  <c:v>12.0</c:v>
                </c:pt>
                <c:pt idx="4">
                  <c:v>32.0</c:v>
                </c:pt>
                <c:pt idx="5">
                  <c:v>20.0</c:v>
                </c:pt>
                <c:pt idx="6">
                  <c:v>17.1</c:v>
                </c:pt>
                <c:pt idx="7">
                  <c:v>23.0</c:v>
                </c:pt>
                <c:pt idx="8">
                  <c:v>21.0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964-4E3F-972E-3AA341842D3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neadekvatan zakonski okvir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Sheet1!$F$2:$F$10</c:f>
              <c:numCache>
                <c:formatCode>General</c:formatCode>
                <c:ptCount val="9"/>
                <c:pt idx="0">
                  <c:v>7.0</c:v>
                </c:pt>
                <c:pt idx="1">
                  <c:v>3.0</c:v>
                </c:pt>
                <c:pt idx="2">
                  <c:v>36.0</c:v>
                </c:pt>
                <c:pt idx="3">
                  <c:v>4.0</c:v>
                </c:pt>
                <c:pt idx="4">
                  <c:v>21.0</c:v>
                </c:pt>
                <c:pt idx="5">
                  <c:v>12.0</c:v>
                </c:pt>
                <c:pt idx="6">
                  <c:v>15.9</c:v>
                </c:pt>
                <c:pt idx="7">
                  <c:v>11.2</c:v>
                </c:pt>
                <c:pt idx="8">
                  <c:v>18.3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0964-4E3F-972E-3AA341842D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5846072"/>
        <c:axId val="2135440200"/>
      </c:lineChart>
      <c:catAx>
        <c:axId val="2135846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35440200"/>
        <c:crosses val="autoZero"/>
        <c:auto val="1"/>
        <c:lblAlgn val="ctr"/>
        <c:lblOffset val="100"/>
        <c:noMultiLvlLbl val="0"/>
      </c:catAx>
      <c:valAx>
        <c:axId val="2135440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135846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467560121951"/>
          <c:y val="0.357086363816573"/>
          <c:w val="0.21532439878049"/>
          <c:h val="0.27444861089614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42113401601657"/>
          <c:y val="0.0333253667770412"/>
          <c:w val="0.743658336978874"/>
          <c:h val="0.890115056634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politička zavisnost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40.0</c:v>
                </c:pt>
                <c:pt idx="1">
                  <c:v>41.0</c:v>
                </c:pt>
                <c:pt idx="2">
                  <c:v>43.0</c:v>
                </c:pt>
                <c:pt idx="3">
                  <c:v>44.0</c:v>
                </c:pt>
                <c:pt idx="4">
                  <c:v>58.0</c:v>
                </c:pt>
                <c:pt idx="5">
                  <c:v>55.0</c:v>
                </c:pt>
                <c:pt idx="6">
                  <c:v>59.0</c:v>
                </c:pt>
                <c:pt idx="7">
                  <c:v>62.5</c:v>
                </c:pt>
                <c:pt idx="8">
                  <c:v>69.0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443-485B-9DDD-907E5E93E7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finansijska zavisnost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23.0</c:v>
                </c:pt>
                <c:pt idx="1">
                  <c:v>28.0</c:v>
                </c:pt>
                <c:pt idx="2">
                  <c:v>53.0</c:v>
                </c:pt>
                <c:pt idx="3">
                  <c:v>30.0</c:v>
                </c:pt>
                <c:pt idx="4">
                  <c:v>32.0</c:v>
                </c:pt>
                <c:pt idx="5">
                  <c:v>36.0</c:v>
                </c:pt>
                <c:pt idx="6">
                  <c:v>26.0</c:v>
                </c:pt>
                <c:pt idx="7">
                  <c:v>30.4</c:v>
                </c:pt>
                <c:pt idx="8">
                  <c:v>40.7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443-485B-9DDD-907E5E93E72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opšta politička klima u zemlji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 formatCode="#,##0_ ;\-#,##0\ ">
                  <c:v>17.0</c:v>
                </c:pt>
                <c:pt idx="1">
                  <c:v>16.0</c:v>
                </c:pt>
                <c:pt idx="2">
                  <c:v>53.0</c:v>
                </c:pt>
                <c:pt idx="3">
                  <c:v>10.0</c:v>
                </c:pt>
                <c:pt idx="4">
                  <c:v>30.0</c:v>
                </c:pt>
                <c:pt idx="5">
                  <c:v>36.0</c:v>
                </c:pt>
                <c:pt idx="6">
                  <c:v>40.0</c:v>
                </c:pt>
                <c:pt idx="7">
                  <c:v>44.4</c:v>
                </c:pt>
                <c:pt idx="8">
                  <c:v>36.1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443-485B-9DDD-907E5E93E72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nedovoljna profesionalnost</c:v>
                </c:pt>
              </c:strCache>
            </c:strRef>
          </c:tx>
          <c:marker>
            <c:symbol val="none"/>
          </c:marker>
          <c:dLbls>
            <c:dLbl>
              <c:idx val="6"/>
              <c:layout>
                <c:manualLayout>
                  <c:x val="0.0"/>
                  <c:y val="0.03413598441212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68-4FCC-9123-B1C1257E498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Sheet1!$E$2:$E$10</c:f>
              <c:numCache>
                <c:formatCode>General</c:formatCode>
                <c:ptCount val="9"/>
                <c:pt idx="0">
                  <c:v>13.0</c:v>
                </c:pt>
                <c:pt idx="1">
                  <c:v>12.0</c:v>
                </c:pt>
                <c:pt idx="2">
                  <c:v>19.0</c:v>
                </c:pt>
                <c:pt idx="3">
                  <c:v>13.0</c:v>
                </c:pt>
                <c:pt idx="4">
                  <c:v>30.0</c:v>
                </c:pt>
                <c:pt idx="5">
                  <c:v>21.0</c:v>
                </c:pt>
                <c:pt idx="6">
                  <c:v>19.0</c:v>
                </c:pt>
                <c:pt idx="7">
                  <c:v>23.1</c:v>
                </c:pt>
                <c:pt idx="8">
                  <c:v>22.0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443-485B-9DDD-907E5E93E72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neadekvatan zakonski okvir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Sheet1!$F$2:$F$10</c:f>
              <c:numCache>
                <c:formatCode>General</c:formatCode>
                <c:ptCount val="9"/>
                <c:pt idx="0">
                  <c:v>7.0</c:v>
                </c:pt>
                <c:pt idx="1">
                  <c:v>3.0</c:v>
                </c:pt>
                <c:pt idx="2">
                  <c:v>40.0</c:v>
                </c:pt>
                <c:pt idx="3">
                  <c:v>4.0</c:v>
                </c:pt>
                <c:pt idx="4">
                  <c:v>20.0</c:v>
                </c:pt>
                <c:pt idx="5">
                  <c:v>9.0</c:v>
                </c:pt>
                <c:pt idx="6">
                  <c:v>20.0</c:v>
                </c:pt>
                <c:pt idx="7">
                  <c:v>11.9</c:v>
                </c:pt>
                <c:pt idx="8">
                  <c:v>16.6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0443-485B-9DDD-907E5E93E7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6500328"/>
        <c:axId val="-2136686616"/>
      </c:lineChart>
      <c:catAx>
        <c:axId val="-2136500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6686616"/>
        <c:crosses val="autoZero"/>
        <c:auto val="1"/>
        <c:lblAlgn val="ctr"/>
        <c:lblOffset val="100"/>
        <c:noMultiLvlLbl val="0"/>
      </c:catAx>
      <c:valAx>
        <c:axId val="-21366866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1365003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42113401601657"/>
          <c:y val="0.0338716918520893"/>
          <c:w val="0.760287953051392"/>
          <c:h val="0.88831363910385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politička zavisnost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39.0</c:v>
                </c:pt>
                <c:pt idx="1">
                  <c:v>43.0</c:v>
                </c:pt>
                <c:pt idx="2">
                  <c:v>71.0</c:v>
                </c:pt>
                <c:pt idx="3">
                  <c:v>47.0</c:v>
                </c:pt>
                <c:pt idx="4">
                  <c:v>48.0</c:v>
                </c:pt>
                <c:pt idx="5">
                  <c:v>51.0</c:v>
                </c:pt>
                <c:pt idx="6">
                  <c:v>67.0</c:v>
                </c:pt>
                <c:pt idx="7">
                  <c:v>70.0</c:v>
                </c:pt>
                <c:pt idx="8">
                  <c:v>32.1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547-483C-9C72-7EEA4031A3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finansijska zavisnost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15.0</c:v>
                </c:pt>
                <c:pt idx="1">
                  <c:v>14.0</c:v>
                </c:pt>
                <c:pt idx="2">
                  <c:v>38.0</c:v>
                </c:pt>
                <c:pt idx="3">
                  <c:v>23.0</c:v>
                </c:pt>
                <c:pt idx="4">
                  <c:v>30.0</c:v>
                </c:pt>
                <c:pt idx="5">
                  <c:v>31.0</c:v>
                </c:pt>
                <c:pt idx="6">
                  <c:v>29.0</c:v>
                </c:pt>
                <c:pt idx="7">
                  <c:v>28.7</c:v>
                </c:pt>
                <c:pt idx="8">
                  <c:v>23.5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547-483C-9C72-7EEA4031A38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opšta politička klima u zemlji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25.0</c:v>
                </c:pt>
                <c:pt idx="1">
                  <c:v>30.0</c:v>
                </c:pt>
                <c:pt idx="2">
                  <c:v>21.0</c:v>
                </c:pt>
                <c:pt idx="3">
                  <c:v>15.0</c:v>
                </c:pt>
                <c:pt idx="4">
                  <c:v>36.0</c:v>
                </c:pt>
                <c:pt idx="5">
                  <c:v>32.0</c:v>
                </c:pt>
                <c:pt idx="6">
                  <c:v>51.0</c:v>
                </c:pt>
                <c:pt idx="7">
                  <c:v>35.0</c:v>
                </c:pt>
                <c:pt idx="8">
                  <c:v>21.0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547-483C-9C72-7EEA4031A38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nedovoljna profesionalnost</c:v>
                </c:pt>
              </c:strCache>
            </c:strRef>
          </c:tx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Sheet1!$E$2:$E$10</c:f>
              <c:numCache>
                <c:formatCode>General</c:formatCode>
                <c:ptCount val="9"/>
                <c:pt idx="0">
                  <c:v>11.0</c:v>
                </c:pt>
                <c:pt idx="1">
                  <c:v>13.0</c:v>
                </c:pt>
                <c:pt idx="2">
                  <c:v>11.0</c:v>
                </c:pt>
                <c:pt idx="3">
                  <c:v>11.0</c:v>
                </c:pt>
                <c:pt idx="4">
                  <c:v>35.0</c:v>
                </c:pt>
                <c:pt idx="5">
                  <c:v>19.0</c:v>
                </c:pt>
                <c:pt idx="6">
                  <c:v>14.0</c:v>
                </c:pt>
                <c:pt idx="7">
                  <c:v>22.5</c:v>
                </c:pt>
                <c:pt idx="8">
                  <c:v>17.3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1547-483C-9C72-7EEA4031A38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neadekvatan zakonski okvir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Sheet1!$F$2:$F$10</c:f>
              <c:numCache>
                <c:formatCode>General</c:formatCode>
                <c:ptCount val="9"/>
                <c:pt idx="0">
                  <c:v>10.0</c:v>
                </c:pt>
                <c:pt idx="1">
                  <c:v>4.0</c:v>
                </c:pt>
                <c:pt idx="2">
                  <c:v>40.0</c:v>
                </c:pt>
                <c:pt idx="3">
                  <c:v>5.0</c:v>
                </c:pt>
                <c:pt idx="4">
                  <c:v>22.0</c:v>
                </c:pt>
                <c:pt idx="5">
                  <c:v>16.0</c:v>
                </c:pt>
                <c:pt idx="6">
                  <c:v>8.0</c:v>
                </c:pt>
                <c:pt idx="7">
                  <c:v>7.5</c:v>
                </c:pt>
                <c:pt idx="8">
                  <c:v>21.6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1547-483C-9C72-7EEA4031A3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5425080"/>
        <c:axId val="2074019352"/>
      </c:lineChart>
      <c:catAx>
        <c:axId val="-2145425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74019352"/>
        <c:crosses val="autoZero"/>
        <c:auto val="1"/>
        <c:lblAlgn val="ctr"/>
        <c:lblOffset val="100"/>
        <c:noMultiLvlLbl val="0"/>
      </c:catAx>
      <c:valAx>
        <c:axId val="20740193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145425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4991323946331"/>
          <c:y val="0.427025867799753"/>
          <c:w val="0.205008676053669"/>
          <c:h val="0.27894783093317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BiH</a:t>
            </a:r>
          </a:p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(N=504)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Političari i političke stranke</c:v>
                </c:pt>
                <c:pt idx="1">
                  <c:v>Vlasnici medija i urednici</c:v>
                </c:pt>
                <c:pt idx="2">
                  <c:v>OHR i međunarodna zajednica</c:v>
                </c:pt>
                <c:pt idx="3">
                  <c:v>Utjecajni biznismeni i poslovni ljudi</c:v>
                </c:pt>
                <c:pt idx="4">
                  <c:v>Ne zna</c:v>
                </c:pt>
              </c:strCache>
            </c:strRef>
          </c:cat>
          <c:val>
            <c:numRef>
              <c:f>Sheet1!$B$2:$B$6</c:f>
              <c:numCache>
                <c:formatCode>###0.0</c:formatCode>
                <c:ptCount val="5"/>
                <c:pt idx="0">
                  <c:v>50.2</c:v>
                </c:pt>
                <c:pt idx="1">
                  <c:v>18.8</c:v>
                </c:pt>
                <c:pt idx="2">
                  <c:v>3.4</c:v>
                </c:pt>
                <c:pt idx="3">
                  <c:v>13.9</c:v>
                </c:pt>
                <c:pt idx="4">
                  <c:v>13.7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47-4634-A724-53323446E4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40369624"/>
        <c:axId val="-2140381896"/>
      </c:barChart>
      <c:catAx>
        <c:axId val="-214036962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0381896"/>
        <c:crosses val="autoZero"/>
        <c:auto val="1"/>
        <c:lblAlgn val="ctr"/>
        <c:lblOffset val="100"/>
        <c:noMultiLvlLbl val="0"/>
      </c:catAx>
      <c:valAx>
        <c:axId val="-2140381896"/>
        <c:scaling>
          <c:orientation val="minMax"/>
        </c:scaling>
        <c:delete val="1"/>
        <c:axPos val="b"/>
        <c:numFmt formatCode="###0.0" sourceLinked="1"/>
        <c:majorTickMark val="out"/>
        <c:minorTickMark val="none"/>
        <c:tickLblPos val="nextTo"/>
        <c:crossAx val="-2140369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FBiH</a:t>
            </a:r>
          </a:p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(N=332)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Političari i političke stranke</c:v>
                </c:pt>
                <c:pt idx="1">
                  <c:v>Vlasnici medija i urednici</c:v>
                </c:pt>
                <c:pt idx="2">
                  <c:v>OHR i međunarodna zajednica</c:v>
                </c:pt>
                <c:pt idx="3">
                  <c:v>Utjecajni biznismeni i poslovni ljudi</c:v>
                </c:pt>
                <c:pt idx="4">
                  <c:v>Ne zna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58.4</c:v>
                </c:pt>
                <c:pt idx="1">
                  <c:v>24.4</c:v>
                </c:pt>
                <c:pt idx="2">
                  <c:v>0.9</c:v>
                </c:pt>
                <c:pt idx="3">
                  <c:v>13.3</c:v>
                </c:pt>
                <c:pt idx="4">
                  <c:v>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B17-434C-94CF-F2200558FE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30927896"/>
        <c:axId val="2073899384"/>
      </c:barChart>
      <c:catAx>
        <c:axId val="-213092789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3899384"/>
        <c:crosses val="autoZero"/>
        <c:auto val="1"/>
        <c:lblAlgn val="ctr"/>
        <c:lblOffset val="100"/>
        <c:noMultiLvlLbl val="0"/>
      </c:catAx>
      <c:valAx>
        <c:axId val="2073899384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-2130927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RS</a:t>
            </a:r>
          </a:p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(N=162)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49934382290857"/>
          <c:y val="0.17369225839986"/>
          <c:w val="0.48339802521942"/>
          <c:h val="0.7357081852016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Političari i političke stranke</c:v>
                </c:pt>
                <c:pt idx="1">
                  <c:v>Vlasnici medija i urednici</c:v>
                </c:pt>
                <c:pt idx="2">
                  <c:v>OHR i međunarodna zajednica</c:v>
                </c:pt>
                <c:pt idx="3">
                  <c:v>Utjecajni biznismeni i poslovni ljudi</c:v>
                </c:pt>
                <c:pt idx="4">
                  <c:v>Ne zna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34.6</c:v>
                </c:pt>
                <c:pt idx="1">
                  <c:v>6.8</c:v>
                </c:pt>
                <c:pt idx="2">
                  <c:v>8.0</c:v>
                </c:pt>
                <c:pt idx="3">
                  <c:v>8.8</c:v>
                </c:pt>
                <c:pt idx="4">
                  <c:v>36.4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4F3-4B77-8E6E-BB0301D71B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21385640"/>
        <c:axId val="-2121382152"/>
      </c:barChart>
      <c:catAx>
        <c:axId val="-21213856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1382152"/>
        <c:crosses val="autoZero"/>
        <c:auto val="1"/>
        <c:lblAlgn val="ctr"/>
        <c:lblOffset val="100"/>
        <c:noMultiLvlLbl val="0"/>
      </c:catAx>
      <c:valAx>
        <c:axId val="-2121382152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-2121385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380442236185331"/>
          <c:y val="0.0543723592595477"/>
          <c:w val="0.690353563826672"/>
          <c:h val="0.87434557789953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političari i političke stranke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71.0</c:v>
                </c:pt>
                <c:pt idx="1">
                  <c:v>73.0</c:v>
                </c:pt>
                <c:pt idx="2">
                  <c:v>65.0</c:v>
                </c:pt>
                <c:pt idx="3">
                  <c:v>75.0</c:v>
                </c:pt>
                <c:pt idx="4">
                  <c:v>64.0</c:v>
                </c:pt>
                <c:pt idx="5">
                  <c:v>64.0</c:v>
                </c:pt>
                <c:pt idx="6">
                  <c:v>61.0</c:v>
                </c:pt>
                <c:pt idx="7">
                  <c:v>63.8</c:v>
                </c:pt>
                <c:pt idx="8">
                  <c:v>50.2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048-4136-96A8-BE2B1E288E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uticajni biznismeni i poslovni ljudi</c:v>
                </c:pt>
              </c:strCache>
            </c:strRef>
          </c:tx>
          <c:marker>
            <c:symbol val="none"/>
          </c:marker>
          <c:dLbls>
            <c:dLbl>
              <c:idx val="5"/>
              <c:layout>
                <c:manualLayout>
                  <c:x val="-1.06013104033008E-16"/>
                  <c:y val="-0.03903480552265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16-4643-A902-D3C0BC5F438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10.0</c:v>
                </c:pt>
                <c:pt idx="1">
                  <c:v>9.0</c:v>
                </c:pt>
                <c:pt idx="2">
                  <c:v>8.0</c:v>
                </c:pt>
                <c:pt idx="3">
                  <c:v>9.0</c:v>
                </c:pt>
                <c:pt idx="4">
                  <c:v>9.0</c:v>
                </c:pt>
                <c:pt idx="5">
                  <c:v>8.0</c:v>
                </c:pt>
                <c:pt idx="6">
                  <c:v>6.0</c:v>
                </c:pt>
                <c:pt idx="7">
                  <c:v>6.2</c:v>
                </c:pt>
                <c:pt idx="8">
                  <c:v>13.9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048-4136-96A8-BE2B1E288E4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vlasnici medija i urednici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12.0</c:v>
                </c:pt>
                <c:pt idx="1">
                  <c:v>16.0</c:v>
                </c:pt>
                <c:pt idx="2">
                  <c:v>24.0</c:v>
                </c:pt>
                <c:pt idx="3">
                  <c:v>15.0</c:v>
                </c:pt>
                <c:pt idx="4">
                  <c:v>20.0</c:v>
                </c:pt>
                <c:pt idx="5">
                  <c:v>17.0</c:v>
                </c:pt>
                <c:pt idx="6">
                  <c:v>15.0</c:v>
                </c:pt>
                <c:pt idx="7">
                  <c:v>21.4</c:v>
                </c:pt>
                <c:pt idx="8">
                  <c:v>18.8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5048-4136-96A8-BE2B1E288E4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OHR i međunarodna zajednica</c:v>
                </c:pt>
              </c:strCache>
            </c:strRef>
          </c:tx>
          <c:marker>
            <c:symbol val="none"/>
          </c:marker>
          <c:dLbls>
            <c:dLbl>
              <c:idx val="5"/>
              <c:layout>
                <c:manualLayout>
                  <c:x val="-1.06013104033008E-16"/>
                  <c:y val="0.02927610414199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16-4643-A902-D3C0BC5F438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Sheet1!$E$2:$E$10</c:f>
              <c:numCache>
                <c:formatCode>General</c:formatCode>
                <c:ptCount val="9"/>
                <c:pt idx="0">
                  <c:v>4.0</c:v>
                </c:pt>
                <c:pt idx="1">
                  <c:v>2.0</c:v>
                </c:pt>
                <c:pt idx="2">
                  <c:v>0.0</c:v>
                </c:pt>
                <c:pt idx="3">
                  <c:v>1.0</c:v>
                </c:pt>
                <c:pt idx="4">
                  <c:v>3.0</c:v>
                </c:pt>
                <c:pt idx="5">
                  <c:v>6.0</c:v>
                </c:pt>
                <c:pt idx="6">
                  <c:v>9.0</c:v>
                </c:pt>
                <c:pt idx="7">
                  <c:v>2.8</c:v>
                </c:pt>
                <c:pt idx="8">
                  <c:v>3.4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5048-4136-96A8-BE2B1E288E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0494312"/>
        <c:axId val="-2133173000"/>
      </c:lineChart>
      <c:catAx>
        <c:axId val="-2120494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3173000"/>
        <c:crosses val="autoZero"/>
        <c:auto val="1"/>
        <c:lblAlgn val="ctr"/>
        <c:lblOffset val="100"/>
        <c:noMultiLvlLbl val="0"/>
      </c:catAx>
      <c:valAx>
        <c:axId val="-21331730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1204943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09357458636255"/>
          <c:y val="0.0440576177977753"/>
          <c:w val="0.783704836931287"/>
          <c:h val="0.85653105861767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Mediji</c:v>
                </c:pt>
              </c:strCache>
            </c:strRef>
          </c:tx>
          <c:spPr>
            <a:ln>
              <a:prstDash val="dash"/>
            </a:ln>
          </c:spPr>
          <c:marker>
            <c:symbol val="none"/>
          </c:marker>
          <c:dLbls>
            <c:spPr>
              <a:ln>
                <a:prstDash val="sysDash"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81.0</c:v>
                </c:pt>
                <c:pt idx="1">
                  <c:v>79.0</c:v>
                </c:pt>
                <c:pt idx="2">
                  <c:v>53.0</c:v>
                </c:pt>
                <c:pt idx="3">
                  <c:v>77.0</c:v>
                </c:pt>
                <c:pt idx="4">
                  <c:v>74.0</c:v>
                </c:pt>
                <c:pt idx="5">
                  <c:v>77.0</c:v>
                </c:pt>
                <c:pt idx="6">
                  <c:v>76.0</c:v>
                </c:pt>
                <c:pt idx="7">
                  <c:v>80.0</c:v>
                </c:pt>
                <c:pt idx="8">
                  <c:v>67.0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94D-4B55-83CB-4968EFE114D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Nevladin sektor</c:v>
                </c:pt>
              </c:strCache>
            </c:strRef>
          </c:tx>
          <c:spPr>
            <a:ln>
              <a:prstDash val="lgDashDot"/>
            </a:ln>
          </c:spPr>
          <c:marker>
            <c:symbol val="none"/>
          </c:marker>
          <c:dLbls>
            <c:dLbl>
              <c:idx val="4"/>
              <c:layout>
                <c:manualLayout>
                  <c:x val="-0.00143389668537281"/>
                  <c:y val="0.02939488205014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A7-4421-A7EF-D946A34CA30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67.0</c:v>
                </c:pt>
                <c:pt idx="1">
                  <c:v>64.0</c:v>
                </c:pt>
                <c:pt idx="2">
                  <c:v>49.0</c:v>
                </c:pt>
                <c:pt idx="3">
                  <c:v>69.0</c:v>
                </c:pt>
                <c:pt idx="4">
                  <c:v>44.0</c:v>
                </c:pt>
                <c:pt idx="5">
                  <c:v>66.0</c:v>
                </c:pt>
                <c:pt idx="6">
                  <c:v>45.0</c:v>
                </c:pt>
                <c:pt idx="7">
                  <c:v>57.0</c:v>
                </c:pt>
                <c:pt idx="8">
                  <c:v>43.0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94D-4B55-83CB-4968EFE114D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Međunarodna zajednica</c:v>
                </c:pt>
              </c:strCache>
            </c:strRef>
          </c:tx>
          <c:marker>
            <c:symbol val="none"/>
          </c:marker>
          <c:dLbls>
            <c:dLbl>
              <c:idx val="4"/>
              <c:layout>
                <c:manualLayout>
                  <c:x val="-0.00716948342686404"/>
                  <c:y val="0.03233437025515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A7-4421-A7EF-D946A34CA30E}"/>
                </c:ext>
              </c:extLst>
            </c:dLbl>
            <c:dLbl>
              <c:idx val="6"/>
              <c:layout>
                <c:manualLayout>
                  <c:x val="-1.05151208878268E-16"/>
                  <c:y val="0.02057641743509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5A7-4421-A7EF-D946A34CA30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52.0</c:v>
                </c:pt>
                <c:pt idx="1">
                  <c:v>54.0</c:v>
                </c:pt>
                <c:pt idx="2">
                  <c:v>31.0</c:v>
                </c:pt>
                <c:pt idx="3">
                  <c:v>55.0</c:v>
                </c:pt>
                <c:pt idx="4">
                  <c:v>48.0</c:v>
                </c:pt>
                <c:pt idx="5">
                  <c:v>63.0</c:v>
                </c:pt>
                <c:pt idx="6">
                  <c:v>37.0</c:v>
                </c:pt>
                <c:pt idx="7">
                  <c:v>45.0</c:v>
                </c:pt>
                <c:pt idx="8">
                  <c:v>45.0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E94D-4B55-83CB-4968EFE114D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Institucije vlasti općenito</c:v>
                </c:pt>
              </c:strCache>
            </c:strRef>
          </c:tx>
          <c:spPr>
            <a:ln>
              <a:prstDash val="dash"/>
            </a:ln>
          </c:spPr>
          <c:marker>
            <c:symbol val="none"/>
          </c:marker>
          <c:dLbls>
            <c:dLbl>
              <c:idx val="4"/>
              <c:layout>
                <c:manualLayout>
                  <c:x val="-0.00573558674149134"/>
                  <c:y val="-0.04409232307521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A7-4421-A7EF-D946A34CA30E}"/>
                </c:ext>
              </c:extLst>
            </c:dLbl>
            <c:dLbl>
              <c:idx val="6"/>
              <c:layout>
                <c:manualLayout>
                  <c:x val="-0.00143389668537281"/>
                  <c:y val="-0.005878976410028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5A7-4421-A7EF-D946A34CA30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Sheet1!$E$2:$E$10</c:f>
              <c:numCache>
                <c:formatCode>General</c:formatCode>
                <c:ptCount val="9"/>
                <c:pt idx="0">
                  <c:v>43.0</c:v>
                </c:pt>
                <c:pt idx="1">
                  <c:v>38.0</c:v>
                </c:pt>
                <c:pt idx="2">
                  <c:v>24.0</c:v>
                </c:pt>
                <c:pt idx="3">
                  <c:v>34.0</c:v>
                </c:pt>
                <c:pt idx="4">
                  <c:v>49.0</c:v>
                </c:pt>
                <c:pt idx="5">
                  <c:v>55.0</c:v>
                </c:pt>
                <c:pt idx="6">
                  <c:v>38.0</c:v>
                </c:pt>
                <c:pt idx="7">
                  <c:v>39.0</c:v>
                </c:pt>
                <c:pt idx="8">
                  <c:v>40.0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E94D-4B55-83CB-4968EFE114D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Vjerske zajednice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Sheet1!$F$2:$F$10</c:f>
              <c:numCache>
                <c:formatCode>General</c:formatCode>
                <c:ptCount val="9"/>
                <c:pt idx="0">
                  <c:v>71.0</c:v>
                </c:pt>
                <c:pt idx="1">
                  <c:v>71.0</c:v>
                </c:pt>
                <c:pt idx="2">
                  <c:v>76.0</c:v>
                </c:pt>
                <c:pt idx="3">
                  <c:v>72.0</c:v>
                </c:pt>
                <c:pt idx="4">
                  <c:v>74.0</c:v>
                </c:pt>
                <c:pt idx="5">
                  <c:v>77.0</c:v>
                </c:pt>
                <c:pt idx="6">
                  <c:v>76.0</c:v>
                </c:pt>
                <c:pt idx="7">
                  <c:v>70.0</c:v>
                </c:pt>
                <c:pt idx="8">
                  <c:v>53.0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E94D-4B55-83CB-4968EFE114D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Političke stranke</c:v>
                </c:pt>
              </c:strCache>
            </c:strRef>
          </c:tx>
          <c:marker>
            <c:symbol val="none"/>
          </c:marker>
          <c:dLbls>
            <c:dLbl>
              <c:idx val="4"/>
              <c:layout>
                <c:manualLayout>
                  <c:x val="-0.0186406569098466"/>
                  <c:y val="-0.02939488205014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A7-4421-A7EF-D946A34CA30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Sheet1!$G$2:$G$10</c:f>
              <c:numCache>
                <c:formatCode>General</c:formatCode>
                <c:ptCount val="9"/>
                <c:pt idx="0">
                  <c:v>27.0</c:v>
                </c:pt>
                <c:pt idx="1">
                  <c:v>22.0</c:v>
                </c:pt>
                <c:pt idx="2">
                  <c:v>12.0</c:v>
                </c:pt>
                <c:pt idx="3">
                  <c:v>19.0</c:v>
                </c:pt>
                <c:pt idx="4">
                  <c:v>27.0</c:v>
                </c:pt>
                <c:pt idx="5">
                  <c:v>39.0</c:v>
                </c:pt>
                <c:pt idx="6">
                  <c:v>27.0</c:v>
                </c:pt>
                <c:pt idx="7">
                  <c:v>22.0</c:v>
                </c:pt>
                <c:pt idx="8">
                  <c:v>17.0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E94D-4B55-83CB-4968EFE114DE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Političari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dLbls>
            <c:dLbl>
              <c:idx val="4"/>
              <c:layout>
                <c:manualLayout>
                  <c:x val="-0.00716948342686404"/>
                  <c:y val="0.02939488205014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5A7-4421-A7EF-D946A34CA30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Sheet1!$H$2:$H$10</c:f>
              <c:numCache>
                <c:formatCode>General</c:formatCode>
                <c:ptCount val="9"/>
                <c:pt idx="0">
                  <c:v>20.0</c:v>
                </c:pt>
                <c:pt idx="1">
                  <c:v>18.0</c:v>
                </c:pt>
                <c:pt idx="2">
                  <c:v>12.0</c:v>
                </c:pt>
                <c:pt idx="3">
                  <c:v>15.0</c:v>
                </c:pt>
                <c:pt idx="4">
                  <c:v>26.0</c:v>
                </c:pt>
                <c:pt idx="5">
                  <c:v>34.0</c:v>
                </c:pt>
                <c:pt idx="6">
                  <c:v>25.0</c:v>
                </c:pt>
                <c:pt idx="7">
                  <c:v>18.0</c:v>
                </c:pt>
                <c:pt idx="8">
                  <c:v>16.0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E94D-4B55-83CB-4968EFE114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6922280"/>
        <c:axId val="-2146928216"/>
      </c:lineChart>
      <c:catAx>
        <c:axId val="-2146922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46928216"/>
        <c:crosses val="autoZero"/>
        <c:auto val="1"/>
        <c:lblAlgn val="ctr"/>
        <c:lblOffset val="100"/>
        <c:noMultiLvlLbl val="0"/>
      </c:catAx>
      <c:valAx>
        <c:axId val="-2146928216"/>
        <c:scaling>
          <c:orientation val="minMax"/>
          <c:max val="100.0"/>
        </c:scaling>
        <c:delete val="0"/>
        <c:axPos val="l"/>
        <c:numFmt formatCode="General" sourceLinked="1"/>
        <c:majorTickMark val="out"/>
        <c:minorTickMark val="none"/>
        <c:tickLblPos val="nextTo"/>
        <c:crossAx val="-2146922280"/>
        <c:crosses val="autoZero"/>
        <c:crossBetween val="between"/>
        <c:majorUnit val="20.0"/>
      </c:valAx>
    </c:plotArea>
    <c:legend>
      <c:legendPos val="r"/>
      <c:layout>
        <c:manualLayout>
          <c:xMode val="edge"/>
          <c:yMode val="edge"/>
          <c:x val="0.835532840524495"/>
          <c:y val="0.101873865866756"/>
          <c:w val="0.16339269506742"/>
          <c:h val="0.5023031496062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380442236185331"/>
          <c:y val="0.0543723592595477"/>
          <c:w val="0.690353563826672"/>
          <c:h val="0.87434557789953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političari i političke stranke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72.0</c:v>
                </c:pt>
                <c:pt idx="1">
                  <c:v>74.0</c:v>
                </c:pt>
                <c:pt idx="2">
                  <c:v>64.0</c:v>
                </c:pt>
                <c:pt idx="3">
                  <c:v>76.0</c:v>
                </c:pt>
                <c:pt idx="4">
                  <c:v>65.0</c:v>
                </c:pt>
                <c:pt idx="5">
                  <c:v>67.0</c:v>
                </c:pt>
                <c:pt idx="6">
                  <c:v>56.6</c:v>
                </c:pt>
                <c:pt idx="7">
                  <c:v>62.3</c:v>
                </c:pt>
                <c:pt idx="8">
                  <c:v>58.4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4F9-400E-AF12-7C0B34119C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uticajni biznismeni i poslovni ljudi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10.0</c:v>
                </c:pt>
                <c:pt idx="1">
                  <c:v>9.0</c:v>
                </c:pt>
                <c:pt idx="2">
                  <c:v>11.0</c:v>
                </c:pt>
                <c:pt idx="3">
                  <c:v>9.0</c:v>
                </c:pt>
                <c:pt idx="4">
                  <c:v>8.0</c:v>
                </c:pt>
                <c:pt idx="5">
                  <c:v>7.0</c:v>
                </c:pt>
                <c:pt idx="6">
                  <c:v>7.7</c:v>
                </c:pt>
                <c:pt idx="7">
                  <c:v>5.2</c:v>
                </c:pt>
                <c:pt idx="8">
                  <c:v>13.3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4F9-400E-AF12-7C0B34119C1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vlasnici medija i urednici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13.0</c:v>
                </c:pt>
                <c:pt idx="1">
                  <c:v>16.0</c:v>
                </c:pt>
                <c:pt idx="2">
                  <c:v>27.0</c:v>
                </c:pt>
                <c:pt idx="3">
                  <c:v>15.0</c:v>
                </c:pt>
                <c:pt idx="4">
                  <c:v>21.0</c:v>
                </c:pt>
                <c:pt idx="5">
                  <c:v>16.0</c:v>
                </c:pt>
                <c:pt idx="6">
                  <c:v>16.0</c:v>
                </c:pt>
                <c:pt idx="7">
                  <c:v>24.9</c:v>
                </c:pt>
                <c:pt idx="8">
                  <c:v>24.4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4F9-400E-AF12-7C0B34119C1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OHR i međunarodna zajednica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Sheet1!$E$2:$E$10</c:f>
              <c:numCache>
                <c:formatCode>General</c:formatCode>
                <c:ptCount val="9"/>
                <c:pt idx="0">
                  <c:v>2.0</c:v>
                </c:pt>
                <c:pt idx="1">
                  <c:v>1.0</c:v>
                </c:pt>
                <c:pt idx="2">
                  <c:v>0.0</c:v>
                </c:pt>
                <c:pt idx="3">
                  <c:v>0.0</c:v>
                </c:pt>
                <c:pt idx="4">
                  <c:v>2.0</c:v>
                </c:pt>
                <c:pt idx="5">
                  <c:v>4.0</c:v>
                </c:pt>
                <c:pt idx="6">
                  <c:v>11.7</c:v>
                </c:pt>
                <c:pt idx="7">
                  <c:v>2.1</c:v>
                </c:pt>
                <c:pt idx="8">
                  <c:v>0.9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54F9-400E-AF12-7C0B34119C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2074216"/>
        <c:axId val="-2136078072"/>
      </c:lineChart>
      <c:catAx>
        <c:axId val="-2142074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6078072"/>
        <c:crosses val="autoZero"/>
        <c:auto val="1"/>
        <c:lblAlgn val="ctr"/>
        <c:lblOffset val="100"/>
        <c:noMultiLvlLbl val="0"/>
      </c:catAx>
      <c:valAx>
        <c:axId val="-21360780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1420742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380442236185331"/>
          <c:y val="0.0543723592595477"/>
          <c:w val="0.725573420895562"/>
          <c:h val="0.87434557789953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političari i političke stranke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71.0</c:v>
                </c:pt>
                <c:pt idx="1">
                  <c:v>72.0</c:v>
                </c:pt>
                <c:pt idx="2">
                  <c:v>70.0</c:v>
                </c:pt>
                <c:pt idx="3">
                  <c:v>74.0</c:v>
                </c:pt>
                <c:pt idx="4">
                  <c:v>62.0</c:v>
                </c:pt>
                <c:pt idx="5">
                  <c:v>58.0</c:v>
                </c:pt>
                <c:pt idx="6">
                  <c:v>68.9</c:v>
                </c:pt>
                <c:pt idx="7">
                  <c:v>66.9</c:v>
                </c:pt>
                <c:pt idx="8">
                  <c:v>34.6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550-44B8-B26F-3397690319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uticajni biznismeni i poslovni ljudi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10.0</c:v>
                </c:pt>
                <c:pt idx="1">
                  <c:v>8.0</c:v>
                </c:pt>
                <c:pt idx="2">
                  <c:v>3.0</c:v>
                </c:pt>
                <c:pt idx="3">
                  <c:v>9.0</c:v>
                </c:pt>
                <c:pt idx="4">
                  <c:v>11.0</c:v>
                </c:pt>
                <c:pt idx="5">
                  <c:v>11.0</c:v>
                </c:pt>
                <c:pt idx="6">
                  <c:v>4.0</c:v>
                </c:pt>
                <c:pt idx="7">
                  <c:v>8.8</c:v>
                </c:pt>
                <c:pt idx="8">
                  <c:v>14.2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550-44B8-B26F-3397690319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vlasnici medija i urednici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10.0</c:v>
                </c:pt>
                <c:pt idx="1">
                  <c:v>16.0</c:v>
                </c:pt>
                <c:pt idx="2">
                  <c:v>25.0</c:v>
                </c:pt>
                <c:pt idx="3">
                  <c:v>15.0</c:v>
                </c:pt>
                <c:pt idx="4">
                  <c:v>18.0</c:v>
                </c:pt>
                <c:pt idx="5">
                  <c:v>18.0</c:v>
                </c:pt>
                <c:pt idx="6">
                  <c:v>12.4</c:v>
                </c:pt>
                <c:pt idx="7">
                  <c:v>13.1</c:v>
                </c:pt>
                <c:pt idx="8">
                  <c:v>6.8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550-44B8-B26F-3397690319D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OHR i međunarodna zajednica</c:v>
                </c:pt>
              </c:strCache>
            </c:strRef>
          </c:tx>
          <c:marker>
            <c:symbol val="none"/>
          </c:marker>
          <c:dLbls>
            <c:dLbl>
              <c:idx val="5"/>
              <c:layout>
                <c:manualLayout>
                  <c:x val="-0.0159021493058148"/>
                  <c:y val="0.01951740276132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C4-49AF-8B26-A87C9F0CB136}"/>
                </c:ext>
              </c:extLst>
            </c:dLbl>
            <c:dLbl>
              <c:idx val="6"/>
              <c:layout>
                <c:manualLayout>
                  <c:x val="-0.00578259974756914"/>
                  <c:y val="-0.02927610414199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50-44B8-B26F-3397690319D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Sheet1!$E$2:$E$10</c:f>
              <c:numCache>
                <c:formatCode>General</c:formatCode>
                <c:ptCount val="9"/>
                <c:pt idx="0">
                  <c:v>6.0</c:v>
                </c:pt>
                <c:pt idx="1">
                  <c:v>4.0</c:v>
                </c:pt>
                <c:pt idx="2">
                  <c:v>1.0</c:v>
                </c:pt>
                <c:pt idx="3">
                  <c:v>3.0</c:v>
                </c:pt>
                <c:pt idx="4">
                  <c:v>5.0</c:v>
                </c:pt>
                <c:pt idx="5">
                  <c:v>10.0</c:v>
                </c:pt>
                <c:pt idx="6">
                  <c:v>4.5</c:v>
                </c:pt>
                <c:pt idx="7">
                  <c:v>4.4</c:v>
                </c:pt>
                <c:pt idx="8">
                  <c:v>8.0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8550-44B8-B26F-3397690319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2515528"/>
        <c:axId val="-2136525320"/>
      </c:lineChart>
      <c:catAx>
        <c:axId val="2062515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6525320"/>
        <c:crosses val="autoZero"/>
        <c:auto val="1"/>
        <c:lblAlgn val="ctr"/>
        <c:lblOffset val="100"/>
        <c:noMultiLvlLbl val="0"/>
      </c:catAx>
      <c:valAx>
        <c:axId val="-21365253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0625155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BiH</a:t>
            </a:r>
          </a:p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(N=504)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političari i političke stranke</c:v>
                </c:pt>
                <c:pt idx="1">
                  <c:v>vlasnici medija i urednici</c:v>
                </c:pt>
                <c:pt idx="2">
                  <c:v>OHR i međunarodna zajednica</c:v>
                </c:pt>
                <c:pt idx="3">
                  <c:v>uticajni biznismeni i poslovni ljudi</c:v>
                </c:pt>
                <c:pt idx="4">
                  <c:v>oglašivači i sponzori</c:v>
                </c:pt>
                <c:pt idx="5">
                  <c:v>nevladin sektor</c:v>
                </c:pt>
                <c:pt idx="6">
                  <c:v>vjerske zajednice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68.8</c:v>
                </c:pt>
                <c:pt idx="1">
                  <c:v>6.7</c:v>
                </c:pt>
                <c:pt idx="2">
                  <c:v>3.0</c:v>
                </c:pt>
                <c:pt idx="3">
                  <c:v>5.4</c:v>
                </c:pt>
                <c:pt idx="4">
                  <c:v>1.4</c:v>
                </c:pt>
                <c:pt idx="5">
                  <c:v>2.4</c:v>
                </c:pt>
                <c:pt idx="6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59-4498-88EF-B0B10B4BDA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22098984"/>
        <c:axId val="-2140312808"/>
      </c:barChart>
      <c:catAx>
        <c:axId val="-212209898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0312808"/>
        <c:crosses val="autoZero"/>
        <c:auto val="1"/>
        <c:lblAlgn val="ctr"/>
        <c:lblOffset val="100"/>
        <c:noMultiLvlLbl val="0"/>
      </c:catAx>
      <c:valAx>
        <c:axId val="-2140312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22098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FBiH</a:t>
            </a:r>
          </a:p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(N=332)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Političari i političke stranke</c:v>
                </c:pt>
                <c:pt idx="1">
                  <c:v>Vlasnici medija i urednici</c:v>
                </c:pt>
                <c:pt idx="2">
                  <c:v>OHR i međunarodna zajednica</c:v>
                </c:pt>
                <c:pt idx="3">
                  <c:v>Utjecajni biznismeni i poslovni ljudi</c:v>
                </c:pt>
                <c:pt idx="4">
                  <c:v>Oglašivači i sponzori</c:v>
                </c:pt>
                <c:pt idx="5">
                  <c:v>Nevladin sektor</c:v>
                </c:pt>
                <c:pt idx="6">
                  <c:v>Vjerske zajednice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83.7</c:v>
                </c:pt>
                <c:pt idx="1">
                  <c:v>9.0</c:v>
                </c:pt>
                <c:pt idx="2">
                  <c:v>0.3</c:v>
                </c:pt>
                <c:pt idx="3">
                  <c:v>3.3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83-4E60-A335-6DB3E34AD1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22298280"/>
        <c:axId val="-2122294664"/>
      </c:barChart>
      <c:catAx>
        <c:axId val="-21222982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2294664"/>
        <c:crosses val="autoZero"/>
        <c:auto val="1"/>
        <c:lblAlgn val="ctr"/>
        <c:lblOffset val="100"/>
        <c:noMultiLvlLbl val="0"/>
      </c:catAx>
      <c:valAx>
        <c:axId val="-21222946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22298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RS</a:t>
            </a:r>
          </a:p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(N=162)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Političari i političke stranke</c:v>
                </c:pt>
                <c:pt idx="1">
                  <c:v>Vlasnici medija i urednici</c:v>
                </c:pt>
                <c:pt idx="2">
                  <c:v>OHR i međunarodna zajednica</c:v>
                </c:pt>
                <c:pt idx="3">
                  <c:v>Oglašivači i sponzori</c:v>
                </c:pt>
                <c:pt idx="4">
                  <c:v>Utjecajni biznismeni i poslovni ljudi</c:v>
                </c:pt>
                <c:pt idx="5">
                  <c:v>Nevladin sektor</c:v>
                </c:pt>
                <c:pt idx="6">
                  <c:v>Vjerske zajednice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37.0</c:v>
                </c:pt>
                <c:pt idx="1">
                  <c:v>2.5</c:v>
                </c:pt>
                <c:pt idx="2">
                  <c:v>8.0</c:v>
                </c:pt>
                <c:pt idx="3">
                  <c:v>4.3</c:v>
                </c:pt>
                <c:pt idx="4">
                  <c:v>9.9</c:v>
                </c:pt>
                <c:pt idx="5">
                  <c:v>7.4</c:v>
                </c:pt>
                <c:pt idx="6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58-4529-97F1-C3392A6D1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32511432"/>
        <c:axId val="-2136462824"/>
      </c:barChart>
      <c:catAx>
        <c:axId val="-213251143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6462824"/>
        <c:crosses val="autoZero"/>
        <c:auto val="1"/>
        <c:lblAlgn val="ctr"/>
        <c:lblOffset val="100"/>
        <c:noMultiLvlLbl val="0"/>
      </c:catAx>
      <c:valAx>
        <c:axId val="-21364628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32511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BiH</a:t>
            </a:r>
          </a:p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(N=504)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Svaka vrsta napada na novinare je u potpunosti neprihvatljiva</c:v>
                </c:pt>
                <c:pt idx="1">
                  <c:v>U nekim slučajevima napadi na novinare su opravdani</c:v>
                </c:pt>
                <c:pt idx="2">
                  <c:v>Bez odgovora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70.2</c:v>
                </c:pt>
                <c:pt idx="1">
                  <c:v>26.4</c:v>
                </c:pt>
                <c:pt idx="2">
                  <c:v>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F6-45CE-B491-D8E3BF4901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21967064"/>
        <c:axId val="-2121957752"/>
      </c:barChart>
      <c:catAx>
        <c:axId val="-212196706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1957752"/>
        <c:crosses val="autoZero"/>
        <c:auto val="1"/>
        <c:lblAlgn val="ctr"/>
        <c:lblOffset val="100"/>
        <c:noMultiLvlLbl val="0"/>
      </c:catAx>
      <c:valAx>
        <c:axId val="-21219577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21967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FBiH</a:t>
            </a:r>
          </a:p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(N=332)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Svaka vrsta napada na novinare je u potpunosti neprihvatljiva</c:v>
                </c:pt>
                <c:pt idx="1">
                  <c:v>U nekim slučajevima napadi na novinare su opravdani</c:v>
                </c:pt>
                <c:pt idx="2">
                  <c:v>Bez odgovora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95.2</c:v>
                </c:pt>
                <c:pt idx="1">
                  <c:v>3.6</c:v>
                </c:pt>
                <c:pt idx="2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D1-4803-96EB-6F809B3C8F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20549016"/>
        <c:axId val="-2120545464"/>
      </c:barChart>
      <c:catAx>
        <c:axId val="-212054901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0545464"/>
        <c:crosses val="autoZero"/>
        <c:auto val="1"/>
        <c:lblAlgn val="ctr"/>
        <c:lblOffset val="100"/>
        <c:noMultiLvlLbl val="0"/>
      </c:catAx>
      <c:valAx>
        <c:axId val="-21205454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20549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RS</a:t>
            </a:r>
          </a:p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(N=162)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Svaka vrsta napada na novinare je u potpunosti neprihvatljiva</c:v>
                </c:pt>
                <c:pt idx="1">
                  <c:v>U nekim slučajevima napadi na novinare su opravdani</c:v>
                </c:pt>
                <c:pt idx="2">
                  <c:v>Bez odgovora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17.3</c:v>
                </c:pt>
                <c:pt idx="1">
                  <c:v>74.1</c:v>
                </c:pt>
                <c:pt idx="2">
                  <c:v>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BD-4312-83D1-8A59A788A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19358440"/>
        <c:axId val="-2119363112"/>
      </c:barChart>
      <c:catAx>
        <c:axId val="-21193584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9363112"/>
        <c:crosses val="autoZero"/>
        <c:auto val="1"/>
        <c:lblAlgn val="ctr"/>
        <c:lblOffset val="100"/>
        <c:noMultiLvlLbl val="0"/>
      </c:catAx>
      <c:valAx>
        <c:axId val="-2119363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19358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505416529028917"/>
          <c:y val="0.0316804988441955"/>
          <c:w val="0.820283251048279"/>
          <c:h val="0.89553873946616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Opravdano (BiH)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dLbls>
            <c:dLbl>
              <c:idx val="6"/>
              <c:layout>
                <c:manualLayout>
                  <c:x val="0.00540700196110248"/>
                  <c:y val="0.02163407076555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0B-4E54-A029-AABDA276F6A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11.0</c:v>
                </c:pt>
                <c:pt idx="1">
                  <c:v>9.0</c:v>
                </c:pt>
                <c:pt idx="2">
                  <c:v>13.0</c:v>
                </c:pt>
                <c:pt idx="3">
                  <c:v>7.0</c:v>
                </c:pt>
                <c:pt idx="4">
                  <c:v>21.0</c:v>
                </c:pt>
                <c:pt idx="5">
                  <c:v>19.0</c:v>
                </c:pt>
                <c:pt idx="6">
                  <c:v>23.0</c:v>
                </c:pt>
                <c:pt idx="7">
                  <c:v>9.0</c:v>
                </c:pt>
                <c:pt idx="8">
                  <c:v>26.4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F63-436C-9B84-D5F169A261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Neprihvatljivo (BiH)</c:v>
                </c:pt>
              </c:strCache>
            </c:strRef>
          </c:tx>
          <c:marker>
            <c:symbol val="none"/>
          </c:marker>
          <c:dLbls>
            <c:dLbl>
              <c:idx val="3"/>
              <c:layout>
                <c:manualLayout>
                  <c:x val="-0.0108140039222052"/>
                  <c:y val="0.03515536499402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0B-4E54-A029-AABDA276F6A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89.0</c:v>
                </c:pt>
                <c:pt idx="1">
                  <c:v>91.0</c:v>
                </c:pt>
                <c:pt idx="2">
                  <c:v>87.0</c:v>
                </c:pt>
                <c:pt idx="3">
                  <c:v>93.0</c:v>
                </c:pt>
                <c:pt idx="4">
                  <c:v>79.0</c:v>
                </c:pt>
                <c:pt idx="5">
                  <c:v>81.0</c:v>
                </c:pt>
                <c:pt idx="6">
                  <c:v>77.0</c:v>
                </c:pt>
                <c:pt idx="7">
                  <c:v>90.2</c:v>
                </c:pt>
                <c:pt idx="8">
                  <c:v>70.2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F63-436C-9B84-D5F169A2610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Opravdano (FBiH)</c:v>
                </c:pt>
              </c:strCache>
            </c:strRef>
          </c:tx>
          <c:spPr>
            <a:ln>
              <a:solidFill>
                <a:schemeClr val="tx2"/>
              </a:solidFill>
              <a:prstDash val="dash"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12.0</c:v>
                </c:pt>
                <c:pt idx="1">
                  <c:v>9.0</c:v>
                </c:pt>
                <c:pt idx="2">
                  <c:v>6.0</c:v>
                </c:pt>
                <c:pt idx="3">
                  <c:v>7.0</c:v>
                </c:pt>
                <c:pt idx="4">
                  <c:v>17.0</c:v>
                </c:pt>
                <c:pt idx="5">
                  <c:v>16.0</c:v>
                </c:pt>
                <c:pt idx="6">
                  <c:v>26.0</c:v>
                </c:pt>
                <c:pt idx="7">
                  <c:v>10.0</c:v>
                </c:pt>
                <c:pt idx="8">
                  <c:v>3.6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F63-436C-9B84-D5F169A2610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Neprihvatljivo (FBiH)</c:v>
                </c:pt>
              </c:strCache>
            </c:strRef>
          </c:tx>
          <c:spPr>
            <a:ln>
              <a:solidFill>
                <a:srgbClr val="C00000"/>
              </a:solidFill>
              <a:prstDash val="dash"/>
            </a:ln>
          </c:spPr>
          <c:marker>
            <c:symbol val="none"/>
          </c:marker>
          <c:dLbls>
            <c:dLbl>
              <c:idx val="3"/>
              <c:layout>
                <c:manualLayout>
                  <c:x val="-0.0148692553930321"/>
                  <c:y val="-0.02974684730264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B0B-4E54-A029-AABDA276F6A4}"/>
                </c:ext>
              </c:extLst>
            </c:dLbl>
            <c:dLbl>
              <c:idx val="6"/>
              <c:layout>
                <c:manualLayout>
                  <c:x val="0.00540700196110248"/>
                  <c:y val="0.0432681415311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0B-4E54-A029-AABDA276F6A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Sheet1!$E$2:$E$10</c:f>
              <c:numCache>
                <c:formatCode>General</c:formatCode>
                <c:ptCount val="9"/>
                <c:pt idx="0">
                  <c:v>89.0</c:v>
                </c:pt>
                <c:pt idx="1">
                  <c:v>91.0</c:v>
                </c:pt>
                <c:pt idx="2">
                  <c:v>94.0</c:v>
                </c:pt>
                <c:pt idx="3">
                  <c:v>94.0</c:v>
                </c:pt>
                <c:pt idx="4">
                  <c:v>83.0</c:v>
                </c:pt>
                <c:pt idx="5">
                  <c:v>84.0</c:v>
                </c:pt>
                <c:pt idx="6">
                  <c:v>75.0</c:v>
                </c:pt>
                <c:pt idx="7">
                  <c:v>88.8</c:v>
                </c:pt>
                <c:pt idx="8">
                  <c:v>95.2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F63-436C-9B84-D5F169A2610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Opravdano (RS)</c:v>
                </c:pt>
              </c:strCache>
            </c:strRef>
          </c:tx>
          <c:spPr>
            <a:ln>
              <a:solidFill>
                <a:schemeClr val="tx2"/>
              </a:solidFill>
              <a:prstDash val="sysDot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0.00135175049027565"/>
                  <c:y val="0.02704258845694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B0B-4E54-A029-AABDA276F6A4}"/>
                </c:ext>
              </c:extLst>
            </c:dLbl>
            <c:dLbl>
              <c:idx val="6"/>
              <c:layout>
                <c:manualLayout>
                  <c:x val="0.00540700196110248"/>
                  <c:y val="0.04056388268541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B0B-4E54-A029-AABDA276F6A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Sheet1!$F$2:$F$10</c:f>
              <c:numCache>
                <c:formatCode>General</c:formatCode>
                <c:ptCount val="9"/>
                <c:pt idx="0">
                  <c:v>11.0</c:v>
                </c:pt>
                <c:pt idx="1">
                  <c:v>8.0</c:v>
                </c:pt>
                <c:pt idx="2">
                  <c:v>25.0</c:v>
                </c:pt>
                <c:pt idx="3">
                  <c:v>7.0</c:v>
                </c:pt>
                <c:pt idx="4">
                  <c:v>27.0</c:v>
                </c:pt>
                <c:pt idx="5">
                  <c:v>24.0</c:v>
                </c:pt>
                <c:pt idx="6">
                  <c:v>20.0</c:v>
                </c:pt>
                <c:pt idx="7">
                  <c:v>6.9</c:v>
                </c:pt>
                <c:pt idx="8">
                  <c:v>74.1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3F63-436C-9B84-D5F169A2610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Neprihvatljivo (RS)</c:v>
                </c:pt>
              </c:strCache>
            </c:strRef>
          </c:tx>
          <c:spPr>
            <a:ln>
              <a:solidFill>
                <a:srgbClr val="C00000"/>
              </a:solidFill>
              <a:prstDash val="sysDot"/>
            </a:ln>
          </c:spPr>
          <c:marker>
            <c:symbol val="none"/>
          </c:marker>
          <c:dLbls>
            <c:dLbl>
              <c:idx val="3"/>
              <c:layout>
                <c:manualLayout>
                  <c:x val="-0.00811050294165387"/>
                  <c:y val="0.07842350652514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B0B-4E54-A029-AABDA276F6A4}"/>
                </c:ext>
              </c:extLst>
            </c:dLbl>
            <c:dLbl>
              <c:idx val="6"/>
              <c:layout>
                <c:manualLayout>
                  <c:x val="0.00540700196110248"/>
                  <c:y val="-0.02704258845694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B0B-4E54-A029-AABDA276F6A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Sheet1!$G$2:$G$10</c:f>
              <c:numCache>
                <c:formatCode>General</c:formatCode>
                <c:ptCount val="9"/>
                <c:pt idx="0">
                  <c:v>89.0</c:v>
                </c:pt>
                <c:pt idx="1">
                  <c:v>91.0</c:v>
                </c:pt>
                <c:pt idx="2">
                  <c:v>75.0</c:v>
                </c:pt>
                <c:pt idx="3">
                  <c:v>93.0</c:v>
                </c:pt>
                <c:pt idx="4">
                  <c:v>73.0</c:v>
                </c:pt>
                <c:pt idx="5">
                  <c:v>76.0</c:v>
                </c:pt>
                <c:pt idx="6">
                  <c:v>80.0</c:v>
                </c:pt>
                <c:pt idx="7">
                  <c:v>93.1</c:v>
                </c:pt>
                <c:pt idx="8">
                  <c:v>17.3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3F63-436C-9B84-D5F169A261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2196232"/>
        <c:axId val="-2121312472"/>
      </c:lineChart>
      <c:catAx>
        <c:axId val="-2122196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21312472"/>
        <c:crosses val="autoZero"/>
        <c:auto val="1"/>
        <c:lblAlgn val="ctr"/>
        <c:lblOffset val="100"/>
        <c:noMultiLvlLbl val="0"/>
      </c:catAx>
      <c:valAx>
        <c:axId val="-21213124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1221962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BiH</a:t>
            </a:r>
          </a:p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(N=504)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Slažem se </c:v>
                </c:pt>
                <c:pt idx="1">
                  <c:v>Ne slažem se</c:v>
                </c:pt>
                <c:pt idx="2">
                  <c:v>Ne znam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58.3</c:v>
                </c:pt>
                <c:pt idx="1">
                  <c:v>20.7</c:v>
                </c:pt>
                <c:pt idx="2">
                  <c:v>21.0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62-45EB-A8AA-A3AAA83A0B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32525272"/>
        <c:axId val="-2132606808"/>
      </c:barChart>
      <c:catAx>
        <c:axId val="-213252527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2606808"/>
        <c:crosses val="autoZero"/>
        <c:auto val="1"/>
        <c:lblAlgn val="ctr"/>
        <c:lblOffset val="100"/>
        <c:noMultiLvlLbl val="0"/>
      </c:catAx>
      <c:valAx>
        <c:axId val="-2132606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32525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BiH</a:t>
            </a:r>
          </a:p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(N=504)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u potpunosti sam zadovoljan</c:v>
                </c:pt>
                <c:pt idx="1">
                  <c:v>donekle sam zadovoljan</c:v>
                </c:pt>
                <c:pt idx="2">
                  <c:v>donekle sam nezadovoljan</c:v>
                </c:pt>
                <c:pt idx="3">
                  <c:v>u potpunosti sam nezadovoljan</c:v>
                </c:pt>
                <c:pt idx="4">
                  <c:v>ne znam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3.4</c:v>
                </c:pt>
                <c:pt idx="1">
                  <c:v>49.8</c:v>
                </c:pt>
                <c:pt idx="2">
                  <c:v>26.4</c:v>
                </c:pt>
                <c:pt idx="3">
                  <c:v>11.7</c:v>
                </c:pt>
                <c:pt idx="4">
                  <c:v>8.700000000000001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D1-4D44-BA3A-7DF237C1B8A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46941080"/>
        <c:axId val="-2146950344"/>
      </c:barChart>
      <c:catAx>
        <c:axId val="-21469410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6950344"/>
        <c:crosses val="autoZero"/>
        <c:auto val="1"/>
        <c:lblAlgn val="ctr"/>
        <c:lblOffset val="100"/>
        <c:noMultiLvlLbl val="0"/>
      </c:catAx>
      <c:valAx>
        <c:axId val="-2146950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46941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FBiH</a:t>
            </a:r>
          </a:p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(N=332)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Slažem se </c:v>
                </c:pt>
                <c:pt idx="1">
                  <c:v>Ne slažem se</c:v>
                </c:pt>
                <c:pt idx="2">
                  <c:v>Ne znam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72.6</c:v>
                </c:pt>
                <c:pt idx="1">
                  <c:v>19.3</c:v>
                </c:pt>
                <c:pt idx="2">
                  <c:v>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D5-4643-B351-52D6F218DC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32791672"/>
        <c:axId val="-2132788120"/>
      </c:barChart>
      <c:catAx>
        <c:axId val="-213279167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2788120"/>
        <c:crosses val="autoZero"/>
        <c:auto val="1"/>
        <c:lblAlgn val="ctr"/>
        <c:lblOffset val="100"/>
        <c:noMultiLvlLbl val="0"/>
      </c:catAx>
      <c:valAx>
        <c:axId val="-21327881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32791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RS</a:t>
            </a:r>
          </a:p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(N=162)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Slažem se </c:v>
                </c:pt>
                <c:pt idx="1">
                  <c:v>Ne slažem se</c:v>
                </c:pt>
                <c:pt idx="2">
                  <c:v>Ne znam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27.8</c:v>
                </c:pt>
                <c:pt idx="1">
                  <c:v>23.4</c:v>
                </c:pt>
                <c:pt idx="2">
                  <c:v>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49C-431B-8E4F-3960EA7087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20827704"/>
        <c:axId val="-2120824152"/>
      </c:barChart>
      <c:catAx>
        <c:axId val="-212082770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0824152"/>
        <c:crosses val="autoZero"/>
        <c:auto val="1"/>
        <c:lblAlgn val="ctr"/>
        <c:lblOffset val="100"/>
        <c:noMultiLvlLbl val="0"/>
      </c:catAx>
      <c:valAx>
        <c:axId val="-21208241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20827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528047846967311"/>
          <c:y val="0.0366094980314961"/>
          <c:w val="0.725993861397196"/>
          <c:h val="0.87928617125984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politički motivisana (BiH)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4"/>
              <c:layout>
                <c:manualLayout>
                  <c:x val="0.0"/>
                  <c:y val="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CA-4ED3-A946-E5359A973E0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75.0</c:v>
                </c:pt>
                <c:pt idx="1">
                  <c:v>75.0</c:v>
                </c:pt>
                <c:pt idx="2">
                  <c:v>81.0</c:v>
                </c:pt>
                <c:pt idx="3">
                  <c:v>72.0</c:v>
                </c:pt>
                <c:pt idx="4">
                  <c:v>86.0</c:v>
                </c:pt>
                <c:pt idx="5">
                  <c:v>72.0</c:v>
                </c:pt>
                <c:pt idx="6">
                  <c:v>70.0</c:v>
                </c:pt>
                <c:pt idx="7">
                  <c:v>72.4</c:v>
                </c:pt>
                <c:pt idx="8">
                  <c:v>58.3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C99-41AB-858B-E740648EF6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nije politički motivisana (BiH)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20.0</c:v>
                </c:pt>
                <c:pt idx="1">
                  <c:v>25.0</c:v>
                </c:pt>
                <c:pt idx="2">
                  <c:v>19.0</c:v>
                </c:pt>
                <c:pt idx="3">
                  <c:v>28.0</c:v>
                </c:pt>
                <c:pt idx="4">
                  <c:v>12.0</c:v>
                </c:pt>
                <c:pt idx="5">
                  <c:v>22.0</c:v>
                </c:pt>
                <c:pt idx="6">
                  <c:v>19.0</c:v>
                </c:pt>
                <c:pt idx="7">
                  <c:v>16.8</c:v>
                </c:pt>
                <c:pt idx="8">
                  <c:v>20.7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C99-41AB-858B-E740648EF65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politički motivisana (FBiH)</c:v>
                </c:pt>
              </c:strCache>
            </c:strRef>
          </c:tx>
          <c:spPr>
            <a:ln>
              <a:solidFill>
                <a:srgbClr val="0070C0"/>
              </a:solidFill>
              <a:prstDash val="dash"/>
            </a:ln>
          </c:spPr>
          <c:marker>
            <c:symbol val="none"/>
          </c:marker>
          <c:dLbls>
            <c:dLbl>
              <c:idx val="4"/>
              <c:layout>
                <c:manualLayout>
                  <c:x val="-0.021744800510004"/>
                  <c:y val="-0.0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CA-4ED3-A946-E5359A973E09}"/>
                </c:ext>
              </c:extLst>
            </c:dLbl>
            <c:dLbl>
              <c:idx val="5"/>
              <c:layout>
                <c:manualLayout>
                  <c:x val="-0.0362413341833401"/>
                  <c:y val="0.0406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53-4AB5-8BDC-37BE1726D5A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76.0</c:v>
                </c:pt>
                <c:pt idx="1">
                  <c:v>76.0</c:v>
                </c:pt>
                <c:pt idx="2">
                  <c:v>83.0</c:v>
                </c:pt>
                <c:pt idx="3">
                  <c:v>73.0</c:v>
                </c:pt>
                <c:pt idx="4">
                  <c:v>87.0</c:v>
                </c:pt>
                <c:pt idx="5">
                  <c:v>71.0</c:v>
                </c:pt>
                <c:pt idx="6">
                  <c:v>62.0</c:v>
                </c:pt>
                <c:pt idx="7">
                  <c:v>66.6</c:v>
                </c:pt>
                <c:pt idx="8">
                  <c:v>72.6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CC99-41AB-858B-E740648EF65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nije politički motivisana (FBiH)</c:v>
                </c:pt>
              </c:strCache>
            </c:strRef>
          </c:tx>
          <c:spPr>
            <a:ln>
              <a:solidFill>
                <a:srgbClr val="C00000"/>
              </a:solidFill>
              <a:prstDash val="dash"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Sheet1!$E$2:$E$10</c:f>
              <c:numCache>
                <c:formatCode>General</c:formatCode>
                <c:ptCount val="9"/>
                <c:pt idx="0">
                  <c:v>22.0</c:v>
                </c:pt>
                <c:pt idx="1">
                  <c:v>24.0</c:v>
                </c:pt>
                <c:pt idx="2">
                  <c:v>17.0</c:v>
                </c:pt>
                <c:pt idx="3">
                  <c:v>27.0</c:v>
                </c:pt>
                <c:pt idx="4">
                  <c:v>12.0</c:v>
                </c:pt>
                <c:pt idx="5">
                  <c:v>20.0</c:v>
                </c:pt>
                <c:pt idx="6">
                  <c:v>24.0</c:v>
                </c:pt>
                <c:pt idx="7">
                  <c:v>20.1</c:v>
                </c:pt>
                <c:pt idx="8">
                  <c:v>19.3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CC99-41AB-858B-E740648EF65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politički motivisana (RS)</c:v>
                </c:pt>
              </c:strCache>
            </c:strRef>
          </c:tx>
          <c:spPr>
            <a:ln>
              <a:solidFill>
                <a:srgbClr val="0070C0"/>
              </a:solidFill>
              <a:prstDash val="sysDot"/>
            </a:ln>
          </c:spPr>
          <c:marker>
            <c:symbol val="none"/>
          </c:marker>
          <c:dLbls>
            <c:dLbl>
              <c:idx val="4"/>
              <c:layout>
                <c:manualLayout>
                  <c:x val="0.00434896010200081"/>
                  <c:y val="-0.01250024606299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CA-4ED3-A946-E5359A973E09}"/>
                </c:ext>
              </c:extLst>
            </c:dLbl>
            <c:dLbl>
              <c:idx val="5"/>
              <c:layout>
                <c:manualLayout>
                  <c:x val="0.00579861346933441"/>
                  <c:y val="0.0031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53-4AB5-8BDC-37BE1726D5A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Sheet1!$F$2:$F$10</c:f>
              <c:numCache>
                <c:formatCode>General</c:formatCode>
                <c:ptCount val="9"/>
                <c:pt idx="0">
                  <c:v>73.0</c:v>
                </c:pt>
                <c:pt idx="1">
                  <c:v>74.0</c:v>
                </c:pt>
                <c:pt idx="2">
                  <c:v>80.0</c:v>
                </c:pt>
                <c:pt idx="3">
                  <c:v>70.0</c:v>
                </c:pt>
                <c:pt idx="4">
                  <c:v>86.0</c:v>
                </c:pt>
                <c:pt idx="5">
                  <c:v>71.0</c:v>
                </c:pt>
                <c:pt idx="6">
                  <c:v>85.0</c:v>
                </c:pt>
                <c:pt idx="7">
                  <c:v>83.8</c:v>
                </c:pt>
                <c:pt idx="8">
                  <c:v>27.8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CC99-41AB-858B-E740648EF65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nije politički motivisana (RS)</c:v>
                </c:pt>
              </c:strCache>
            </c:strRef>
          </c:tx>
          <c:spPr>
            <a:ln>
              <a:solidFill>
                <a:srgbClr val="C00000"/>
              </a:solidFill>
              <a:prstDash val="sysDot"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Sheet1!$G$2:$G$10</c:f>
              <c:numCache>
                <c:formatCode>General</c:formatCode>
                <c:ptCount val="9"/>
                <c:pt idx="0">
                  <c:v>17.0</c:v>
                </c:pt>
                <c:pt idx="1">
                  <c:v>27.0</c:v>
                </c:pt>
                <c:pt idx="2">
                  <c:v>21.0</c:v>
                </c:pt>
                <c:pt idx="3">
                  <c:v>31.0</c:v>
                </c:pt>
                <c:pt idx="4">
                  <c:v>12.0</c:v>
                </c:pt>
                <c:pt idx="5">
                  <c:v>25.0</c:v>
                </c:pt>
                <c:pt idx="6">
                  <c:v>10.0</c:v>
                </c:pt>
                <c:pt idx="7">
                  <c:v>10.1</c:v>
                </c:pt>
                <c:pt idx="8">
                  <c:v>23.4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CC99-41AB-858B-E740648EF6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2608136"/>
        <c:axId val="-2132612776"/>
      </c:lineChart>
      <c:catAx>
        <c:axId val="-2132608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2612776"/>
        <c:crosses val="autoZero"/>
        <c:auto val="1"/>
        <c:lblAlgn val="ctr"/>
        <c:lblOffset val="100"/>
        <c:noMultiLvlLbl val="0"/>
      </c:catAx>
      <c:valAx>
        <c:axId val="-21326127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1326081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BiH</a:t>
            </a:r>
          </a:p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(N=504)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Dobro odabrane </c:v>
                </c:pt>
                <c:pt idx="1">
                  <c:v>Donekle dobro odabrane </c:v>
                </c:pt>
                <c:pt idx="2">
                  <c:v>Loše odabrane</c:v>
                </c:pt>
                <c:pt idx="3">
                  <c:v>Bez odgovora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5.0</c:v>
                </c:pt>
                <c:pt idx="1">
                  <c:v>44.0</c:v>
                </c:pt>
                <c:pt idx="2">
                  <c:v>50.0</c:v>
                </c:pt>
                <c:pt idx="3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EA-41F9-85E7-5F822D4CBE6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21947576"/>
        <c:axId val="-2121481352"/>
      </c:barChart>
      <c:catAx>
        <c:axId val="-212194757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1481352"/>
        <c:crosses val="autoZero"/>
        <c:auto val="1"/>
        <c:lblAlgn val="ctr"/>
        <c:lblOffset val="100"/>
        <c:noMultiLvlLbl val="0"/>
      </c:catAx>
      <c:valAx>
        <c:axId val="-21214813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21947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FBiH</a:t>
            </a:r>
          </a:p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(N=332)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Dobro odabrane </c:v>
                </c:pt>
                <c:pt idx="1">
                  <c:v>Donekle dobro odabrane </c:v>
                </c:pt>
                <c:pt idx="2">
                  <c:v>Loše odabrane</c:v>
                </c:pt>
                <c:pt idx="3">
                  <c:v>Bez odgovora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5.1</c:v>
                </c:pt>
                <c:pt idx="1">
                  <c:v>48.2</c:v>
                </c:pt>
                <c:pt idx="2">
                  <c:v>46.4</c:v>
                </c:pt>
                <c:pt idx="3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88-44B0-9883-6DA0B51BD3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21455848"/>
        <c:axId val="-2122259448"/>
      </c:barChart>
      <c:catAx>
        <c:axId val="-212145584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2259448"/>
        <c:crosses val="autoZero"/>
        <c:auto val="1"/>
        <c:lblAlgn val="ctr"/>
        <c:lblOffset val="100"/>
        <c:noMultiLvlLbl val="0"/>
      </c:catAx>
      <c:valAx>
        <c:axId val="-2122259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21455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RS</a:t>
            </a:r>
          </a:p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(N=162)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Dobro odabrane </c:v>
                </c:pt>
                <c:pt idx="1">
                  <c:v>Donekle dobro odabrane </c:v>
                </c:pt>
                <c:pt idx="2">
                  <c:v>Loše odabrane</c:v>
                </c:pt>
                <c:pt idx="3">
                  <c:v>Bez odgovora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4.9</c:v>
                </c:pt>
                <c:pt idx="1">
                  <c:v>36.4</c:v>
                </c:pt>
                <c:pt idx="2">
                  <c:v>56.2</c:v>
                </c:pt>
                <c:pt idx="3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19-4BE9-8891-8B333CBD21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31774184"/>
        <c:axId val="-2131780824"/>
      </c:barChart>
      <c:catAx>
        <c:axId val="-213177418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1780824"/>
        <c:crosses val="autoZero"/>
        <c:auto val="1"/>
        <c:lblAlgn val="ctr"/>
        <c:lblOffset val="100"/>
        <c:noMultiLvlLbl val="0"/>
      </c:catAx>
      <c:valAx>
        <c:axId val="-21317808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31774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417554765697061"/>
          <c:y val="0.0327964000472611"/>
          <c:w val="0.631356175757744"/>
          <c:h val="0.8918592378624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dobro odabrane (pokrivaju glavna interesovanja građana)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19.0</c:v>
                </c:pt>
                <c:pt idx="1">
                  <c:v>23.0</c:v>
                </c:pt>
                <c:pt idx="2">
                  <c:v>21.0</c:v>
                </c:pt>
                <c:pt idx="3">
                  <c:v>17.0</c:v>
                </c:pt>
                <c:pt idx="4">
                  <c:v>23.0</c:v>
                </c:pt>
                <c:pt idx="5">
                  <c:v>29.0</c:v>
                </c:pt>
                <c:pt idx="6">
                  <c:v>16.0</c:v>
                </c:pt>
                <c:pt idx="7">
                  <c:v>16.0</c:v>
                </c:pt>
                <c:pt idx="8">
                  <c:v>5.0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934-48F9-BAA9-B2CB171BA8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donekle dobro odabrane (pokrivaju neka od glavnih interesovanja građana, ali ima tema koje se ne obrađuju)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63.0</c:v>
                </c:pt>
                <c:pt idx="1">
                  <c:v>57.0</c:v>
                </c:pt>
                <c:pt idx="2">
                  <c:v>59.0</c:v>
                </c:pt>
                <c:pt idx="3">
                  <c:v>55.0</c:v>
                </c:pt>
                <c:pt idx="4">
                  <c:v>50.0</c:v>
                </c:pt>
                <c:pt idx="5">
                  <c:v>58.0</c:v>
                </c:pt>
                <c:pt idx="6">
                  <c:v>62.0</c:v>
                </c:pt>
                <c:pt idx="7">
                  <c:v>63.6</c:v>
                </c:pt>
                <c:pt idx="8">
                  <c:v>44.0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934-48F9-BAA9-B2CB171BA8C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loše odabrane (novinari uopšteno obrađuju teme koje najviše interesuju građane)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17.0</c:v>
                </c:pt>
                <c:pt idx="1">
                  <c:v>23.0</c:v>
                </c:pt>
                <c:pt idx="2">
                  <c:v>20.0</c:v>
                </c:pt>
                <c:pt idx="3">
                  <c:v>28.0</c:v>
                </c:pt>
                <c:pt idx="4">
                  <c:v>27.0</c:v>
                </c:pt>
                <c:pt idx="5">
                  <c:v>14.0</c:v>
                </c:pt>
                <c:pt idx="6">
                  <c:v>22.0</c:v>
                </c:pt>
                <c:pt idx="7">
                  <c:v>19.8</c:v>
                </c:pt>
                <c:pt idx="8">
                  <c:v>50.0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934-48F9-BAA9-B2CB171BA8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9838712"/>
        <c:axId val="-2119841896"/>
      </c:lineChart>
      <c:catAx>
        <c:axId val="-2119838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19841896"/>
        <c:crosses val="autoZero"/>
        <c:auto val="1"/>
        <c:lblAlgn val="ctr"/>
        <c:lblOffset val="100"/>
        <c:noMultiLvlLbl val="0"/>
      </c:catAx>
      <c:valAx>
        <c:axId val="-21198418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1198387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417554765697061"/>
          <c:y val="0.0327964000472611"/>
          <c:w val="0.631356175757744"/>
          <c:h val="0.8918592378624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dobro odabrane (pokrivaju glavna interesovanja građana)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22.0</c:v>
                </c:pt>
                <c:pt idx="1">
                  <c:v>22.0</c:v>
                </c:pt>
                <c:pt idx="2">
                  <c:v>12.0</c:v>
                </c:pt>
                <c:pt idx="3">
                  <c:v>19.0</c:v>
                </c:pt>
                <c:pt idx="4">
                  <c:v>27.0</c:v>
                </c:pt>
                <c:pt idx="5">
                  <c:v>29.0</c:v>
                </c:pt>
                <c:pt idx="6">
                  <c:v>18.0</c:v>
                </c:pt>
                <c:pt idx="7">
                  <c:v>14.6</c:v>
                </c:pt>
                <c:pt idx="8">
                  <c:v>5.1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295-4B20-B7A9-E3F88448E9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donekle dobro odabrane (pokrivaju neka od glavnih interesovanja građana, ali ima tema koje se ne obrađuju)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63.0</c:v>
                </c:pt>
                <c:pt idx="1">
                  <c:v>54.0</c:v>
                </c:pt>
                <c:pt idx="2">
                  <c:v>60.0</c:v>
                </c:pt>
                <c:pt idx="3">
                  <c:v>52.0</c:v>
                </c:pt>
                <c:pt idx="4">
                  <c:v>45.0</c:v>
                </c:pt>
                <c:pt idx="5">
                  <c:v>60.0</c:v>
                </c:pt>
                <c:pt idx="6">
                  <c:v>56.0</c:v>
                </c:pt>
                <c:pt idx="7">
                  <c:v>66.0</c:v>
                </c:pt>
                <c:pt idx="8">
                  <c:v>48.2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295-4B20-B7A9-E3F88448E94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loše odabrane (novinari uopšteno obrađuju teme koje najviše interesuju građane)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15.0</c:v>
                </c:pt>
                <c:pt idx="1">
                  <c:v>24.0</c:v>
                </c:pt>
                <c:pt idx="2">
                  <c:v>28.0</c:v>
                </c:pt>
                <c:pt idx="3">
                  <c:v>29.0</c:v>
                </c:pt>
                <c:pt idx="4">
                  <c:v>27.0</c:v>
                </c:pt>
                <c:pt idx="5">
                  <c:v>10.0</c:v>
                </c:pt>
                <c:pt idx="6">
                  <c:v>26.0</c:v>
                </c:pt>
                <c:pt idx="7">
                  <c:v>19.1</c:v>
                </c:pt>
                <c:pt idx="8">
                  <c:v>46.4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295-4B20-B7A9-E3F88448E9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5613048"/>
        <c:axId val="-2135625800"/>
      </c:lineChart>
      <c:catAx>
        <c:axId val="-2135613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5625800"/>
        <c:crosses val="autoZero"/>
        <c:auto val="1"/>
        <c:lblAlgn val="ctr"/>
        <c:lblOffset val="100"/>
        <c:noMultiLvlLbl val="0"/>
      </c:catAx>
      <c:valAx>
        <c:axId val="-21356258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135613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9378207037559"/>
          <c:y val="0.307308006341447"/>
          <c:w val="0.313128605420446"/>
          <c:h val="0.38538376688304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417554765697061"/>
          <c:y val="0.0327964000472611"/>
          <c:w val="0.631356175757744"/>
          <c:h val="0.8918592378624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dobro odabrane (pokrivaju glavna interesovanja građana)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16.0</c:v>
                </c:pt>
                <c:pt idx="1">
                  <c:v>17.0</c:v>
                </c:pt>
                <c:pt idx="2">
                  <c:v>31.0</c:v>
                </c:pt>
                <c:pt idx="3">
                  <c:v>15.0</c:v>
                </c:pt>
                <c:pt idx="4">
                  <c:v>16.0</c:v>
                </c:pt>
                <c:pt idx="5">
                  <c:v>27.0</c:v>
                </c:pt>
                <c:pt idx="6">
                  <c:v>10.0</c:v>
                </c:pt>
                <c:pt idx="7">
                  <c:v>19.4</c:v>
                </c:pt>
                <c:pt idx="8">
                  <c:v>4.9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26A-45A7-BA8F-A6189582A3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donekle dobro odabrane (pokrivaju neka od glavnih interesovanja građana, ali ima tema koje se ne obrađuju)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64.0</c:v>
                </c:pt>
                <c:pt idx="1">
                  <c:v>61.0</c:v>
                </c:pt>
                <c:pt idx="2">
                  <c:v>62.0</c:v>
                </c:pt>
                <c:pt idx="3">
                  <c:v>60.0</c:v>
                </c:pt>
                <c:pt idx="4">
                  <c:v>57.0</c:v>
                </c:pt>
                <c:pt idx="5">
                  <c:v>52.0</c:v>
                </c:pt>
                <c:pt idx="6">
                  <c:v>73.0</c:v>
                </c:pt>
                <c:pt idx="7">
                  <c:v>59.4</c:v>
                </c:pt>
                <c:pt idx="8">
                  <c:v>36.4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26A-45A7-BA8F-A6189582A3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loše odabrane (novinari uopšteno obrađuju teme koje najviše interesuju građane)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21.0</c:v>
                </c:pt>
                <c:pt idx="1">
                  <c:v>23.0</c:v>
                </c:pt>
                <c:pt idx="2">
                  <c:v>8.0</c:v>
                </c:pt>
                <c:pt idx="3">
                  <c:v>26.0</c:v>
                </c:pt>
                <c:pt idx="4">
                  <c:v>27.0</c:v>
                </c:pt>
                <c:pt idx="5">
                  <c:v>21.0</c:v>
                </c:pt>
                <c:pt idx="6">
                  <c:v>17.0</c:v>
                </c:pt>
                <c:pt idx="7">
                  <c:v>20.0</c:v>
                </c:pt>
                <c:pt idx="8">
                  <c:v>56.2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26A-45A7-BA8F-A6189582A3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9235192"/>
        <c:axId val="2135854904"/>
      </c:lineChart>
      <c:catAx>
        <c:axId val="-2119235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35854904"/>
        <c:crosses val="autoZero"/>
        <c:auto val="1"/>
        <c:lblAlgn val="ctr"/>
        <c:lblOffset val="100"/>
        <c:noMultiLvlLbl val="0"/>
      </c:catAx>
      <c:valAx>
        <c:axId val="21358549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1192351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BiH</a:t>
            </a:r>
          </a:p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(N=504)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svakodnevni život građana</c:v>
                </c:pt>
                <c:pt idx="1">
                  <c:v>socijalne teme</c:v>
                </c:pt>
                <c:pt idx="2">
                  <c:v>zdravstvo</c:v>
                </c:pt>
                <c:pt idx="3">
                  <c:v>ekonomske teme</c:v>
                </c:pt>
                <c:pt idx="4">
                  <c:v>obrazovanje</c:v>
                </c:pt>
                <c:pt idx="5">
                  <c:v>koruopcija i kriminal</c:v>
                </c:pt>
                <c:pt idx="6">
                  <c:v>teme ravijalnog karaktera</c:v>
                </c:pt>
                <c:pt idx="7">
                  <c:v>vjerske teme</c:v>
                </c:pt>
                <c:pt idx="8">
                  <c:v>političke teme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59.3</c:v>
                </c:pt>
                <c:pt idx="1">
                  <c:v>33.5</c:v>
                </c:pt>
                <c:pt idx="2">
                  <c:v>36.9</c:v>
                </c:pt>
                <c:pt idx="3">
                  <c:v>43.3</c:v>
                </c:pt>
                <c:pt idx="4">
                  <c:v>37.30000000000001</c:v>
                </c:pt>
                <c:pt idx="5">
                  <c:v>26.8</c:v>
                </c:pt>
                <c:pt idx="6">
                  <c:v>12.9</c:v>
                </c:pt>
                <c:pt idx="7">
                  <c:v>4.8</c:v>
                </c:pt>
                <c:pt idx="8">
                  <c:v>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07-448B-ACDC-107F3BBB40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31886920"/>
        <c:axId val="-2121268312"/>
      </c:barChart>
      <c:catAx>
        <c:axId val="-213188692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1268312"/>
        <c:crosses val="autoZero"/>
        <c:auto val="1"/>
        <c:lblAlgn val="ctr"/>
        <c:lblOffset val="100"/>
        <c:noMultiLvlLbl val="0"/>
      </c:catAx>
      <c:valAx>
        <c:axId val="-21212683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31886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FBiH</a:t>
            </a:r>
          </a:p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(N=332)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u potpunosti sam zadovoljan</c:v>
                </c:pt>
                <c:pt idx="1">
                  <c:v>donekle sam zadovoljan</c:v>
                </c:pt>
                <c:pt idx="2">
                  <c:v>donekle sam nezadovoljan</c:v>
                </c:pt>
                <c:pt idx="3">
                  <c:v>u potpunosti sam nezadovoljan</c:v>
                </c:pt>
                <c:pt idx="4">
                  <c:v>ne znam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2.7</c:v>
                </c:pt>
                <c:pt idx="1">
                  <c:v>57.2</c:v>
                </c:pt>
                <c:pt idx="2">
                  <c:v>26.8</c:v>
                </c:pt>
                <c:pt idx="3">
                  <c:v>10.8</c:v>
                </c:pt>
                <c:pt idx="4">
                  <c:v>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12-4072-B04D-9D7A724957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46971784"/>
        <c:axId val="-2146993336"/>
      </c:barChart>
      <c:catAx>
        <c:axId val="-214697178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6993336"/>
        <c:crosses val="autoZero"/>
        <c:auto val="1"/>
        <c:lblAlgn val="ctr"/>
        <c:lblOffset val="100"/>
        <c:noMultiLvlLbl val="0"/>
      </c:catAx>
      <c:valAx>
        <c:axId val="-21469933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46971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FBiH</a:t>
            </a:r>
          </a:p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(N=332)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svakodnevni život građana</c:v>
                </c:pt>
                <c:pt idx="1">
                  <c:v>socijalne teme</c:v>
                </c:pt>
                <c:pt idx="2">
                  <c:v>ekonomske teme</c:v>
                </c:pt>
                <c:pt idx="3">
                  <c:v>zdravstvo</c:v>
                </c:pt>
                <c:pt idx="4">
                  <c:v>obrazovanje</c:v>
                </c:pt>
                <c:pt idx="5">
                  <c:v>koruopcija i kriminal</c:v>
                </c:pt>
                <c:pt idx="6">
                  <c:v>teme ravijalnog karaktera</c:v>
                </c:pt>
                <c:pt idx="7">
                  <c:v>vjerske teme</c:v>
                </c:pt>
                <c:pt idx="8">
                  <c:v>političke teme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77.7</c:v>
                </c:pt>
                <c:pt idx="1">
                  <c:v>43.7</c:v>
                </c:pt>
                <c:pt idx="2">
                  <c:v>53.9</c:v>
                </c:pt>
                <c:pt idx="3">
                  <c:v>35.2</c:v>
                </c:pt>
                <c:pt idx="4">
                  <c:v>35.80000000000001</c:v>
                </c:pt>
                <c:pt idx="5">
                  <c:v>37.7</c:v>
                </c:pt>
                <c:pt idx="6">
                  <c:v>10.5</c:v>
                </c:pt>
                <c:pt idx="7">
                  <c:v>5.1</c:v>
                </c:pt>
                <c:pt idx="8">
                  <c:v>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3A-4920-89FD-4F62A77FA4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21234440"/>
        <c:axId val="-2121230824"/>
      </c:barChart>
      <c:catAx>
        <c:axId val="-21212344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1230824"/>
        <c:crosses val="autoZero"/>
        <c:auto val="1"/>
        <c:lblAlgn val="ctr"/>
        <c:lblOffset val="100"/>
        <c:noMultiLvlLbl val="0"/>
      </c:catAx>
      <c:valAx>
        <c:axId val="-21212308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21234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RS</a:t>
            </a:r>
          </a:p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(N=162)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svakodnevni život građana</c:v>
                </c:pt>
                <c:pt idx="1">
                  <c:v>zdravstvo</c:v>
                </c:pt>
                <c:pt idx="2">
                  <c:v>socijalne teme</c:v>
                </c:pt>
                <c:pt idx="3">
                  <c:v>ekonomske teme</c:v>
                </c:pt>
                <c:pt idx="4">
                  <c:v>obrazovanje</c:v>
                </c:pt>
                <c:pt idx="5">
                  <c:v>koruopcija i kriminal</c:v>
                </c:pt>
                <c:pt idx="6">
                  <c:v>teme ravijalnog karaktera</c:v>
                </c:pt>
                <c:pt idx="7">
                  <c:v>političke teme</c:v>
                </c:pt>
                <c:pt idx="8">
                  <c:v>vjerske teme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20.4</c:v>
                </c:pt>
                <c:pt idx="1">
                  <c:v>40.7</c:v>
                </c:pt>
                <c:pt idx="2">
                  <c:v>11.7</c:v>
                </c:pt>
                <c:pt idx="3">
                  <c:v>21.6</c:v>
                </c:pt>
                <c:pt idx="4">
                  <c:v>40.7</c:v>
                </c:pt>
                <c:pt idx="5">
                  <c:v>4.3</c:v>
                </c:pt>
                <c:pt idx="6">
                  <c:v>18.5</c:v>
                </c:pt>
                <c:pt idx="7">
                  <c:v>6.8</c:v>
                </c:pt>
                <c:pt idx="8">
                  <c:v>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E7-4D65-802B-8F8586F6D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31803976"/>
        <c:axId val="-2137889624"/>
      </c:barChart>
      <c:catAx>
        <c:axId val="-213180397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7889624"/>
        <c:crosses val="autoZero"/>
        <c:auto val="1"/>
        <c:lblAlgn val="ctr"/>
        <c:lblOffset val="100"/>
        <c:noMultiLvlLbl val="0"/>
      </c:catAx>
      <c:valAx>
        <c:axId val="-21378896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31803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BiH</a:t>
            </a:r>
          </a:p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(N=504)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kriterijumi za ulazak u novinarsku profesiju trebali bi biti pooštreni</c:v>
                </c:pt>
                <c:pt idx="1">
                  <c:v>treba unaprijediti sistem obrazovanja novinara</c:v>
                </c:pt>
                <c:pt idx="2">
                  <c:v>potrebno je poboljšati uslove rada novinara</c:v>
                </c:pt>
                <c:pt idx="3">
                  <c:v>potrebno je osigurati bolju primjenu zakona o zaštiti prava novinara</c:v>
                </c:pt>
                <c:pt idx="4">
                  <c:v>novinari trebaju da imaju bolji materijalni i finansijski položaj za rad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43.5</c:v>
                </c:pt>
                <c:pt idx="1">
                  <c:v>42.5</c:v>
                </c:pt>
                <c:pt idx="2">
                  <c:v>33.5</c:v>
                </c:pt>
                <c:pt idx="3">
                  <c:v>36.30000000000001</c:v>
                </c:pt>
                <c:pt idx="4">
                  <c:v>41.1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6D-4558-A5A9-7336A704B55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32002648"/>
        <c:axId val="-2132428008"/>
      </c:barChart>
      <c:catAx>
        <c:axId val="-213200264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2428008"/>
        <c:crosses val="autoZero"/>
        <c:auto val="1"/>
        <c:lblAlgn val="ctr"/>
        <c:lblOffset val="100"/>
        <c:noMultiLvlLbl val="0"/>
      </c:catAx>
      <c:valAx>
        <c:axId val="-2132428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32002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FBiH</a:t>
            </a:r>
          </a:p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(N=332)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kriterijumi za ulazak u novinarsku profesiju trebali bi biti pooštreni</c:v>
                </c:pt>
                <c:pt idx="1">
                  <c:v>treba unaprijediti sistem obrazovanja novinara</c:v>
                </c:pt>
                <c:pt idx="2">
                  <c:v>potrebno je poboljšati uslove rada novinara</c:v>
                </c:pt>
                <c:pt idx="3">
                  <c:v>potrebno je osigurati bolju primjenu zakona o zaštiti prava novinara</c:v>
                </c:pt>
                <c:pt idx="4">
                  <c:v>novinari trebaju da imaju bolji materijalni i finansijski položaj za rad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57.8</c:v>
                </c:pt>
                <c:pt idx="1">
                  <c:v>53.0</c:v>
                </c:pt>
                <c:pt idx="2">
                  <c:v>38.0</c:v>
                </c:pt>
                <c:pt idx="3">
                  <c:v>42.8</c:v>
                </c:pt>
                <c:pt idx="4">
                  <c:v>46.7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80-4155-9767-1FA118E9FF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4892584"/>
        <c:axId val="-2140169016"/>
      </c:barChart>
      <c:catAx>
        <c:axId val="-213489258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-2140169016"/>
        <c:crosses val="autoZero"/>
        <c:auto val="1"/>
        <c:lblAlgn val="ctr"/>
        <c:lblOffset val="100"/>
        <c:noMultiLvlLbl val="0"/>
      </c:catAx>
      <c:valAx>
        <c:axId val="-2140169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34892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RS</a:t>
            </a:r>
          </a:p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(N=162)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kriterijumi za ulazak u novinarsku profesiju trebali bi biti pooštreni</c:v>
                </c:pt>
                <c:pt idx="1">
                  <c:v>treba unaprijediti sistem obrazovanja novinara</c:v>
                </c:pt>
                <c:pt idx="2">
                  <c:v>potrebno je poboljšati uslove rada novinara</c:v>
                </c:pt>
                <c:pt idx="3">
                  <c:v>potrebno je osigurati bolju primjenu zakona o zaštiti prava novinara</c:v>
                </c:pt>
                <c:pt idx="4">
                  <c:v>novinari trebaju da imaju bolji materijalni i finansijski položaj za rad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14.2</c:v>
                </c:pt>
                <c:pt idx="1">
                  <c:v>22.2</c:v>
                </c:pt>
                <c:pt idx="2">
                  <c:v>25.9</c:v>
                </c:pt>
                <c:pt idx="3">
                  <c:v>22.2</c:v>
                </c:pt>
                <c:pt idx="4">
                  <c:v>27.8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38-4E39-BE49-F037ECA017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5366168"/>
        <c:axId val="-2135363192"/>
      </c:barChart>
      <c:catAx>
        <c:axId val="-213536616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-2135363192"/>
        <c:crosses val="autoZero"/>
        <c:auto val="1"/>
        <c:lblAlgn val="ctr"/>
        <c:lblOffset val="100"/>
        <c:noMultiLvlLbl val="0"/>
      </c:catAx>
      <c:valAx>
        <c:axId val="-21353631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35366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BiH</a:t>
            </a:r>
          </a:p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(N=504)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televizija</c:v>
                </c:pt>
                <c:pt idx="1">
                  <c:v>internet</c:v>
                </c:pt>
                <c:pt idx="2">
                  <c:v>radio </c:v>
                </c:pt>
                <c:pt idx="3">
                  <c:v>drustvene mreze</c:v>
                </c:pt>
                <c:pt idx="4">
                  <c:v>dnevne novine</c:v>
                </c:pt>
                <c:pt idx="5">
                  <c:v>sedmičnjaci i magazini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47.8</c:v>
                </c:pt>
                <c:pt idx="1">
                  <c:v>32.5</c:v>
                </c:pt>
                <c:pt idx="2">
                  <c:v>2.8</c:v>
                </c:pt>
                <c:pt idx="3">
                  <c:v>10.5</c:v>
                </c:pt>
                <c:pt idx="4">
                  <c:v>4.4</c:v>
                </c:pt>
                <c:pt idx="5">
                  <c:v>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1A-4206-B6E3-446F06B827C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20886568"/>
        <c:axId val="-2120877240"/>
      </c:barChart>
      <c:catAx>
        <c:axId val="-212088656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0877240"/>
        <c:crosses val="autoZero"/>
        <c:auto val="1"/>
        <c:lblAlgn val="ctr"/>
        <c:lblOffset val="100"/>
        <c:noMultiLvlLbl val="0"/>
      </c:catAx>
      <c:valAx>
        <c:axId val="-21208772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20886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FBiH</a:t>
            </a:r>
          </a:p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(N=332)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"/>
                  <c:y val="0.003149451648229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D9-4DBB-87EA-BBE4D97DEE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televizija</c:v>
                </c:pt>
                <c:pt idx="1">
                  <c:v>internet</c:v>
                </c:pt>
                <c:pt idx="2">
                  <c:v>radio </c:v>
                </c:pt>
                <c:pt idx="3">
                  <c:v>dnevne novine</c:v>
                </c:pt>
                <c:pt idx="4">
                  <c:v>drustvene mreze</c:v>
                </c:pt>
                <c:pt idx="5">
                  <c:v>sedmičnjaci i magazini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51.8</c:v>
                </c:pt>
                <c:pt idx="1">
                  <c:v>28.0</c:v>
                </c:pt>
                <c:pt idx="2">
                  <c:v>3.0</c:v>
                </c:pt>
                <c:pt idx="3">
                  <c:v>2.4</c:v>
                </c:pt>
                <c:pt idx="4">
                  <c:v>14.2</c:v>
                </c:pt>
                <c:pt idx="5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CD9-4DBB-87EA-BBE4D97DEE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19224152"/>
        <c:axId val="-2119220536"/>
      </c:barChart>
      <c:catAx>
        <c:axId val="-21192241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9220536"/>
        <c:crosses val="autoZero"/>
        <c:auto val="1"/>
        <c:lblAlgn val="ctr"/>
        <c:lblOffset val="100"/>
        <c:noMultiLvlLbl val="0"/>
      </c:catAx>
      <c:valAx>
        <c:axId val="-21192205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19224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RS</a:t>
            </a:r>
          </a:p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(N=162)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televizija</c:v>
                </c:pt>
                <c:pt idx="1">
                  <c:v>internet</c:v>
                </c:pt>
                <c:pt idx="2">
                  <c:v>drustvene mreze</c:v>
                </c:pt>
                <c:pt idx="3">
                  <c:v>radio </c:v>
                </c:pt>
                <c:pt idx="4">
                  <c:v>dnevne novine</c:v>
                </c:pt>
                <c:pt idx="5">
                  <c:v>sedmičnjaci i magazini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38.30000000000001</c:v>
                </c:pt>
                <c:pt idx="1">
                  <c:v>43.2</c:v>
                </c:pt>
                <c:pt idx="2">
                  <c:v>3.1</c:v>
                </c:pt>
                <c:pt idx="3">
                  <c:v>1.9</c:v>
                </c:pt>
                <c:pt idx="4">
                  <c:v>8.6</c:v>
                </c:pt>
                <c:pt idx="5">
                  <c:v>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548-4E09-ADCE-6EE741A5E6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35378040"/>
        <c:axId val="-2135374440"/>
      </c:barChart>
      <c:catAx>
        <c:axId val="-21353780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5374440"/>
        <c:crosses val="autoZero"/>
        <c:auto val="1"/>
        <c:lblAlgn val="ctr"/>
        <c:lblOffset val="100"/>
        <c:noMultiLvlLbl val="0"/>
      </c:catAx>
      <c:valAx>
        <c:axId val="-2135374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35378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FBiH</a:t>
            </a:r>
          </a:p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(N=332)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televizija</c:v>
                </c:pt>
                <c:pt idx="1">
                  <c:v>internet</c:v>
                </c:pt>
                <c:pt idx="2">
                  <c:v>dnevne novine</c:v>
                </c:pt>
                <c:pt idx="3">
                  <c:v>radio </c:v>
                </c:pt>
                <c:pt idx="4">
                  <c:v>drustvene mreze</c:v>
                </c:pt>
                <c:pt idx="5">
                  <c:v>sedmičnjaci i magazini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50.0</c:v>
                </c:pt>
                <c:pt idx="1">
                  <c:v>38.9</c:v>
                </c:pt>
                <c:pt idx="2">
                  <c:v>0.0</c:v>
                </c:pt>
                <c:pt idx="3">
                  <c:v>0.6</c:v>
                </c:pt>
                <c:pt idx="4">
                  <c:v>10.5</c:v>
                </c:pt>
                <c:pt idx="5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D4-4205-9925-F045738A18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20957704"/>
        <c:axId val="-2120954088"/>
      </c:barChart>
      <c:catAx>
        <c:axId val="-212095770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0954088"/>
        <c:crosses val="autoZero"/>
        <c:auto val="1"/>
        <c:lblAlgn val="ctr"/>
        <c:lblOffset val="100"/>
        <c:noMultiLvlLbl val="0"/>
      </c:catAx>
      <c:valAx>
        <c:axId val="-21209540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20957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BiH</a:t>
            </a:r>
          </a:p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(N=504)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televizija</c:v>
                </c:pt>
                <c:pt idx="1">
                  <c:v>internet</c:v>
                </c:pt>
                <c:pt idx="2">
                  <c:v>drustvene mreze</c:v>
                </c:pt>
                <c:pt idx="3">
                  <c:v>radio </c:v>
                </c:pt>
                <c:pt idx="4">
                  <c:v>dnevne novine</c:v>
                </c:pt>
                <c:pt idx="5">
                  <c:v>sedmičnjaci i magazini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39.5</c:v>
                </c:pt>
                <c:pt idx="1">
                  <c:v>44.2</c:v>
                </c:pt>
                <c:pt idx="2">
                  <c:v>12.3</c:v>
                </c:pt>
                <c:pt idx="3">
                  <c:v>0.8</c:v>
                </c:pt>
                <c:pt idx="4">
                  <c:v>2.8</c:v>
                </c:pt>
                <c:pt idx="5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AD-4C38-94CC-890543E336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20924152"/>
        <c:axId val="-2120914792"/>
      </c:barChart>
      <c:catAx>
        <c:axId val="-21209241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0914792"/>
        <c:crosses val="autoZero"/>
        <c:auto val="1"/>
        <c:lblAlgn val="ctr"/>
        <c:lblOffset val="100"/>
        <c:noMultiLvlLbl val="0"/>
      </c:catAx>
      <c:valAx>
        <c:axId val="-21209147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20924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RS</a:t>
            </a:r>
          </a:p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(N=162)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49934382290857"/>
          <c:y val="0.17369225839986"/>
          <c:w val="0.48339802521942"/>
          <c:h val="0.7357081852016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u potpunosti sam zadovoljan</c:v>
                </c:pt>
                <c:pt idx="1">
                  <c:v>donekle sam zadovoljan</c:v>
                </c:pt>
                <c:pt idx="2">
                  <c:v>donekle sam nezadovoljan</c:v>
                </c:pt>
                <c:pt idx="3">
                  <c:v>u potpunosti sam nezadovoljan</c:v>
                </c:pt>
                <c:pt idx="4">
                  <c:v>ne znam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4.9</c:v>
                </c:pt>
                <c:pt idx="1">
                  <c:v>35.80000000000001</c:v>
                </c:pt>
                <c:pt idx="2">
                  <c:v>25.3</c:v>
                </c:pt>
                <c:pt idx="3">
                  <c:v>13.0</c:v>
                </c:pt>
                <c:pt idx="4">
                  <c:v>21.0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F4-4FE3-A376-876278056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34017624"/>
        <c:axId val="-2134014008"/>
      </c:barChart>
      <c:catAx>
        <c:axId val="-213401762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4014008"/>
        <c:crosses val="autoZero"/>
        <c:auto val="1"/>
        <c:lblAlgn val="ctr"/>
        <c:lblOffset val="100"/>
        <c:noMultiLvlLbl val="0"/>
      </c:catAx>
      <c:valAx>
        <c:axId val="-21340140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34017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RS</a:t>
            </a:r>
          </a:p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(N=162)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televizija</c:v>
                </c:pt>
                <c:pt idx="1">
                  <c:v>internet</c:v>
                </c:pt>
                <c:pt idx="2">
                  <c:v>radio </c:v>
                </c:pt>
                <c:pt idx="3">
                  <c:v>drustvene mreze</c:v>
                </c:pt>
                <c:pt idx="4">
                  <c:v>dnevne novine</c:v>
                </c:pt>
                <c:pt idx="5">
                  <c:v>sedmičnjaci i magazini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16.7</c:v>
                </c:pt>
                <c:pt idx="1">
                  <c:v>56.8</c:v>
                </c:pt>
                <c:pt idx="2">
                  <c:v>1.2</c:v>
                </c:pt>
                <c:pt idx="3">
                  <c:v>15.4</c:v>
                </c:pt>
                <c:pt idx="4">
                  <c:v>8.6</c:v>
                </c:pt>
                <c:pt idx="5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590-466A-86F4-F2D246BAD5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20252840"/>
        <c:axId val="-2120249224"/>
      </c:barChart>
      <c:catAx>
        <c:axId val="-21202528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0249224"/>
        <c:crosses val="autoZero"/>
        <c:auto val="1"/>
        <c:lblAlgn val="ctr"/>
        <c:lblOffset val="100"/>
        <c:noMultiLvlLbl val="0"/>
      </c:catAx>
      <c:valAx>
        <c:axId val="-21202492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20252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jako važan</c:v>
                </c:pt>
              </c:strCache>
            </c:strRef>
          </c:tx>
          <c:spPr>
            <a:solidFill>
              <a:schemeClr val="accent2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 (N= 504)</c:v>
                </c:pt>
                <c:pt idx="1">
                  <c:v>FBiH (N= 332)</c:v>
                </c:pt>
                <c:pt idx="2">
                  <c:v>RS (N= 162)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34.9</c:v>
                </c:pt>
                <c:pt idx="1">
                  <c:v>44.3</c:v>
                </c:pt>
                <c:pt idx="2">
                  <c:v>15.4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E3-4F28-8FFE-CF1DCC7017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važan je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 (N= 504)</c:v>
                </c:pt>
                <c:pt idx="1">
                  <c:v>FBiH (N= 332)</c:v>
                </c:pt>
                <c:pt idx="2">
                  <c:v>RS (N= 162)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29.0</c:v>
                </c:pt>
                <c:pt idx="1">
                  <c:v>31.0</c:v>
                </c:pt>
                <c:pt idx="2">
                  <c:v>24.1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5E3-4F28-8FFE-CF1DCC7017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niti, niti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 (N= 504)</c:v>
                </c:pt>
                <c:pt idx="1">
                  <c:v>FBiH (N= 332)</c:v>
                </c:pt>
                <c:pt idx="2">
                  <c:v>RS (N= 162)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22.0</c:v>
                </c:pt>
                <c:pt idx="1">
                  <c:v>16.6</c:v>
                </c:pt>
                <c:pt idx="2">
                  <c:v>34.0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5E3-4F28-8FFE-CF1DCC7017D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nije važan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 (N= 504)</c:v>
                </c:pt>
                <c:pt idx="1">
                  <c:v>FBiH (N= 332)</c:v>
                </c:pt>
                <c:pt idx="2">
                  <c:v>RS (N= 162)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11.0</c:v>
                </c:pt>
                <c:pt idx="1">
                  <c:v>5.7</c:v>
                </c:pt>
                <c:pt idx="2">
                  <c:v>22.8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5E3-4F28-8FFE-CF1DCC7017D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opšte nije važan</c:v>
                </c:pt>
              </c:strCache>
            </c:strRef>
          </c:tx>
          <c:spPr>
            <a:solidFill>
              <a:schemeClr val="accent2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 (N= 504)</c:v>
                </c:pt>
                <c:pt idx="1">
                  <c:v>FBiH (N= 332)</c:v>
                </c:pt>
                <c:pt idx="2">
                  <c:v>RS (N= 162)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3.0</c:v>
                </c:pt>
                <c:pt idx="1">
                  <c:v>2.4</c:v>
                </c:pt>
                <c:pt idx="2">
                  <c:v>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5E3-4F28-8FFE-CF1DCC7017D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-2121059096"/>
        <c:axId val="-2121055480"/>
      </c:barChart>
      <c:catAx>
        <c:axId val="-212105909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1055480"/>
        <c:crosses val="autoZero"/>
        <c:auto val="1"/>
        <c:lblAlgn val="ctr"/>
        <c:lblOffset val="100"/>
        <c:noMultiLvlLbl val="0"/>
      </c:catAx>
      <c:valAx>
        <c:axId val="-212105548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121059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140617764653"/>
          <c:y val="0.194556076028155"/>
          <c:w val="0.797093698930272"/>
          <c:h val="0.72923684364129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potpuno se slaže</c:v>
                </c:pt>
              </c:strCache>
            </c:strRef>
          </c:tx>
          <c:spPr>
            <a:solidFill>
              <a:schemeClr val="accent2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2.8</c:v>
                </c:pt>
                <c:pt idx="1">
                  <c:v>3.0</c:v>
                </c:pt>
                <c:pt idx="2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8D-47BF-A7D7-DE7F56F8F3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16.1</c:v>
                </c:pt>
                <c:pt idx="1">
                  <c:v>17.8</c:v>
                </c:pt>
                <c:pt idx="2">
                  <c:v>11.7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68D-47BF-A7D7-DE7F56F8F30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42.7</c:v>
                </c:pt>
                <c:pt idx="1">
                  <c:v>34.30000000000001</c:v>
                </c:pt>
                <c:pt idx="2">
                  <c:v>59.9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68D-47BF-A7D7-DE7F56F8F30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22.8</c:v>
                </c:pt>
                <c:pt idx="1">
                  <c:v>26.5</c:v>
                </c:pt>
                <c:pt idx="2">
                  <c:v>16.0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68D-47BF-A7D7-DE7F56F8F30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uopšte se ne slaže</c:v>
                </c:pt>
              </c:strCache>
            </c:strRef>
          </c:tx>
          <c:spPr>
            <a:solidFill>
              <a:schemeClr val="accent2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15.7</c:v>
                </c:pt>
                <c:pt idx="1">
                  <c:v>18.4</c:v>
                </c:pt>
                <c:pt idx="2">
                  <c:v>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68D-47BF-A7D7-DE7F56F8F3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-2121150200"/>
        <c:axId val="-2121146584"/>
      </c:barChart>
      <c:catAx>
        <c:axId val="-212115020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1146584"/>
        <c:crosses val="autoZero"/>
        <c:auto val="1"/>
        <c:lblAlgn val="ctr"/>
        <c:lblOffset val="100"/>
        <c:noMultiLvlLbl val="0"/>
      </c:catAx>
      <c:valAx>
        <c:axId val="-212114658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121150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140617764653"/>
          <c:y val="0.194556076028155"/>
          <c:w val="0.797093698930272"/>
          <c:h val="0.72923684364129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potpuno se slaže</c:v>
                </c:pt>
              </c:strCache>
            </c:strRef>
          </c:tx>
          <c:spPr>
            <a:solidFill>
              <a:schemeClr val="accent2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2.2</c:v>
                </c:pt>
                <c:pt idx="1">
                  <c:v>1.8</c:v>
                </c:pt>
                <c:pt idx="2">
                  <c:v>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5F5-4E06-BF1C-BBCDC89B4D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17.5</c:v>
                </c:pt>
                <c:pt idx="1">
                  <c:v>18.1</c:v>
                </c:pt>
                <c:pt idx="2">
                  <c:v>15.4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5F5-4E06-BF1C-BBCDC89B4DC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46.6</c:v>
                </c:pt>
                <c:pt idx="1">
                  <c:v>42.2</c:v>
                </c:pt>
                <c:pt idx="2">
                  <c:v>55.6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5F5-4E06-BF1C-BBCDC89B4DC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23.8</c:v>
                </c:pt>
                <c:pt idx="1">
                  <c:v>25.6</c:v>
                </c:pt>
                <c:pt idx="2">
                  <c:v>21.0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5F5-4E06-BF1C-BBCDC89B4DC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uopšte se ne slaže</c:v>
                </c:pt>
              </c:strCache>
            </c:strRef>
          </c:tx>
          <c:spPr>
            <a:solidFill>
              <a:schemeClr val="accent2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9.9</c:v>
                </c:pt>
                <c:pt idx="1">
                  <c:v>12.3</c:v>
                </c:pt>
                <c:pt idx="2">
                  <c:v>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5F5-4E06-BF1C-BBCDC89B4D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-2131814120"/>
        <c:axId val="-2131810504"/>
      </c:barChart>
      <c:catAx>
        <c:axId val="-213181412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1810504"/>
        <c:crosses val="autoZero"/>
        <c:auto val="1"/>
        <c:lblAlgn val="ctr"/>
        <c:lblOffset val="100"/>
        <c:noMultiLvlLbl val="0"/>
      </c:catAx>
      <c:valAx>
        <c:axId val="-213181050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131814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140617764653"/>
          <c:y val="0.194556076028155"/>
          <c:w val="0.797093698930272"/>
          <c:h val="0.72923684364129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potpuno se slaže</c:v>
                </c:pt>
              </c:strCache>
            </c:strRef>
          </c:tx>
          <c:spPr>
            <a:solidFill>
              <a:schemeClr val="accent2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9.3</c:v>
                </c:pt>
                <c:pt idx="1">
                  <c:v>12.0</c:v>
                </c:pt>
                <c:pt idx="2">
                  <c:v>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06-4DE2-BBBF-6D3B720DDA1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28.8</c:v>
                </c:pt>
                <c:pt idx="1">
                  <c:v>34.9</c:v>
                </c:pt>
                <c:pt idx="2">
                  <c:v>16.7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706-4DE2-BBBF-6D3B720DDA1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42.3</c:v>
                </c:pt>
                <c:pt idx="1">
                  <c:v>32.2</c:v>
                </c:pt>
                <c:pt idx="2">
                  <c:v>62.3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706-4DE2-BBBF-6D3B720DDA1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18.3</c:v>
                </c:pt>
                <c:pt idx="1">
                  <c:v>19.9</c:v>
                </c:pt>
                <c:pt idx="2">
                  <c:v>14.8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706-4DE2-BBBF-6D3B720DDA1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uopšte se ne slaže</c:v>
                </c:pt>
              </c:strCache>
            </c:strRef>
          </c:tx>
          <c:spPr>
            <a:solidFill>
              <a:schemeClr val="accent2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1.4</c:v>
                </c:pt>
                <c:pt idx="1">
                  <c:v>0.9</c:v>
                </c:pt>
                <c:pt idx="2">
                  <c:v>15.0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706-4DE2-BBBF-6D3B720DDA1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-2131864856"/>
        <c:axId val="-2131861752"/>
      </c:barChart>
      <c:catAx>
        <c:axId val="-213186485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1861752"/>
        <c:crosses val="autoZero"/>
        <c:auto val="1"/>
        <c:lblAlgn val="ctr"/>
        <c:lblOffset val="100"/>
        <c:noMultiLvlLbl val="0"/>
      </c:catAx>
      <c:valAx>
        <c:axId val="-213186175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131864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140617764653"/>
          <c:y val="0.194556076028155"/>
          <c:w val="0.797093698930272"/>
          <c:h val="0.72923684364129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potpuno se slaže</c:v>
                </c:pt>
              </c:strCache>
            </c:strRef>
          </c:tx>
          <c:spPr>
            <a:solidFill>
              <a:schemeClr val="accent2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2.8</c:v>
                </c:pt>
                <c:pt idx="1">
                  <c:v>1.2</c:v>
                </c:pt>
                <c:pt idx="2">
                  <c:v>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AD-4FCB-B683-0D80D1E85B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18.1</c:v>
                </c:pt>
                <c:pt idx="1">
                  <c:v>18.4</c:v>
                </c:pt>
                <c:pt idx="2">
                  <c:v>17.3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CAD-4FCB-B683-0D80D1E85B1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48.2</c:v>
                </c:pt>
                <c:pt idx="1">
                  <c:v>43.7</c:v>
                </c:pt>
                <c:pt idx="2">
                  <c:v>57.4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CAD-4FCB-B683-0D80D1E85B1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21.4</c:v>
                </c:pt>
                <c:pt idx="1">
                  <c:v>25.0</c:v>
                </c:pt>
                <c:pt idx="2">
                  <c:v>14.2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CAD-4FCB-B683-0D80D1E85B1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uopšte se ne slaže</c:v>
                </c:pt>
              </c:strCache>
            </c:strRef>
          </c:tx>
          <c:spPr>
            <a:solidFill>
              <a:schemeClr val="accent2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9.5</c:v>
                </c:pt>
                <c:pt idx="1">
                  <c:v>11.7</c:v>
                </c:pt>
                <c:pt idx="2">
                  <c:v>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CAD-4FCB-B683-0D80D1E85B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-2132035080"/>
        <c:axId val="-2120288984"/>
      </c:barChart>
      <c:catAx>
        <c:axId val="-21320350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0288984"/>
        <c:crosses val="autoZero"/>
        <c:auto val="1"/>
        <c:lblAlgn val="ctr"/>
        <c:lblOffset val="100"/>
        <c:noMultiLvlLbl val="0"/>
      </c:catAx>
      <c:valAx>
        <c:axId val="-212028898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132035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140617764653"/>
          <c:y val="0.194556076028155"/>
          <c:w val="0.797093698930272"/>
          <c:h val="0.72923684364129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potpuno se slaže</c:v>
                </c:pt>
              </c:strCache>
            </c:strRef>
          </c:tx>
          <c:spPr>
            <a:solidFill>
              <a:schemeClr val="accent2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10.9</c:v>
                </c:pt>
                <c:pt idx="1">
                  <c:v>12.7</c:v>
                </c:pt>
                <c:pt idx="2">
                  <c:v>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5F2-42DE-B2B6-35D77B5140E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21.2</c:v>
                </c:pt>
                <c:pt idx="1">
                  <c:v>23.2</c:v>
                </c:pt>
                <c:pt idx="2">
                  <c:v>16.7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5F2-42DE-B2B6-35D77B5140E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43.5</c:v>
                </c:pt>
                <c:pt idx="1">
                  <c:v>38.0</c:v>
                </c:pt>
                <c:pt idx="2">
                  <c:v>54.9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5F2-42DE-B2B6-35D77B5140E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21.6</c:v>
                </c:pt>
                <c:pt idx="1">
                  <c:v>25.0</c:v>
                </c:pt>
                <c:pt idx="2">
                  <c:v>15.4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5F2-42DE-B2B6-35D77B5140E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uopšte se ne slaže</c:v>
                </c:pt>
              </c:strCache>
            </c:strRef>
          </c:tx>
          <c:spPr>
            <a:solidFill>
              <a:schemeClr val="accent2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2.8</c:v>
                </c:pt>
                <c:pt idx="1">
                  <c:v>1.2</c:v>
                </c:pt>
                <c:pt idx="2">
                  <c:v>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5F2-42DE-B2B6-35D77B5140E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-2136236296"/>
        <c:axId val="-2131919704"/>
      </c:barChart>
      <c:catAx>
        <c:axId val="-213623629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1919704"/>
        <c:crosses val="autoZero"/>
        <c:auto val="1"/>
        <c:lblAlgn val="ctr"/>
        <c:lblOffset val="100"/>
        <c:noMultiLvlLbl val="0"/>
      </c:catAx>
      <c:valAx>
        <c:axId val="-213191970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136236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140617764653"/>
          <c:y val="0.194556076028155"/>
          <c:w val="0.797093698930272"/>
          <c:h val="0.72923684364129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potpuno se slaže</c:v>
                </c:pt>
              </c:strCache>
            </c:strRef>
          </c:tx>
          <c:spPr>
            <a:solidFill>
              <a:schemeClr val="accent2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11.3</c:v>
                </c:pt>
                <c:pt idx="1">
                  <c:v>13.3</c:v>
                </c:pt>
                <c:pt idx="2">
                  <c:v>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012-4F03-B756-4617CDFE86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31.5</c:v>
                </c:pt>
                <c:pt idx="1">
                  <c:v>39.5</c:v>
                </c:pt>
                <c:pt idx="2">
                  <c:v>14.8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012-4F03-B756-4617CDFE86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42.7</c:v>
                </c:pt>
                <c:pt idx="1">
                  <c:v>36.1</c:v>
                </c:pt>
                <c:pt idx="2">
                  <c:v>55.6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012-4F03-B756-4617CDFE86E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12.3</c:v>
                </c:pt>
                <c:pt idx="1">
                  <c:v>10.5</c:v>
                </c:pt>
                <c:pt idx="2">
                  <c:v>16.0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012-4F03-B756-4617CDFE86E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uopšte se ne slaže</c:v>
                </c:pt>
              </c:strCache>
            </c:strRef>
          </c:tx>
          <c:spPr>
            <a:solidFill>
              <a:schemeClr val="accent2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2.2</c:v>
                </c:pt>
                <c:pt idx="1">
                  <c:v>0.6</c:v>
                </c:pt>
                <c:pt idx="2">
                  <c:v>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012-4F03-B756-4617CDFE86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138994904"/>
        <c:axId val="2138988792"/>
      </c:barChart>
      <c:catAx>
        <c:axId val="213899490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8988792"/>
        <c:crosses val="autoZero"/>
        <c:auto val="1"/>
        <c:lblAlgn val="ctr"/>
        <c:lblOffset val="100"/>
        <c:noMultiLvlLbl val="0"/>
      </c:catAx>
      <c:valAx>
        <c:axId val="213898879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138994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140617764653"/>
          <c:y val="0.194556076028155"/>
          <c:w val="0.797093698930272"/>
          <c:h val="0.72923684364129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potpuno se slaže</c:v>
                </c:pt>
              </c:strCache>
            </c:strRef>
          </c:tx>
          <c:spPr>
            <a:solidFill>
              <a:schemeClr val="accent2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6.3</c:v>
                </c:pt>
                <c:pt idx="1">
                  <c:v>7.2</c:v>
                </c:pt>
                <c:pt idx="2">
                  <c:v>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79-4ECA-B8CC-6F04372749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16.5</c:v>
                </c:pt>
                <c:pt idx="1">
                  <c:v>17.8</c:v>
                </c:pt>
                <c:pt idx="2">
                  <c:v>13.6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F79-4ECA-B8CC-6F04372749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48.2</c:v>
                </c:pt>
                <c:pt idx="1">
                  <c:v>43.1</c:v>
                </c:pt>
                <c:pt idx="2">
                  <c:v>59.9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F79-4ECA-B8CC-6F04372749F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24.8</c:v>
                </c:pt>
                <c:pt idx="1">
                  <c:v>27.7</c:v>
                </c:pt>
                <c:pt idx="2">
                  <c:v>17.3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F79-4ECA-B8CC-6F04372749F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uopšte se ne slaže</c:v>
                </c:pt>
              </c:strCache>
            </c:strRef>
          </c:tx>
          <c:spPr>
            <a:solidFill>
              <a:schemeClr val="accent2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4.2</c:v>
                </c:pt>
                <c:pt idx="1">
                  <c:v>4.2</c:v>
                </c:pt>
                <c:pt idx="2">
                  <c:v>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F79-4ECA-B8CC-6F04372749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-2119405928"/>
        <c:axId val="-2119237160"/>
      </c:barChart>
      <c:catAx>
        <c:axId val="-211940592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9237160"/>
        <c:crosses val="autoZero"/>
        <c:auto val="1"/>
        <c:lblAlgn val="ctr"/>
        <c:lblOffset val="100"/>
        <c:noMultiLvlLbl val="0"/>
      </c:catAx>
      <c:valAx>
        <c:axId val="-211923716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119405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140617764653"/>
          <c:y val="0.194556076028155"/>
          <c:w val="0.797093698930272"/>
          <c:h val="0.72923684364129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potpuno se slaže</c:v>
                </c:pt>
              </c:strCache>
            </c:strRef>
          </c:tx>
          <c:spPr>
            <a:solidFill>
              <a:schemeClr val="accent2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1.6</c:v>
                </c:pt>
                <c:pt idx="1">
                  <c:v>0.6</c:v>
                </c:pt>
                <c:pt idx="2">
                  <c:v>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DF-487F-B66B-6192FED7B8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16.9</c:v>
                </c:pt>
                <c:pt idx="1">
                  <c:v>15.4</c:v>
                </c:pt>
                <c:pt idx="2">
                  <c:v>19.1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DDF-487F-B66B-6192FED7B8D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47.4</c:v>
                </c:pt>
                <c:pt idx="1">
                  <c:v>42.8</c:v>
                </c:pt>
                <c:pt idx="2">
                  <c:v>56.2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DDF-487F-B66B-6192FED7B8D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23.2</c:v>
                </c:pt>
                <c:pt idx="1">
                  <c:v>27.1</c:v>
                </c:pt>
                <c:pt idx="2">
                  <c:v>16.0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DDF-487F-B66B-6192FED7B8D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uopšte se ne slaže</c:v>
                </c:pt>
              </c:strCache>
            </c:strRef>
          </c:tx>
          <c:spPr>
            <a:solidFill>
              <a:schemeClr val="accent2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10.9</c:v>
                </c:pt>
                <c:pt idx="1">
                  <c:v>14.2</c:v>
                </c:pt>
                <c:pt idx="2">
                  <c:v>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DDF-487F-B66B-6192FED7B8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138798632"/>
        <c:axId val="2138769688"/>
      </c:barChart>
      <c:catAx>
        <c:axId val="213879863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8769688"/>
        <c:crosses val="autoZero"/>
        <c:auto val="1"/>
        <c:lblAlgn val="ctr"/>
        <c:lblOffset val="100"/>
        <c:noMultiLvlLbl val="0"/>
      </c:catAx>
      <c:valAx>
        <c:axId val="213876968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138798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396245739115609"/>
          <c:y val="0.0322996518905307"/>
          <c:w val="0.817251614003197"/>
          <c:h val="0.8829863811428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zadovoljni (BiH)</c:v>
                </c:pt>
              </c:strCache>
            </c:strRef>
          </c:tx>
          <c:spPr>
            <a:ln>
              <a:prstDash val="solid"/>
            </a:ln>
          </c:spPr>
          <c:marker>
            <c:symbol val="none"/>
          </c:marker>
          <c:dLbls>
            <c:dLbl>
              <c:idx val="3"/>
              <c:layout>
                <c:manualLayout>
                  <c:x val="-0.028972212850311"/>
                  <c:y val="0.03527385846017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3D-4B78-ABE9-C5F2AFD0329E}"/>
                </c:ext>
              </c:extLst>
            </c:dLbl>
            <c:spPr>
              <a:ln>
                <a:prstDash val="sysDash"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73.0</c:v>
                </c:pt>
                <c:pt idx="1">
                  <c:v>72.0</c:v>
                </c:pt>
                <c:pt idx="2">
                  <c:v>72.0</c:v>
                </c:pt>
                <c:pt idx="3">
                  <c:v>69.0</c:v>
                </c:pt>
                <c:pt idx="4">
                  <c:v>53.0</c:v>
                </c:pt>
                <c:pt idx="5">
                  <c:v>65.0</c:v>
                </c:pt>
                <c:pt idx="6">
                  <c:v>62.0</c:v>
                </c:pt>
                <c:pt idx="7">
                  <c:v>60.6</c:v>
                </c:pt>
                <c:pt idx="8">
                  <c:v>53.2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C06-4164-A2F3-A4CCCD9BE5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nezadovoljni (BiH)</c:v>
                </c:pt>
              </c:strCache>
            </c:strRef>
          </c:tx>
          <c:spPr>
            <a:ln>
              <a:solidFill>
                <a:srgbClr val="FF0000"/>
              </a:solidFill>
              <a:prstDash val="solid"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25.0</c:v>
                </c:pt>
                <c:pt idx="1">
                  <c:v>27.0</c:v>
                </c:pt>
                <c:pt idx="2">
                  <c:v>28.0</c:v>
                </c:pt>
                <c:pt idx="3">
                  <c:v>29.0</c:v>
                </c:pt>
                <c:pt idx="4">
                  <c:v>44.0</c:v>
                </c:pt>
                <c:pt idx="5">
                  <c:v>33.0</c:v>
                </c:pt>
                <c:pt idx="6">
                  <c:v>30.0</c:v>
                </c:pt>
                <c:pt idx="7">
                  <c:v>30.6</c:v>
                </c:pt>
                <c:pt idx="8">
                  <c:v>38.1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C06-4164-A2F3-A4CCCD9BE5D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zadovoljni (FBiH)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dLbls>
            <c:dLbl>
              <c:idx val="1"/>
              <c:layout>
                <c:manualLayout>
                  <c:x val="-0.0121988264632889"/>
                  <c:y val="-0.04115306632596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3D-4B78-ABE9-C5F2AFD0329E}"/>
                </c:ext>
              </c:extLst>
            </c:dLbl>
            <c:dLbl>
              <c:idx val="3"/>
              <c:layout>
                <c:manualLayout>
                  <c:x val="-0.0167733863870221"/>
                  <c:y val="-0.005878976410028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3D-4B78-ABE9-C5F2AFD0329E}"/>
                </c:ext>
              </c:extLst>
            </c:dLbl>
            <c:dLbl>
              <c:idx val="4"/>
              <c:layout>
                <c:manualLayout>
                  <c:x val="-0.0152485330791112"/>
                  <c:y val="-0.02645539384512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C06-4164-A2F3-A4CCCD9BE5D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76.0</c:v>
                </c:pt>
                <c:pt idx="1">
                  <c:v>72.0</c:v>
                </c:pt>
                <c:pt idx="2">
                  <c:v>76.0</c:v>
                </c:pt>
                <c:pt idx="3">
                  <c:v>70.0</c:v>
                </c:pt>
                <c:pt idx="4">
                  <c:v>64.0</c:v>
                </c:pt>
                <c:pt idx="5">
                  <c:v>73.0</c:v>
                </c:pt>
                <c:pt idx="6">
                  <c:v>68.0</c:v>
                </c:pt>
                <c:pt idx="7">
                  <c:v>64.1</c:v>
                </c:pt>
                <c:pt idx="8">
                  <c:v>59.9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3C06-4164-A2F3-A4CCCD9BE5D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nezadovoljni (FBiH)</c:v>
                </c:pt>
              </c:strCache>
            </c:strRef>
          </c:tx>
          <c:spPr>
            <a:ln>
              <a:solidFill>
                <a:srgbClr val="FF0000"/>
              </a:solidFill>
              <a:prstDash val="sysDash"/>
            </a:ln>
          </c:spPr>
          <c:marker>
            <c:symbol val="none"/>
          </c:marker>
          <c:dLbls>
            <c:dLbl>
              <c:idx val="6"/>
              <c:layout>
                <c:manualLayout>
                  <c:x val="-1.96850297131585E-16"/>
                  <c:y val="0.04703181128022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3D-4B78-ABE9-C5F2AFD0329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Sheet1!$E$2:$E$10</c:f>
              <c:numCache>
                <c:formatCode>General</c:formatCode>
                <c:ptCount val="9"/>
                <c:pt idx="0">
                  <c:v>23.0</c:v>
                </c:pt>
                <c:pt idx="1">
                  <c:v>28.0</c:v>
                </c:pt>
                <c:pt idx="2">
                  <c:v>24.0</c:v>
                </c:pt>
                <c:pt idx="3">
                  <c:v>30.0</c:v>
                </c:pt>
                <c:pt idx="4">
                  <c:v>35.0</c:v>
                </c:pt>
                <c:pt idx="5">
                  <c:v>27.0</c:v>
                </c:pt>
                <c:pt idx="6">
                  <c:v>29.0</c:v>
                </c:pt>
                <c:pt idx="7">
                  <c:v>29.8</c:v>
                </c:pt>
                <c:pt idx="8">
                  <c:v>37.6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3C06-4164-A2F3-A4CCCD9BE5D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zadovoljni (RS)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0.00304970661582221"/>
                  <c:y val="0.03233437025515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C06-4164-A2F3-A4CCCD9BE5D4}"/>
                </c:ext>
              </c:extLst>
            </c:dLbl>
            <c:dLbl>
              <c:idx val="1"/>
              <c:layout>
                <c:manualLayout>
                  <c:x val="-0.00304970661582221"/>
                  <c:y val="0.0352738584601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C06-4164-A2F3-A4CCCD9BE5D4}"/>
                </c:ext>
              </c:extLst>
            </c:dLbl>
            <c:dLbl>
              <c:idx val="2"/>
              <c:layout>
                <c:manualLayout>
                  <c:x val="5.59106420722324E-17"/>
                  <c:y val="0.04115283487019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C06-4164-A2F3-A4CCCD9BE5D4}"/>
                </c:ext>
              </c:extLst>
            </c:dLbl>
            <c:dLbl>
              <c:idx val="3"/>
              <c:layout>
                <c:manualLayout>
                  <c:x val="0.0"/>
                  <c:y val="-0.06466874051031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C06-4164-A2F3-A4CCCD9BE5D4}"/>
                </c:ext>
              </c:extLst>
            </c:dLbl>
            <c:dLbl>
              <c:idx val="4"/>
              <c:layout>
                <c:manualLayout>
                  <c:x val="-0.0152485330791111"/>
                  <c:y val="0.04703181128022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C06-4164-A2F3-A4CCCD9BE5D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Sheet1!$F$2:$F$10</c:f>
              <c:numCache>
                <c:formatCode>General</c:formatCode>
                <c:ptCount val="9"/>
                <c:pt idx="0">
                  <c:v>73.0</c:v>
                </c:pt>
                <c:pt idx="1">
                  <c:v>71.0</c:v>
                </c:pt>
                <c:pt idx="2">
                  <c:v>70.0</c:v>
                </c:pt>
                <c:pt idx="3">
                  <c:v>69.0</c:v>
                </c:pt>
                <c:pt idx="4">
                  <c:v>35.0</c:v>
                </c:pt>
                <c:pt idx="5">
                  <c:v>51.0</c:v>
                </c:pt>
                <c:pt idx="6">
                  <c:v>53.0</c:v>
                </c:pt>
                <c:pt idx="7">
                  <c:v>55.7</c:v>
                </c:pt>
                <c:pt idx="8">
                  <c:v>40.7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F-3C06-4164-A2F3-A4CCCD9BE5D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nezadovoljni (RS)</c:v>
                </c:pt>
              </c:strCache>
            </c:strRef>
          </c:tx>
          <c:spPr>
            <a:ln>
              <a:solidFill>
                <a:srgbClr val="FF0000"/>
              </a:solidFill>
              <a:prstDash val="sysDot"/>
            </a:ln>
          </c:spPr>
          <c:marker>
            <c:symbol val="none"/>
          </c:marker>
          <c:dLbls>
            <c:dLbl>
              <c:idx val="6"/>
              <c:layout>
                <c:manualLayout>
                  <c:x val="-1.96850297131585E-16"/>
                  <c:y val="-0.03527385846017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63D-4B78-ABE9-C5F2AFD0329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  <c:pt idx="6">
                  <c:v>2021.0</c:v>
                </c:pt>
                <c:pt idx="7">
                  <c:v>2022.0</c:v>
                </c:pt>
                <c:pt idx="8">
                  <c:v>2023.0</c:v>
                </c:pt>
              </c:numCache>
            </c:numRef>
          </c:cat>
          <c:val>
            <c:numRef>
              <c:f>Sheet1!$G$2:$G$10</c:f>
              <c:numCache>
                <c:formatCode>General</c:formatCode>
                <c:ptCount val="9"/>
                <c:pt idx="0">
                  <c:v>23.0</c:v>
                </c:pt>
                <c:pt idx="1">
                  <c:v>27.0</c:v>
                </c:pt>
                <c:pt idx="2">
                  <c:v>31.0</c:v>
                </c:pt>
                <c:pt idx="3">
                  <c:v>30.0</c:v>
                </c:pt>
                <c:pt idx="4">
                  <c:v>60.0</c:v>
                </c:pt>
                <c:pt idx="5">
                  <c:v>43.0</c:v>
                </c:pt>
                <c:pt idx="6">
                  <c:v>32.0</c:v>
                </c:pt>
                <c:pt idx="7">
                  <c:v>30.1</c:v>
                </c:pt>
                <c:pt idx="8">
                  <c:v>38.30000000000001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0-3C06-4164-A2F3-A4CCCD9BE5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7364648"/>
        <c:axId val="-2147409256"/>
      </c:lineChart>
      <c:catAx>
        <c:axId val="-2147364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47409256"/>
        <c:crosses val="autoZero"/>
        <c:auto val="1"/>
        <c:lblAlgn val="ctr"/>
        <c:lblOffset val="100"/>
        <c:noMultiLvlLbl val="0"/>
      </c:catAx>
      <c:valAx>
        <c:axId val="-2147409256"/>
        <c:scaling>
          <c:orientation val="minMax"/>
          <c:max val="100.0"/>
        </c:scaling>
        <c:delete val="0"/>
        <c:axPos val="l"/>
        <c:numFmt formatCode="General" sourceLinked="1"/>
        <c:majorTickMark val="out"/>
        <c:minorTickMark val="none"/>
        <c:tickLblPos val="nextTo"/>
        <c:crossAx val="-2147364648"/>
        <c:crosses val="autoZero"/>
        <c:crossBetween val="between"/>
        <c:majorUnit val="20.0"/>
      </c:valAx>
    </c:plotArea>
    <c:legend>
      <c:legendPos val="r"/>
      <c:layout>
        <c:manualLayout>
          <c:xMode val="edge"/>
          <c:yMode val="edge"/>
          <c:x val="0.83660728543693"/>
          <c:y val="0.248848276117468"/>
          <c:w val="0.16339269506742"/>
          <c:h val="0.5023031496062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140617764653"/>
          <c:y val="0.194556076028155"/>
          <c:w val="0.797093698930272"/>
          <c:h val="0.72923684364129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potpuno se slaže</c:v>
                </c:pt>
              </c:strCache>
            </c:strRef>
          </c:tx>
          <c:spPr>
            <a:solidFill>
              <a:schemeClr val="accent2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36.30000000000001</c:v>
                </c:pt>
                <c:pt idx="1">
                  <c:v>52.7</c:v>
                </c:pt>
                <c:pt idx="2">
                  <c:v>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57-4E4B-B738-3A4F4FA157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29.8</c:v>
                </c:pt>
                <c:pt idx="1">
                  <c:v>38.6</c:v>
                </c:pt>
                <c:pt idx="2">
                  <c:v>10.5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A57-4E4B-B738-3A4F4FA1573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23.6</c:v>
                </c:pt>
                <c:pt idx="1">
                  <c:v>6.0</c:v>
                </c:pt>
                <c:pt idx="2">
                  <c:v>59.9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A57-4E4B-B738-3A4F4FA1573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0228828416525376"/>
                  <c:y val="-1.27010333316715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D6-4531-BB58-4948C7E01E38}"/>
                </c:ext>
              </c:extLst>
            </c:dLbl>
            <c:dLbl>
              <c:idx val="1"/>
              <c:layout>
                <c:manualLayout>
                  <c:x val="-0.0320359783135526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D6-4531-BB58-4948C7E01E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6.5</c:v>
                </c:pt>
                <c:pt idx="1">
                  <c:v>2.7</c:v>
                </c:pt>
                <c:pt idx="2">
                  <c:v>14.8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A57-4E4B-B738-3A4F4FA1573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uopšte se ne slaže</c:v>
                </c:pt>
              </c:strCache>
            </c:strRef>
          </c:tx>
          <c:spPr>
            <a:solidFill>
              <a:schemeClr val="accent2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0915313666101485"/>
                  <c:y val="-1.27010333316715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5D6-4531-BB58-4948C7E01E38}"/>
                </c:ext>
              </c:extLst>
            </c:dLbl>
            <c:dLbl>
              <c:idx val="1"/>
              <c:layout>
                <c:manualLayout>
                  <c:x val="0.00457656833050751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D6-4531-BB58-4948C7E01E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3.8</c:v>
                </c:pt>
                <c:pt idx="2">
                  <c:v>11.7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A57-4E4B-B738-3A4F4FA157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138298888"/>
        <c:axId val="2138295720"/>
      </c:barChart>
      <c:catAx>
        <c:axId val="21382988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8295720"/>
        <c:crosses val="autoZero"/>
        <c:auto val="1"/>
        <c:lblAlgn val="ctr"/>
        <c:lblOffset val="100"/>
        <c:noMultiLvlLbl val="0"/>
      </c:catAx>
      <c:valAx>
        <c:axId val="213829572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138298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140617764653"/>
          <c:y val="0.194556076028155"/>
          <c:w val="0.797093698930272"/>
          <c:h val="0.72923684364129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potpuno se slaže</c:v>
                </c:pt>
              </c:strCache>
            </c:strRef>
          </c:tx>
          <c:spPr>
            <a:solidFill>
              <a:schemeClr val="accent2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37.1</c:v>
                </c:pt>
                <c:pt idx="1">
                  <c:v>53.9</c:v>
                </c:pt>
                <c:pt idx="2">
                  <c:v>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66-41F9-A0B7-125B5C7778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31.5</c:v>
                </c:pt>
                <c:pt idx="1">
                  <c:v>37.0</c:v>
                </c:pt>
                <c:pt idx="2">
                  <c:v>18.5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F66-41F9-A0B7-125B5C7778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23.0</c:v>
                </c:pt>
                <c:pt idx="1">
                  <c:v>6.6</c:v>
                </c:pt>
                <c:pt idx="2">
                  <c:v>57.4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F66-41F9-A0B7-125B5C7778F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7.3</c:v>
                </c:pt>
                <c:pt idx="1">
                  <c:v>2.4</c:v>
                </c:pt>
                <c:pt idx="2">
                  <c:v>17.9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F66-41F9-A0B7-125B5C7778F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uopšte se ne slaže</c:v>
                </c:pt>
              </c:strCache>
            </c:strRef>
          </c:tx>
          <c:spPr>
            <a:solidFill>
              <a:schemeClr val="accent2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1.0</c:v>
                </c:pt>
                <c:pt idx="2">
                  <c:v>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F66-41F9-A0B7-125B5C7778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138220344"/>
        <c:axId val="2138217608"/>
      </c:barChart>
      <c:catAx>
        <c:axId val="213822034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8217608"/>
        <c:crosses val="autoZero"/>
        <c:auto val="1"/>
        <c:lblAlgn val="ctr"/>
        <c:lblOffset val="100"/>
        <c:noMultiLvlLbl val="0"/>
      </c:catAx>
      <c:valAx>
        <c:axId val="213821760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138220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140617764653"/>
          <c:y val="0.194556076028155"/>
          <c:w val="0.797093698930272"/>
          <c:h val="0.72923684364129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potpuno se slaže</c:v>
                </c:pt>
              </c:strCache>
            </c:strRef>
          </c:tx>
          <c:spPr>
            <a:solidFill>
              <a:schemeClr val="accent2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32.1</c:v>
                </c:pt>
                <c:pt idx="1">
                  <c:v>45.2</c:v>
                </c:pt>
                <c:pt idx="2">
                  <c:v>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B1-4BD6-9A45-45A12AF529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36.5</c:v>
                </c:pt>
                <c:pt idx="1">
                  <c:v>43.4</c:v>
                </c:pt>
                <c:pt idx="2">
                  <c:v>21.0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1B1-4BD6-9A45-45A12AF529B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24.0</c:v>
                </c:pt>
                <c:pt idx="1">
                  <c:v>8.4</c:v>
                </c:pt>
                <c:pt idx="2">
                  <c:v>56.2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1B1-4BD6-9A45-45A12AF529B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6.3</c:v>
                </c:pt>
                <c:pt idx="1">
                  <c:v>2.7</c:v>
                </c:pt>
                <c:pt idx="2">
                  <c:v>14.2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1B1-4BD6-9A45-45A12AF529B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uopšte se ne slaže</c:v>
                </c:pt>
              </c:strCache>
            </c:strRef>
          </c:tx>
          <c:spPr>
            <a:solidFill>
              <a:schemeClr val="accent2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1.0</c:v>
                </c:pt>
                <c:pt idx="1">
                  <c:v>0.3</c:v>
                </c:pt>
                <c:pt idx="2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1B1-4BD6-9A45-45A12AF529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138128424"/>
        <c:axId val="2138124840"/>
      </c:barChart>
      <c:catAx>
        <c:axId val="213812842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8124840"/>
        <c:crosses val="autoZero"/>
        <c:auto val="1"/>
        <c:lblAlgn val="ctr"/>
        <c:lblOffset val="100"/>
        <c:noMultiLvlLbl val="0"/>
      </c:catAx>
      <c:valAx>
        <c:axId val="213812484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138128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140617764653"/>
          <c:y val="0.194556076028155"/>
          <c:w val="0.797093698930272"/>
          <c:h val="0.72923684364129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potpuno se slaže</c:v>
                </c:pt>
              </c:strCache>
            </c:strRef>
          </c:tx>
          <c:spPr>
            <a:solidFill>
              <a:schemeClr val="accent2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33.1</c:v>
                </c:pt>
                <c:pt idx="1">
                  <c:v>45.2</c:v>
                </c:pt>
                <c:pt idx="2">
                  <c:v>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48-49D7-897B-AE5C3EC7E9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34.7</c:v>
                </c:pt>
                <c:pt idx="1">
                  <c:v>43.7</c:v>
                </c:pt>
                <c:pt idx="2">
                  <c:v>15.4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F48-49D7-897B-AE5C3EC7E99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24.8</c:v>
                </c:pt>
                <c:pt idx="1">
                  <c:v>8.4</c:v>
                </c:pt>
                <c:pt idx="2">
                  <c:v>58.6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F48-49D7-897B-AE5C3EC7E99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6.3</c:v>
                </c:pt>
                <c:pt idx="1">
                  <c:v>2.4</c:v>
                </c:pt>
                <c:pt idx="2">
                  <c:v>14.8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F48-49D7-897B-AE5C3EC7E99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uopšte se ne slaže</c:v>
                </c:pt>
              </c:strCache>
            </c:strRef>
          </c:tx>
          <c:spPr>
            <a:solidFill>
              <a:schemeClr val="accent2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1.0</c:v>
                </c:pt>
                <c:pt idx="1">
                  <c:v>0.3</c:v>
                </c:pt>
                <c:pt idx="2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F48-49D7-897B-AE5C3EC7E9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-2118727480"/>
        <c:axId val="-2118723896"/>
      </c:barChart>
      <c:catAx>
        <c:axId val="-21187274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8723896"/>
        <c:crosses val="autoZero"/>
        <c:auto val="1"/>
        <c:lblAlgn val="ctr"/>
        <c:lblOffset val="100"/>
        <c:noMultiLvlLbl val="0"/>
      </c:catAx>
      <c:valAx>
        <c:axId val="-211872389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118727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140617764653"/>
          <c:y val="0.194556076028155"/>
          <c:w val="0.797093698930272"/>
          <c:h val="0.72923684364129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potpuno se slaže</c:v>
                </c:pt>
              </c:strCache>
            </c:strRef>
          </c:tx>
          <c:spPr>
            <a:solidFill>
              <a:schemeClr val="accent2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37.30000000000001</c:v>
                </c:pt>
                <c:pt idx="1">
                  <c:v>52.1</c:v>
                </c:pt>
                <c:pt idx="2">
                  <c:v>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A8-4F30-8443-19B3050C93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31.5</c:v>
                </c:pt>
                <c:pt idx="1">
                  <c:v>37.7</c:v>
                </c:pt>
                <c:pt idx="2">
                  <c:v>17.9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5A8-4F30-8443-19B3050C937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24.0</c:v>
                </c:pt>
                <c:pt idx="1">
                  <c:v>8.4</c:v>
                </c:pt>
                <c:pt idx="2">
                  <c:v>55.6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5A8-4F30-8443-19B3050C937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5.6</c:v>
                </c:pt>
                <c:pt idx="1">
                  <c:v>1.8</c:v>
                </c:pt>
                <c:pt idx="2">
                  <c:v>13.6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5A8-4F30-8443-19B3050C937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uopšte se ne slaže</c:v>
                </c:pt>
              </c:strCache>
            </c:strRef>
          </c:tx>
          <c:spPr>
            <a:solidFill>
              <a:schemeClr val="accent2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1.6</c:v>
                </c:pt>
                <c:pt idx="2">
                  <c:v>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5A8-4F30-8443-19B3050C93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-2118650968"/>
        <c:axId val="-2118647384"/>
      </c:barChart>
      <c:catAx>
        <c:axId val="-211865096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8647384"/>
        <c:crosses val="autoZero"/>
        <c:auto val="1"/>
        <c:lblAlgn val="ctr"/>
        <c:lblOffset val="100"/>
        <c:noMultiLvlLbl val="0"/>
      </c:catAx>
      <c:valAx>
        <c:axId val="-211864738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118650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FBiH</a:t>
            </a:r>
          </a:p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(N=332)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potpuno ukidanje RTV takse i finansiranje javnih servisa iz budžeta države i entiteta</c:v>
                </c:pt>
                <c:pt idx="1">
                  <c:v>kroz direktnu naplatu RTV takse od sami javnih servisa i njihovih službi</c:v>
                </c:pt>
                <c:pt idx="2">
                  <c:v>kroz efikasniji sistem naplate RTV takse putem telekom operatera</c:v>
                </c:pt>
                <c:pt idx="3">
                  <c:v>kroz povećanje iznosa RTV takse</c:v>
                </c:pt>
                <c:pt idx="4">
                  <c:v>bez odgovora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50.0</c:v>
                </c:pt>
                <c:pt idx="1">
                  <c:v>28.3</c:v>
                </c:pt>
                <c:pt idx="2">
                  <c:v>17.8</c:v>
                </c:pt>
                <c:pt idx="3">
                  <c:v>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7C-4AB9-A01E-4E2D97DE0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31433736"/>
        <c:axId val="-2131430120"/>
      </c:barChart>
      <c:catAx>
        <c:axId val="-21314337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1430120"/>
        <c:crosses val="autoZero"/>
        <c:auto val="1"/>
        <c:lblAlgn val="ctr"/>
        <c:lblOffset val="100"/>
        <c:noMultiLvlLbl val="0"/>
      </c:catAx>
      <c:valAx>
        <c:axId val="-21314301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31433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BiH</a:t>
            </a:r>
          </a:p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(N=504)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potpuno ukidanje RTV takse i finansiranje javnih servisa iz budžeta države i entiteta</c:v>
                </c:pt>
                <c:pt idx="1">
                  <c:v>kroz direktnu naplatu RTV takse od sami javnih servisa i njihovih službi</c:v>
                </c:pt>
                <c:pt idx="2">
                  <c:v>kroz efikasniji sistem naplate RTV takse putem telekom operatera</c:v>
                </c:pt>
                <c:pt idx="3">
                  <c:v>kroz povećanje iznosa RTV takse</c:v>
                </c:pt>
                <c:pt idx="4">
                  <c:v>bez odgovora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57.5</c:v>
                </c:pt>
                <c:pt idx="1">
                  <c:v>23.2</c:v>
                </c:pt>
                <c:pt idx="2">
                  <c:v>13.9</c:v>
                </c:pt>
                <c:pt idx="3">
                  <c:v>4.8</c:v>
                </c:pt>
                <c:pt idx="4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4FE-4395-BF0A-24D6525351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31409736"/>
        <c:axId val="-2130884648"/>
      </c:barChart>
      <c:catAx>
        <c:axId val="-21314097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0884648"/>
        <c:crosses val="autoZero"/>
        <c:auto val="1"/>
        <c:lblAlgn val="ctr"/>
        <c:lblOffset val="100"/>
        <c:noMultiLvlLbl val="0"/>
      </c:catAx>
      <c:valAx>
        <c:axId val="-21308846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31409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RS</a:t>
            </a:r>
          </a:p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(N=162)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potpuno ukidanje RTV takse i finansiranje javnih servisa iz budžeta države i entiteta</c:v>
                </c:pt>
                <c:pt idx="1">
                  <c:v>kroz direktnu naplatu RTV takse od sami javnih servisa i njihovih službi</c:v>
                </c:pt>
                <c:pt idx="2">
                  <c:v>kroz efikasniji sistem naplate RTV takse putem telekom operatera</c:v>
                </c:pt>
                <c:pt idx="3">
                  <c:v>kroz povećanje iznosa RTV takse</c:v>
                </c:pt>
                <c:pt idx="4">
                  <c:v>bez odgovora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72.2</c:v>
                </c:pt>
                <c:pt idx="1">
                  <c:v>13.0</c:v>
                </c:pt>
                <c:pt idx="2">
                  <c:v>6.2</c:v>
                </c:pt>
                <c:pt idx="3">
                  <c:v>6.8</c:v>
                </c:pt>
                <c:pt idx="4">
                  <c:v>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3E-4B25-869F-BC2065F397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35249096"/>
        <c:axId val="-2135204104"/>
      </c:barChart>
      <c:catAx>
        <c:axId val="-213524909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5204104"/>
        <c:crosses val="autoZero"/>
        <c:auto val="1"/>
        <c:lblAlgn val="ctr"/>
        <c:lblOffset val="100"/>
        <c:noMultiLvlLbl val="0"/>
      </c:catAx>
      <c:valAx>
        <c:axId val="-21352041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35249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140617764653"/>
          <c:y val="0.194556076028155"/>
          <c:w val="0.797093698930272"/>
          <c:h val="0.72923684364129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potpuno sam slažem</c:v>
                </c:pt>
              </c:strCache>
            </c:strRef>
          </c:tx>
          <c:spPr>
            <a:solidFill>
              <a:schemeClr val="accent2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30.0</c:v>
                </c:pt>
                <c:pt idx="1">
                  <c:v>42.5</c:v>
                </c:pt>
                <c:pt idx="2">
                  <c:v>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36-4430-BBB6-9ECA11D671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411891149745676"/>
                  <c:y val="-1.27010333316715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1F-495C-8982-7112DD6486BD}"/>
                </c:ext>
              </c:extLst>
            </c:dLbl>
            <c:dLbl>
              <c:idx val="2"/>
              <c:layout>
                <c:manualLayout>
                  <c:x val="0.0503422516355827"/>
                  <c:y val="-0.006927916393686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1F-495C-8982-7112DD6486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26.0</c:v>
                </c:pt>
                <c:pt idx="1">
                  <c:v>32.2</c:v>
                </c:pt>
                <c:pt idx="2">
                  <c:v>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136-4430-BBB6-9ECA11D6719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33.7</c:v>
                </c:pt>
                <c:pt idx="1">
                  <c:v>22.6</c:v>
                </c:pt>
                <c:pt idx="2">
                  <c:v>57.4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136-4430-BBB6-9ECA11D6719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6.7</c:v>
                </c:pt>
                <c:pt idx="1">
                  <c:v>2.7</c:v>
                </c:pt>
                <c:pt idx="2">
                  <c:v>15.4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136-4430-BBB6-9ECA11D6719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upšte se ne slažem</c:v>
                </c:pt>
              </c:strCache>
            </c:strRef>
          </c:tx>
          <c:spPr>
            <a:solidFill>
              <a:schemeClr val="accent2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3.6</c:v>
                </c:pt>
                <c:pt idx="2">
                  <c:v>11.1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02-4C59-ADB5-B0BFE587D3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-2118542056"/>
        <c:axId val="-2118538472"/>
      </c:barChart>
      <c:catAx>
        <c:axId val="-211854205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8538472"/>
        <c:crosses val="autoZero"/>
        <c:auto val="1"/>
        <c:lblAlgn val="ctr"/>
        <c:lblOffset val="100"/>
        <c:noMultiLvlLbl val="0"/>
      </c:catAx>
      <c:valAx>
        <c:axId val="-211853847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118542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140617764653"/>
          <c:y val="0.194556076028155"/>
          <c:w val="0.797093698930272"/>
          <c:h val="0.72923684364129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potpuno sam slažem</c:v>
                </c:pt>
              </c:strCache>
            </c:strRef>
          </c:tx>
          <c:spPr>
            <a:solidFill>
              <a:schemeClr val="accent2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25.0</c:v>
                </c:pt>
                <c:pt idx="1">
                  <c:v>34.9</c:v>
                </c:pt>
                <c:pt idx="2">
                  <c:v>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DE-45B8-99E5-62FCAFA821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.0778013012589167"/>
                  <c:y val="-0.01385583278737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BE-4CA2-91C3-2A6AD057F6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30.8</c:v>
                </c:pt>
                <c:pt idx="1">
                  <c:v>38.30000000000001</c:v>
                </c:pt>
                <c:pt idx="2">
                  <c:v>13.6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4DE-45B8-99E5-62FCAFA821E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36.7</c:v>
                </c:pt>
                <c:pt idx="1">
                  <c:v>25.6</c:v>
                </c:pt>
                <c:pt idx="2">
                  <c:v>59.3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4DE-45B8-99E5-62FCAFA821E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5.6</c:v>
                </c:pt>
                <c:pt idx="1">
                  <c:v>38.30000000000001</c:v>
                </c:pt>
                <c:pt idx="2">
                  <c:v>14.8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4DE-45B8-99E5-62FCAFA821E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potpuno se ne slažem</c:v>
                </c:pt>
              </c:strCache>
            </c:strRef>
          </c:tx>
          <c:spPr>
            <a:solidFill>
              <a:schemeClr val="accent2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2.0</c:v>
                </c:pt>
                <c:pt idx="2">
                  <c:v>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4DE-45B8-99E5-62FCAFA821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-2118469032"/>
        <c:axId val="-2118465448"/>
      </c:barChart>
      <c:catAx>
        <c:axId val="-211846903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8465448"/>
        <c:crosses val="autoZero"/>
        <c:auto val="1"/>
        <c:lblAlgn val="ctr"/>
        <c:lblOffset val="100"/>
        <c:noMultiLvlLbl val="0"/>
      </c:catAx>
      <c:valAx>
        <c:axId val="-211846544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118469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BiH</a:t>
            </a:r>
          </a:p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dirty="0"/>
              <a:t>(N=504)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u potpunosti sam zadovoljan</c:v>
                </c:pt>
                <c:pt idx="1">
                  <c:v>donekle sam zadovoljan</c:v>
                </c:pt>
                <c:pt idx="2">
                  <c:v>donekle sam nezadovoljan</c:v>
                </c:pt>
                <c:pt idx="3">
                  <c:v>u potpunosti sam nezadovoljan</c:v>
                </c:pt>
                <c:pt idx="4">
                  <c:v>ne znam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2.6</c:v>
                </c:pt>
                <c:pt idx="1">
                  <c:v>23.2</c:v>
                </c:pt>
                <c:pt idx="2">
                  <c:v>26.8</c:v>
                </c:pt>
                <c:pt idx="3">
                  <c:v>25.2</c:v>
                </c:pt>
                <c:pt idx="4">
                  <c:v>22.2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93-4311-9AE4-9CF54C9EEB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34002840"/>
        <c:axId val="-2133993464"/>
      </c:barChart>
      <c:catAx>
        <c:axId val="-21340028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3993464"/>
        <c:crosses val="autoZero"/>
        <c:auto val="1"/>
        <c:lblAlgn val="ctr"/>
        <c:lblOffset val="100"/>
        <c:noMultiLvlLbl val="0"/>
      </c:catAx>
      <c:valAx>
        <c:axId val="-2133993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34002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140617764653"/>
          <c:y val="0.194556076028155"/>
          <c:w val="0.797093698930272"/>
          <c:h val="0.72923684364129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potpuno sam slažem</c:v>
                </c:pt>
              </c:strCache>
            </c:strRef>
          </c:tx>
          <c:spPr>
            <a:solidFill>
              <a:schemeClr val="accent2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29.2</c:v>
                </c:pt>
                <c:pt idx="1">
                  <c:v>39.80000000000001</c:v>
                </c:pt>
                <c:pt idx="2">
                  <c:v>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0A-4844-B749-26162AA2CA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.0640719566271052"/>
                  <c:y val="0.006927916393686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5E-49BE-B5CF-5FFC9BEEFA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29.8</c:v>
                </c:pt>
                <c:pt idx="1">
                  <c:v>38.30000000000001</c:v>
                </c:pt>
                <c:pt idx="2">
                  <c:v>11.7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E0A-4844-B749-26162AA2CA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34.7</c:v>
                </c:pt>
                <c:pt idx="1">
                  <c:v>21.4</c:v>
                </c:pt>
                <c:pt idx="2">
                  <c:v>61.1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E0A-4844-B749-26162AA2CA0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4.6</c:v>
                </c:pt>
                <c:pt idx="1">
                  <c:v>0.3</c:v>
                </c:pt>
                <c:pt idx="2">
                  <c:v>13.6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E0A-4844-B749-26162AA2CA0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potpuno se ne slažem</c:v>
                </c:pt>
              </c:strCache>
            </c:strRef>
          </c:tx>
          <c:spPr>
            <a:solidFill>
              <a:schemeClr val="accent2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BiH</c:v>
                </c:pt>
                <c:pt idx="1">
                  <c:v>FBiH</c:v>
                </c:pt>
                <c:pt idx="2">
                  <c:v>RS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1.8</c:v>
                </c:pt>
                <c:pt idx="1">
                  <c:v>0.3</c:v>
                </c:pt>
                <c:pt idx="2">
                  <c:v>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E0A-4844-B749-26162AA2CA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-2118395704"/>
        <c:axId val="-2118392120"/>
      </c:barChart>
      <c:catAx>
        <c:axId val="-211839570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8392120"/>
        <c:crosses val="autoZero"/>
        <c:auto val="1"/>
        <c:lblAlgn val="ctr"/>
        <c:lblOffset val="100"/>
        <c:noMultiLvlLbl val="0"/>
      </c:catAx>
      <c:valAx>
        <c:axId val="-211839212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118395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3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4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5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6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7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8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9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0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3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4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5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6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7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8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9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30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3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3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33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34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35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36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37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38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39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40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4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4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43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44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45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46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47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48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49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50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5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5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53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54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55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56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57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58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59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60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6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6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63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64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65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66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67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68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69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70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7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7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4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5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6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7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8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9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0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1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2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3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4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5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6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0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1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2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06315-9710-4D18-94DF-4E766B6A77F9}" type="datetimeFigureOut">
              <a:rPr lang="x-none" smtClean="0"/>
              <a:t>24/04/23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E87ED-7EA5-46E6-9A3D-85342D2D0D5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0437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E87ED-7EA5-46E6-9A3D-85342D2D0D51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5963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6856F-B1B8-43B7-99B8-F2CCA429B93A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78255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E87ED-7EA5-46E6-9A3D-85342D2D0D51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99757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358FE2-4399-480B-95F2-8C867B41F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58821EC-4760-4C48-985C-993AB380BD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90AFA0-BB38-4AEF-95D4-B6903F61F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67BE-89B8-43C1-8A48-59A73B02ED86}" type="datetimeFigureOut">
              <a:rPr lang="en-US" smtClean="0"/>
              <a:t>24/04/23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6909EC-CCDF-4337-85F1-1B042CD66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6F8C5E-35A8-47E1-AC6B-161DBDDC0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5ED7-F3FC-4CEF-B8FC-B96F790FA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2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D546E9-3180-48C4-942C-04D183F42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536867B-4CEC-4421-8F16-C076BC9C9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AF1258-D0C3-4872-8C2C-3D69305AB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67BE-89B8-43C1-8A48-59A73B02ED86}" type="datetimeFigureOut">
              <a:rPr lang="en-US" smtClean="0"/>
              <a:t>24/04/23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07BC82-5F1F-4AF1-AFBC-8F4BAB5C7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B0A1D8-D045-4A81-ACA1-A0E993C71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5ED7-F3FC-4CEF-B8FC-B96F790FA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43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A3A4562-8632-49E8-9DE7-8EE0C98AFB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92AD181-74C6-45F1-987C-C3CBC3E0D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25017D-CF53-47CB-AE8C-8C6EA2F38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67BE-89B8-43C1-8A48-59A73B02ED86}" type="datetimeFigureOut">
              <a:rPr lang="en-US" smtClean="0"/>
              <a:t>24/04/23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1A692C-0F57-4F0A-A502-0E7B426E9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6F9915-C632-49A0-9BBE-45EC5A544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5ED7-F3FC-4CEF-B8FC-B96F790FA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B1080A-494D-4751-8AD2-B93CC6FB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0941B1-AA65-49B9-A31B-232E3DEE1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93D96A-21E9-47D4-8593-DB5B38D01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67BE-89B8-43C1-8A48-59A73B02ED86}" type="datetimeFigureOut">
              <a:rPr lang="en-US" smtClean="0"/>
              <a:t>24/04/23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15B6B1-2D58-4A61-A479-75F1457FF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973339-F9D2-4FC7-89B4-571B8219D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5ED7-F3FC-4CEF-B8FC-B96F790FA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51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58050F-2DAD-48F5-9270-5CB881B2F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FAFB9EA-9FD7-460F-9F9D-2693D0050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B87CDA-504A-45C6-AAC3-5ADE5B3A9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67BE-89B8-43C1-8A48-59A73B02ED86}" type="datetimeFigureOut">
              <a:rPr lang="en-US" smtClean="0"/>
              <a:t>24/04/23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BA7F8E-5B7A-4F1F-BBC9-B035CF8C0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6625AE-E689-4817-B78D-F63E88B1C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5ED7-F3FC-4CEF-B8FC-B96F790FA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36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C1FB35-3989-43A4-A589-95DE6FE23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C5A7E1-9583-4819-A62E-0130980F78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6DF56FE-5D5D-452C-AB32-FDA1E0C92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D39BEF-A513-48B4-96FE-885B7664B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67BE-89B8-43C1-8A48-59A73B02ED86}" type="datetimeFigureOut">
              <a:rPr lang="en-US" smtClean="0"/>
              <a:t>24/04/23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C199F3-508E-4158-A1EB-824CA87BA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47D5C6-B8AF-47B0-8C66-F3B79D5FD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5ED7-F3FC-4CEF-B8FC-B96F790FA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1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3A216D-B5F1-42AB-B7B7-A0D9A771B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71EB48B-6448-43E8-BED0-42F87DF1B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366A5BC-D6EE-4BF2-9EF8-0DE240978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8E5E8D4-A6C5-46CD-A553-D73E604E67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6D6DE29-F0AC-481D-89B8-AC1F573CC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C2060AC-4772-4402-8E21-91E86432A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67BE-89B8-43C1-8A48-59A73B02ED86}" type="datetimeFigureOut">
              <a:rPr lang="en-US" smtClean="0"/>
              <a:t>24/04/23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5D4EE4F-A6A2-4906-B9E1-35163FF5B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4F8FD0A-7EE6-4948-972F-076021705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5ED7-F3FC-4CEF-B8FC-B96F790FA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53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675B9D-170E-4918-9A5B-A7E3BB719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0AD9040-B768-4E07-A67E-F1A48B08B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67BE-89B8-43C1-8A48-59A73B02ED86}" type="datetimeFigureOut">
              <a:rPr lang="en-US" smtClean="0"/>
              <a:t>24/04/23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DAF30BE-98FA-43E8-B54B-481B2D4A5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1CF7D38-6E32-4DF0-A9B7-E4C9CB00F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5ED7-F3FC-4CEF-B8FC-B96F790FA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67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0E40C2D-666D-405E-96A6-3E1586244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67BE-89B8-43C1-8A48-59A73B02ED86}" type="datetimeFigureOut">
              <a:rPr lang="en-US" smtClean="0"/>
              <a:t>24/04/23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EDDDB31-53B1-495A-B96B-6343C84E5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F49FB2B-4233-46C0-A833-E4061A744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5ED7-F3FC-4CEF-B8FC-B96F790FA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87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0288FB-0B6B-479E-B653-030972614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E6A65C-768A-4F65-A3A4-F87E13666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4455287-B562-4C0C-A151-63C04BFF8C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31EF5B-BDB6-4B41-A0AE-D8B4BF1D6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67BE-89B8-43C1-8A48-59A73B02ED86}" type="datetimeFigureOut">
              <a:rPr lang="en-US" smtClean="0"/>
              <a:t>24/04/23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CFA6944-C26E-49BE-A7AE-32FA7BD10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74BE289-BD9D-4DEB-8A8D-F7F5A376A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5ED7-F3FC-4CEF-B8FC-B96F790FA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8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9B9C6A-E6CF-4138-B29D-041213C3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C9465EB-B545-471D-A07B-5DFC367BE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A86FDA-BD95-4855-8539-D00C19E5A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792B98-AB37-49A8-BAE3-ED38C7B8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67BE-89B8-43C1-8A48-59A73B02ED86}" type="datetimeFigureOut">
              <a:rPr lang="en-US" smtClean="0"/>
              <a:t>24/04/23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861329-28CA-4508-AB83-D1D3EFD96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0E6FB23-1A46-4F90-87C5-B943E492E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5ED7-F3FC-4CEF-B8FC-B96F790FA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18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EB03F99-9A7D-4744-8C1B-64277DE37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288524-F394-4F05-AC03-8073124B1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C792C6-78B6-46BE-B44E-3CF6FF19B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467BE-89B8-43C1-8A48-59A73B02ED86}" type="datetimeFigureOut">
              <a:rPr lang="en-US" smtClean="0"/>
              <a:t>24/04/23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2E705F-B667-496A-BF28-ACCDE4EAE4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FDF13E-7DB0-40E0-8852-D0675E7D02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25ED7-F3FC-4CEF-B8FC-B96F790FA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3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sv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5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4" Type="http://schemas.openxmlformats.org/officeDocument/2006/relationships/chart" Target="../charts/chart10.xml"/><Relationship Id="rId5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4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4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4" Type="http://schemas.openxmlformats.org/officeDocument/2006/relationships/chart" Target="../charts/chart17.xml"/><Relationship Id="rId5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4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4" Type="http://schemas.openxmlformats.org/officeDocument/2006/relationships/chart" Target="../charts/chart22.xml"/><Relationship Id="rId5" Type="http://schemas.openxmlformats.org/officeDocument/2006/relationships/chart" Target="../charts/chart23.xml"/><Relationship Id="rId6" Type="http://schemas.openxmlformats.org/officeDocument/2006/relationships/chart" Target="../charts/chart2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chart" Target="../charts/char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4" Type="http://schemas.openxmlformats.org/officeDocument/2006/relationships/chart" Target="../charts/chart28.xml"/><Relationship Id="rId5" Type="http://schemas.openxmlformats.org/officeDocument/2006/relationships/chart" Target="../charts/chart29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4" Type="http://schemas.openxmlformats.org/officeDocument/2006/relationships/chart" Target="../charts/chart31.xml"/><Relationship Id="rId5" Type="http://schemas.openxmlformats.org/officeDocument/2006/relationships/chart" Target="../charts/chart3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chart" Target="../charts/chart3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chart" Target="../charts/chart3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chart" Target="../charts/chart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4" Type="http://schemas.openxmlformats.org/officeDocument/2006/relationships/chart" Target="../charts/chart37.xml"/><Relationship Id="rId5" Type="http://schemas.openxmlformats.org/officeDocument/2006/relationships/chart" Target="../charts/chart38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chart" Target="../charts/chart3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chart" Target="../charts/chart4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chart" Target="../charts/chart4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4" Type="http://schemas.openxmlformats.org/officeDocument/2006/relationships/chart" Target="../charts/chart43.xml"/><Relationship Id="rId5" Type="http://schemas.openxmlformats.org/officeDocument/2006/relationships/chart" Target="../charts/chart4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4" Type="http://schemas.openxmlformats.org/officeDocument/2006/relationships/chart" Target="../charts/chart46.xml"/><Relationship Id="rId5" Type="http://schemas.openxmlformats.org/officeDocument/2006/relationships/chart" Target="../charts/chart47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chart" Target="../charts/chart4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4" Type="http://schemas.openxmlformats.org/officeDocument/2006/relationships/chart" Target="../charts/chart50.xml"/><Relationship Id="rId5" Type="http://schemas.openxmlformats.org/officeDocument/2006/relationships/chart" Target="../charts/chart5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chart" Target="../charts/chart5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4" Type="http://schemas.openxmlformats.org/officeDocument/2006/relationships/chart" Target="../charts/chart54.xml"/><Relationship Id="rId5" Type="http://schemas.openxmlformats.org/officeDocument/2006/relationships/chart" Target="../charts/chart55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chart" Target="../charts/char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chart" Target="../charts/chart5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chart" Target="../charts/chart5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4" Type="http://schemas.openxmlformats.org/officeDocument/2006/relationships/chart" Target="../charts/chart60.xml"/><Relationship Id="rId5" Type="http://schemas.openxmlformats.org/officeDocument/2006/relationships/chart" Target="../charts/chart6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4" Type="http://schemas.openxmlformats.org/officeDocument/2006/relationships/chart" Target="../charts/chart63.xml"/><Relationship Id="rId5" Type="http://schemas.openxmlformats.org/officeDocument/2006/relationships/chart" Target="../charts/chart6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4" Type="http://schemas.openxmlformats.org/officeDocument/2006/relationships/chart" Target="../charts/chart66.xml"/><Relationship Id="rId5" Type="http://schemas.openxmlformats.org/officeDocument/2006/relationships/chart" Target="../charts/chart67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4" Type="http://schemas.openxmlformats.org/officeDocument/2006/relationships/chart" Target="../charts/chart69.xml"/><Relationship Id="rId5" Type="http://schemas.openxmlformats.org/officeDocument/2006/relationships/chart" Target="../charts/chart70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chart" Target="../charts/chart7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2.xml"/><Relationship Id="rId4" Type="http://schemas.openxmlformats.org/officeDocument/2006/relationships/chart" Target="../charts/chart73.xml"/><Relationship Id="rId5" Type="http://schemas.openxmlformats.org/officeDocument/2006/relationships/chart" Target="../charts/chart74.xml"/><Relationship Id="rId6" Type="http://schemas.openxmlformats.org/officeDocument/2006/relationships/chart" Target="../charts/chart75.xml"/><Relationship Id="rId7" Type="http://schemas.openxmlformats.org/officeDocument/2006/relationships/chart" Target="../charts/chart76.xml"/><Relationship Id="rId8" Type="http://schemas.openxmlformats.org/officeDocument/2006/relationships/chart" Target="../charts/chart77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8.xml"/><Relationship Id="rId4" Type="http://schemas.openxmlformats.org/officeDocument/2006/relationships/chart" Target="../charts/chart79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0.xml"/><Relationship Id="rId4" Type="http://schemas.openxmlformats.org/officeDocument/2006/relationships/chart" Target="../charts/chart81.xml"/><Relationship Id="rId5" Type="http://schemas.openxmlformats.org/officeDocument/2006/relationships/chart" Target="../charts/chart82.xml"/><Relationship Id="rId6" Type="http://schemas.openxmlformats.org/officeDocument/2006/relationships/chart" Target="../charts/chart83.xml"/><Relationship Id="rId7" Type="http://schemas.openxmlformats.org/officeDocument/2006/relationships/chart" Target="../charts/chart8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5.xml"/><Relationship Id="rId4" Type="http://schemas.openxmlformats.org/officeDocument/2006/relationships/chart" Target="../charts/chart86.xml"/><Relationship Id="rId5" Type="http://schemas.openxmlformats.org/officeDocument/2006/relationships/chart" Target="../charts/chart87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8.xml"/><Relationship Id="rId4" Type="http://schemas.openxmlformats.org/officeDocument/2006/relationships/chart" Target="../charts/chart89.xml"/><Relationship Id="rId5" Type="http://schemas.openxmlformats.org/officeDocument/2006/relationships/chart" Target="../charts/chart90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0B9F52-4EE4-4996-8AE7-ECF377BFCC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53" y="1019777"/>
            <a:ext cx="10600387" cy="1422647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en-US" sz="5000" b="1" dirty="0" err="1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Medijske</a:t>
            </a:r>
            <a:r>
              <a:rPr lang="en-US" sz="5000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slobode</a:t>
            </a:r>
            <a:r>
              <a:rPr lang="hr-HR" sz="5000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BiH</a:t>
            </a:r>
            <a:r>
              <a:rPr lang="en-US" sz="5000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  <a:r>
              <a:rPr lang="bs-Latn-BA" sz="5000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5000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200" b="0" dirty="0" err="1">
                <a:solidFill>
                  <a:srgbClr val="6D6E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Usporedni</a:t>
            </a:r>
            <a:r>
              <a:rPr lang="en-US" sz="4200" b="0" dirty="0">
                <a:solidFill>
                  <a:srgbClr val="6D6E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0" dirty="0" err="1">
                <a:solidFill>
                  <a:srgbClr val="6D6E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izvještaj</a:t>
            </a:r>
            <a:r>
              <a:rPr lang="en-US" sz="4200" b="0" dirty="0">
                <a:solidFill>
                  <a:srgbClr val="6D6E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  <a:r>
              <a:rPr lang="bs-Latn-BA" sz="4200" b="0" dirty="0">
                <a:solidFill>
                  <a:srgbClr val="6D6E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4200" b="0" dirty="0">
                <a:solidFill>
                  <a:srgbClr val="6D6E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– 20</a:t>
            </a:r>
            <a:r>
              <a:rPr lang="bs-Latn-BA" sz="4200" b="0" dirty="0">
                <a:solidFill>
                  <a:srgbClr val="6D6E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4200" b="0" dirty="0">
                <a:solidFill>
                  <a:srgbClr val="6D6E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200" b="1" dirty="0">
              <a:solidFill>
                <a:srgbClr val="6D6E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6CCE7B-41C8-4707-BAE9-510747A2AA73}"/>
              </a:ext>
            </a:extLst>
          </p:cNvPr>
          <p:cNvSpPr txBox="1"/>
          <p:nvPr/>
        </p:nvSpPr>
        <p:spPr>
          <a:xfrm>
            <a:off x="674253" y="2836992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Izvještaj</a:t>
            </a:r>
            <a:endParaRPr lang="en-US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6D6E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April, 202</a:t>
            </a:r>
            <a:r>
              <a:rPr lang="x-none" dirty="0">
                <a:solidFill>
                  <a:srgbClr val="6D6E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solidFill>
                  <a:srgbClr val="6D6E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6D6E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godine</a:t>
            </a:r>
            <a:endParaRPr lang="hr-BA" dirty="0" err="1">
              <a:solidFill>
                <a:srgbClr val="6D6E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40004B92-684A-4607-970F-C09091F74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680567" y="3444040"/>
            <a:ext cx="6594073" cy="1968055"/>
          </a:xfrm>
          <a:prstGeom prst="rect">
            <a:avLst/>
          </a:prstGeom>
        </p:spPr>
      </p:pic>
      <p:pic>
        <p:nvPicPr>
          <p:cNvPr id="1026" name="Picture 1" descr="FES LOGO blau 20mm">
            <a:extLst>
              <a:ext uri="{FF2B5EF4-FFF2-40B4-BE49-F238E27FC236}">
                <a16:creationId xmlns:a16="http://schemas.microsoft.com/office/drawing/2014/main" xmlns="" id="{04086D63-B7F0-4082-8725-E4950507D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365" y="5838223"/>
            <a:ext cx="939275" cy="54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151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742B99-C441-4EAE-936B-15F98A823C60}"/>
              </a:ext>
            </a:extLst>
          </p:cNvPr>
          <p:cNvSpPr txBox="1"/>
          <p:nvPr/>
        </p:nvSpPr>
        <p:spPr>
          <a:xfrm>
            <a:off x="838200" y="6345382"/>
            <a:ext cx="380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Glavni zaključci 5/6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9E329AE-814E-413D-84FF-28EDE259C326}"/>
              </a:ext>
            </a:extLst>
          </p:cNvPr>
          <p:cNvSpPr txBox="1"/>
          <p:nvPr/>
        </p:nvSpPr>
        <p:spPr>
          <a:xfrm>
            <a:off x="877779" y="311386"/>
            <a:ext cx="1043644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Clr>
                <a:srgbClr val="F15A23"/>
              </a:buClr>
              <a:buFont typeface="Arial" panose="020B0604020202020204" pitchFamily="34" charset="0"/>
              <a:buChar char="•"/>
              <a:tabLst>
                <a:tab pos="457200" algn="l"/>
                <a:tab pos="1971675" algn="l"/>
              </a:tabLst>
            </a:pPr>
            <a:r>
              <a:rPr lang="en-US" sz="18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Podijeljeno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mišljenje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oko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toga da li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mediji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ispunili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svoju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javnu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ulogu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prenošenju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informacija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vezi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pandemije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Najviše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građana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smatra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jesu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nisu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ispunili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ulogu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što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ukazuje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postoji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veliki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prostor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za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unapređenje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informisanja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izvještavanja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To smatra </a:t>
            </a:r>
            <a:r>
              <a:rPr lang="x-non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nešto više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polovin</a:t>
            </a:r>
            <a:r>
              <a:rPr lang="x-non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stanovnika R</a:t>
            </a:r>
            <a:r>
              <a:rPr lang="x-non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oko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</a:t>
            </a:r>
            <a:r>
              <a:rPr lang="x-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3,7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 stanovnika Federacije BiH.</a:t>
            </a:r>
            <a:endParaRPr lang="sr-Latn-BA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Clr>
                <a:srgbClr val="F15A23"/>
              </a:buClr>
              <a:buFont typeface="Arial" panose="020B0604020202020204" pitchFamily="34" charset="0"/>
              <a:buChar char="•"/>
              <a:tabLst>
                <a:tab pos="457200" algn="l"/>
                <a:tab pos="1971675" algn="l"/>
              </a:tabLst>
            </a:pPr>
            <a:endParaRPr lang="sr-Latn-BA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Clr>
                <a:srgbClr val="F15A23"/>
              </a:buClr>
              <a:buFont typeface="Arial" panose="020B0604020202020204" pitchFamily="34" charset="0"/>
              <a:buChar char="•"/>
              <a:tabLst>
                <a:tab pos="457200" algn="l"/>
                <a:tab pos="1971675" algn="l"/>
              </a:tabLst>
            </a:pPr>
            <a:r>
              <a:rPr lang="sr-Latn-BA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Podijeljeno </a:t>
            </a:r>
            <a:r>
              <a:rPr lang="sr-Latn-BA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 mišljenje</a:t>
            </a:r>
            <a:r>
              <a:rPr lang="x-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ispitanika u BiH koji smatraju da su kvalitetno informisani o korona virusu. </a:t>
            </a:r>
            <a:r>
              <a:rPr lang="x-none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Ipak</a:t>
            </a:r>
            <a:r>
              <a:rPr lang="sr-Latn-C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x-none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x-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svaki treći ispitanik</a:t>
            </a:r>
            <a:r>
              <a:rPr lang="bs-Latn-BA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bs-Latn-B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2023.</a:t>
            </a:r>
            <a:r>
              <a:rPr lang="bs-Latn-BA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 ne osjećam kvalitetnije informiranim(om</a:t>
            </a:r>
            <a:r>
              <a:rPr lang="bs-Latn-BA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</a:t>
            </a:r>
            <a:r>
              <a:rPr lang="bs-Latn-BA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Podjeljeno mišljenje je i oko tvrdnje da su „bosanskohercegovački mediji, naročito portali su </a:t>
            </a:r>
            <a:r>
              <a:rPr lang="bs-Latn-BA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doprinosili </a:t>
            </a:r>
            <a:r>
              <a:rPr lang="bs-Latn-BA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širenju straha i dezinformacija o pandemiji koronavirusa.“ </a:t>
            </a:r>
            <a:r>
              <a:rPr lang="bs-Latn-BA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Ipak, ispitanici </a:t>
            </a:r>
            <a:r>
              <a:rPr lang="bs-Latn-BA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iz RS, u odnosu na ispitanike iz Federacije BiH</a:t>
            </a:r>
            <a:r>
              <a:rPr lang="bs-Latn-BA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bs-Latn-BA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 većem procentu osjećaju kvalitetnije informisanim i smatraju da mediji nisu doprinijeli širenju straha i dezinformacija o pandemiji. </a:t>
            </a:r>
          </a:p>
          <a:p>
            <a:pPr marL="285750" marR="0" lvl="0" indent="-285750" algn="just">
              <a:spcBef>
                <a:spcPts val="0"/>
              </a:spcBef>
              <a:spcAft>
                <a:spcPts val="0"/>
              </a:spcAft>
              <a:buClr>
                <a:srgbClr val="F15A23"/>
              </a:buClr>
              <a:buFont typeface="Arial" panose="020B0604020202020204" pitchFamily="34" charset="0"/>
              <a:buChar char="•"/>
              <a:tabLst>
                <a:tab pos="457200" algn="l"/>
                <a:tab pos="1971675" algn="l"/>
              </a:tabLst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Clr>
                <a:srgbClr val="F15A23"/>
              </a:buClr>
              <a:buFont typeface="Arial" panose="020B0604020202020204" pitchFamily="34" charset="0"/>
              <a:buChar char="•"/>
              <a:tabLst>
                <a:tab pos="457200" algn="l"/>
                <a:tab pos="1971675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Prema mišljenju stanovnika B</a:t>
            </a:r>
            <a:r>
              <a:rPr lang="x-non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iH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 medijima je bilo dovoljno edukativnog sadržaja koji se tiču zaštite od virusa COVID- 19, ali prostora za unapređenje ima mnogo. </a:t>
            </a:r>
            <a:endParaRPr lang="hr-HR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lvl="0" indent="-285750" algn="just">
              <a:spcBef>
                <a:spcPts val="0"/>
              </a:spcBef>
              <a:spcAft>
                <a:spcPts val="0"/>
              </a:spcAft>
              <a:buClr>
                <a:srgbClr val="F15A23"/>
              </a:buClr>
              <a:buFont typeface="Arial" panose="020B0604020202020204" pitchFamily="34" charset="0"/>
              <a:buChar char="•"/>
              <a:tabLst>
                <a:tab pos="457200" algn="l"/>
                <a:tab pos="1971675" algn="l"/>
              </a:tabLst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Clr>
                <a:srgbClr val="F15A23"/>
              </a:buClr>
              <a:buFont typeface="Arial" panose="020B0604020202020204" pitchFamily="34" charset="0"/>
              <a:buChar char="•"/>
              <a:tabLst>
                <a:tab pos="457200" algn="l"/>
                <a:tab pos="1971675" algn="l"/>
              </a:tabLst>
            </a:pPr>
            <a:r>
              <a:rPr lang="en-US" sz="18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Podijeljeno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 mišljenje ispitanika iz B</a:t>
            </a:r>
            <a:r>
              <a:rPr lang="x-non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iH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 li su se novinari pridržavali etičkih načela u izvještavanju o posljedicama koronovairusa posebno o smrtnim ishodima i povećanju broja oboljelih. Preovladava neutralno mišljenje, dok je</a:t>
            </a:r>
            <a:r>
              <a:rPr lang="x-non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 FBiH </a:t>
            </a:r>
            <a:r>
              <a:rPr lang="sr-Latn-B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oko 40%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onih koji smatraju da se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novinari</a:t>
            </a:r>
            <a:r>
              <a:rPr lang="sr-Latn-B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nisu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pridržavali etničkih načela</a:t>
            </a:r>
            <a:r>
              <a:rPr lang="x-non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 u </a:t>
            </a:r>
            <a:r>
              <a:rPr lang="x-none" sz="1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RS </a:t>
            </a:r>
            <a:r>
              <a:rPr lang="x-non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nešto više </a:t>
            </a:r>
            <a:r>
              <a:rPr lang="x-none" sz="1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ispitanika smatr </a:t>
            </a:r>
            <a:r>
              <a:rPr lang="x-non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 su se novinari prodržavali etičkih načela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96986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742B99-C441-4EAE-936B-15F98A823C60}"/>
              </a:ext>
            </a:extLst>
          </p:cNvPr>
          <p:cNvSpPr txBox="1"/>
          <p:nvPr/>
        </p:nvSpPr>
        <p:spPr>
          <a:xfrm>
            <a:off x="838200" y="6345382"/>
            <a:ext cx="380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Glavni zaključci 6/6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9E329AE-814E-413D-84FF-28EDE259C326}"/>
              </a:ext>
            </a:extLst>
          </p:cNvPr>
          <p:cNvSpPr txBox="1"/>
          <p:nvPr/>
        </p:nvSpPr>
        <p:spPr>
          <a:xfrm>
            <a:off x="877779" y="449931"/>
            <a:ext cx="1043644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Clr>
                <a:srgbClr val="F15A23"/>
              </a:buClr>
              <a:buFont typeface="Arial" panose="020B0604020202020204" pitchFamily="34" charset="0"/>
              <a:buChar char="•"/>
              <a:tabLst>
                <a:tab pos="457200" algn="l"/>
                <a:tab pos="1971675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Politički uticaj na javne servise je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prisutan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mišljenju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najvećeg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broja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stanovnika B</a:t>
            </a:r>
            <a:r>
              <a:rPr lang="x-non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iH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bez obzira da li se radi o izboru urednika i direktora, uređivanju dnevnika i političkih emisija ili zapošljavanja novinara. </a:t>
            </a:r>
            <a:r>
              <a:rPr lang="sr-Latn-B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Procenat ispitanika koji to tvrde je znatno veći u FBiH, nego u RS.</a:t>
            </a:r>
            <a:endParaRPr lang="hr-HR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Clr>
                <a:srgbClr val="F15A23"/>
              </a:buClr>
              <a:buFont typeface="Arial" panose="020B0604020202020204" pitchFamily="34" charset="0"/>
              <a:buChar char="•"/>
              <a:tabLst>
                <a:tab pos="457200" algn="l"/>
                <a:tab pos="1971675" algn="l"/>
              </a:tabLst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Clr>
                <a:srgbClr val="F15A23"/>
              </a:buClr>
              <a:buFont typeface="Arial" panose="020B0604020202020204" pitchFamily="34" charset="0"/>
              <a:buChar char="•"/>
              <a:tabLst>
                <a:tab pos="457200" algn="l"/>
                <a:tab pos="1971675" algn="l"/>
              </a:tabLst>
            </a:pPr>
            <a:r>
              <a:rPr lang="x-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Više od polovine</a:t>
            </a:r>
            <a:r>
              <a:rPr lang="x-non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stanovnika B</a:t>
            </a:r>
            <a:r>
              <a:rPr lang="x-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iH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 zalaže za ukidanje RTV takse, dok se </a:t>
            </a:r>
            <a:r>
              <a:rPr lang="x-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petina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zalaže da direktnu naplati takse. Pogledamo li odgovore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entitetima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vidimo da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razlike</a:t>
            </a:r>
            <a:r>
              <a:rPr lang="x-non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postoje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x-non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 Republici Srpskoj je </a:t>
            </a:r>
            <a:r>
              <a:rPr lang="x-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veći procenat </a:t>
            </a:r>
            <a:r>
              <a:rPr lang="x-non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ispitanika  koji bi ukinuli pretplatu u odnosu na Federaciju BiH, a ostali procenti su manji. 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Clr>
                <a:srgbClr val="F15A23"/>
              </a:buClr>
              <a:buFont typeface="Arial" panose="020B0604020202020204" pitchFamily="34" charset="0"/>
              <a:buChar char="•"/>
              <a:tabLst>
                <a:tab pos="457200" algn="l"/>
                <a:tab pos="1971675" algn="l"/>
              </a:tabLst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Clr>
                <a:srgbClr val="F15A23"/>
              </a:buClr>
              <a:buFont typeface="Arial" panose="020B0604020202020204" pitchFamily="34" charset="0"/>
              <a:buChar char="•"/>
              <a:tabLst>
                <a:tab pos="457200" algn="l"/>
                <a:tab pos="1971675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Ispitanici u B</a:t>
            </a:r>
            <a:r>
              <a:rPr lang="x-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iH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imaju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prilično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ne</a:t>
            </a:r>
            <a:r>
              <a:rPr lang="sr-Latn-B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povoljno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mišljenje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kada se govori o transparentnosti rada javnih medijskih servisa. Jednostavno rečeno postoji veliki prostor za unapređenja njihove finansijske transparentnosti, uticaja na izbor članova upravnih i programskih odbora i programskim i finansijskim rezultatima. </a:t>
            </a:r>
            <a:endParaRPr lang="x-none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16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0B9F52-4EE4-4996-8AE7-ECF377BFCC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53" y="23258"/>
            <a:ext cx="10600387" cy="1422647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hr-HR" sz="5000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Medijske slobode u BiH</a:t>
            </a:r>
            <a:endParaRPr lang="en-US" sz="4200" b="1" dirty="0">
              <a:solidFill>
                <a:srgbClr val="6D6E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40004B92-684A-4607-970F-C09091F74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894120" y="2691550"/>
            <a:ext cx="9115331" cy="272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09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742B99-C441-4EAE-936B-15F98A823C60}"/>
              </a:ext>
            </a:extLst>
          </p:cNvPr>
          <p:cNvSpPr txBox="1"/>
          <p:nvPr/>
        </p:nvSpPr>
        <p:spPr>
          <a:xfrm>
            <a:off x="838200" y="6345382"/>
            <a:ext cx="380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Povjerenje u rad institucija 2023.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E67059F4-F22A-443F-88C5-E0A18F9E73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8800491"/>
              </p:ext>
            </p:extLst>
          </p:nvPr>
        </p:nvGraphicFramePr>
        <p:xfrm>
          <a:off x="563670" y="1125912"/>
          <a:ext cx="3047664" cy="4080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C849B9E0-56D0-4277-A4ED-14D523565E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5950026"/>
              </p:ext>
            </p:extLst>
          </p:nvPr>
        </p:nvGraphicFramePr>
        <p:xfrm>
          <a:off x="4180950" y="1112057"/>
          <a:ext cx="3359043" cy="4080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FF7E0A70-08D4-4B8F-B538-1E58735E4F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2035134"/>
              </p:ext>
            </p:extLst>
          </p:nvPr>
        </p:nvGraphicFramePr>
        <p:xfrm>
          <a:off x="8312727" y="1153618"/>
          <a:ext cx="3434431" cy="4265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1B64BC6-9666-4132-900B-858E3C3F54B4}"/>
              </a:ext>
            </a:extLst>
          </p:cNvPr>
          <p:cNvSpPr txBox="1"/>
          <p:nvPr/>
        </p:nvSpPr>
        <p:spPr>
          <a:xfrm>
            <a:off x="762000" y="5400842"/>
            <a:ext cx="110022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Prikazani razultati „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u potpunosti im vjerujem</a:t>
            </a:r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“ i „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donekle im vjerujem</a:t>
            </a:r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“		                                                                                      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(n=504)</a:t>
            </a:r>
          </a:p>
          <a:p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B01DF89-4649-45D0-B736-5DB1F9FC046B}"/>
              </a:ext>
            </a:extLst>
          </p:cNvPr>
          <p:cNvSpPr txBox="1"/>
          <p:nvPr/>
        </p:nvSpPr>
        <p:spPr>
          <a:xfrm>
            <a:off x="841159" y="493705"/>
            <a:ext cx="6094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b="1" dirty="0">
                <a:latin typeface="Arial" panose="020B0604020202020204" pitchFamily="34" charset="0"/>
                <a:cs typeface="Arial" panose="020B0604020202020204" pitchFamily="34" charset="0"/>
              </a:rPr>
              <a:t>Koliko imate povjerenja u rad sljedećih institucija?</a:t>
            </a:r>
          </a:p>
        </p:txBody>
      </p:sp>
    </p:spTree>
    <p:extLst>
      <p:ext uri="{BB962C8B-B14F-4D97-AF65-F5344CB8AC3E}">
        <p14:creationId xmlns:p14="http://schemas.microsoft.com/office/powerpoint/2010/main" val="2022935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742B99-C441-4EAE-936B-15F98A823C60}"/>
              </a:ext>
            </a:extLst>
          </p:cNvPr>
          <p:cNvSpPr txBox="1"/>
          <p:nvPr/>
        </p:nvSpPr>
        <p:spPr>
          <a:xfrm>
            <a:off x="838199" y="6345382"/>
            <a:ext cx="4825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Povjerenje u rad institucija 2015. - 2023.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1B64BC6-9666-4132-900B-858E3C3F54B4}"/>
              </a:ext>
            </a:extLst>
          </p:cNvPr>
          <p:cNvSpPr txBox="1"/>
          <p:nvPr/>
        </p:nvSpPr>
        <p:spPr>
          <a:xfrm>
            <a:off x="841820" y="5760154"/>
            <a:ext cx="113501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Prikazani razultati „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u potpunosti im vjerujem</a:t>
            </a:r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“ i „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donekle im vjerujem</a:t>
            </a:r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“		                                                                                      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(n=504)</a:t>
            </a:r>
          </a:p>
          <a:p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B01DF89-4649-45D0-B736-5DB1F9FC046B}"/>
              </a:ext>
            </a:extLst>
          </p:cNvPr>
          <p:cNvSpPr txBox="1"/>
          <p:nvPr/>
        </p:nvSpPr>
        <p:spPr>
          <a:xfrm>
            <a:off x="841159" y="493705"/>
            <a:ext cx="6094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b="1" dirty="0">
                <a:latin typeface="Arial" panose="020B0604020202020204" pitchFamily="34" charset="0"/>
                <a:cs typeface="Arial" panose="020B0604020202020204" pitchFamily="34" charset="0"/>
              </a:rPr>
              <a:t>Koliko imate povjerenja u rad sljedećih institucija?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D3064505-6A8A-4D06-B440-BF3842A65D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8098532"/>
              </p:ext>
            </p:extLst>
          </p:nvPr>
        </p:nvGraphicFramePr>
        <p:xfrm>
          <a:off x="1378293" y="1127680"/>
          <a:ext cx="10231816" cy="4602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0195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742B99-C441-4EAE-936B-15F98A823C60}"/>
              </a:ext>
            </a:extLst>
          </p:cNvPr>
          <p:cNvSpPr txBox="1"/>
          <p:nvPr/>
        </p:nvSpPr>
        <p:spPr>
          <a:xfrm>
            <a:off x="838199" y="6345382"/>
            <a:ext cx="7702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Zadovoljstvo radom medija i novinara u Federaciji BiH 2023.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1B64BC6-9666-4132-900B-858E3C3F54B4}"/>
              </a:ext>
            </a:extLst>
          </p:cNvPr>
          <p:cNvSpPr txBox="1"/>
          <p:nvPr/>
        </p:nvSpPr>
        <p:spPr>
          <a:xfrm>
            <a:off x="841820" y="5760154"/>
            <a:ext cx="113501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(n=504)</a:t>
            </a:r>
          </a:p>
          <a:p>
            <a:pPr algn="r"/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B01DF89-4649-45D0-B736-5DB1F9FC046B}"/>
              </a:ext>
            </a:extLst>
          </p:cNvPr>
          <p:cNvSpPr txBox="1"/>
          <p:nvPr/>
        </p:nvSpPr>
        <p:spPr>
          <a:xfrm>
            <a:off x="841158" y="493705"/>
            <a:ext cx="88570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U kojoj mjeri ste uopšteno zadovoljni radom medija i novinara u Federaciji BiH?</a:t>
            </a:r>
            <a:endParaRPr lang="sl-S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4D847198-7567-48D5-9276-43DC2973A4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5937961"/>
              </p:ext>
            </p:extLst>
          </p:nvPr>
        </p:nvGraphicFramePr>
        <p:xfrm>
          <a:off x="1140051" y="1137033"/>
          <a:ext cx="3116402" cy="4197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74775FE9-C036-43B8-A350-015C5CCA6D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753605"/>
              </p:ext>
            </p:extLst>
          </p:nvPr>
        </p:nvGraphicFramePr>
        <p:xfrm>
          <a:off x="4254864" y="1137033"/>
          <a:ext cx="3486543" cy="4197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59EEA2C6-628C-4D8C-AB0E-8EBFACD122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3261194"/>
              </p:ext>
            </p:extLst>
          </p:nvPr>
        </p:nvGraphicFramePr>
        <p:xfrm>
          <a:off x="7741407" y="1139433"/>
          <a:ext cx="3380937" cy="4497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77013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742B99-C441-4EAE-936B-15F98A823C60}"/>
              </a:ext>
            </a:extLst>
          </p:cNvPr>
          <p:cNvSpPr txBox="1"/>
          <p:nvPr/>
        </p:nvSpPr>
        <p:spPr>
          <a:xfrm>
            <a:off x="838199" y="6345382"/>
            <a:ext cx="7702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Zadovoljstvo radom medija i novinara u Federaciji BiH 2015. - 2023.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1B64BC6-9666-4132-900B-858E3C3F54B4}"/>
              </a:ext>
            </a:extLst>
          </p:cNvPr>
          <p:cNvSpPr txBox="1"/>
          <p:nvPr/>
        </p:nvSpPr>
        <p:spPr>
          <a:xfrm>
            <a:off x="841820" y="5760154"/>
            <a:ext cx="11239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zadovoljni („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potpuno/donekle zadovoljan</a:t>
            </a:r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“) nezadovoljni („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potpuno/donekle nezadovoljan</a:t>
            </a:r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“) 		                                        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(n=504)</a:t>
            </a:r>
          </a:p>
          <a:p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B01DF89-4649-45D0-B736-5DB1F9FC046B}"/>
              </a:ext>
            </a:extLst>
          </p:cNvPr>
          <p:cNvSpPr txBox="1"/>
          <p:nvPr/>
        </p:nvSpPr>
        <p:spPr>
          <a:xfrm>
            <a:off x="841158" y="493705"/>
            <a:ext cx="90094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U kojoj mjeri ste uopšteno zadovoljni radom medija i novinara u Federaciji BiH?</a:t>
            </a:r>
            <a:endParaRPr lang="sl-S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C2634885-457D-4F6E-B6C6-EF68313433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9054200"/>
              </p:ext>
            </p:extLst>
          </p:nvPr>
        </p:nvGraphicFramePr>
        <p:xfrm>
          <a:off x="471056" y="1080655"/>
          <a:ext cx="11319162" cy="4508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2174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742B99-C441-4EAE-936B-15F98A823C60}"/>
              </a:ext>
            </a:extLst>
          </p:cNvPr>
          <p:cNvSpPr txBox="1"/>
          <p:nvPr/>
        </p:nvSpPr>
        <p:spPr>
          <a:xfrm>
            <a:off x="838199" y="6345382"/>
            <a:ext cx="7702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Zadovoljstvo radom medija i novinara u Republici Srpskoj BiH 2023.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1B64BC6-9666-4132-900B-858E3C3F54B4}"/>
              </a:ext>
            </a:extLst>
          </p:cNvPr>
          <p:cNvSpPr txBox="1"/>
          <p:nvPr/>
        </p:nvSpPr>
        <p:spPr>
          <a:xfrm>
            <a:off x="841820" y="5760154"/>
            <a:ext cx="113501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(n=504)</a:t>
            </a:r>
          </a:p>
          <a:p>
            <a:pPr algn="r"/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B01DF89-4649-45D0-B736-5DB1F9FC046B}"/>
              </a:ext>
            </a:extLst>
          </p:cNvPr>
          <p:cNvSpPr txBox="1"/>
          <p:nvPr/>
        </p:nvSpPr>
        <p:spPr>
          <a:xfrm>
            <a:off x="841159" y="493705"/>
            <a:ext cx="95497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U kojoj mjeri ste uopšteno zadovoljni radom medija i novinara u Republici Srpskoj?</a:t>
            </a:r>
            <a:endParaRPr lang="sl-S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BD7F69BD-0FC0-4E64-959A-79FED0CC92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0797579"/>
              </p:ext>
            </p:extLst>
          </p:nvPr>
        </p:nvGraphicFramePr>
        <p:xfrm>
          <a:off x="1081132" y="1050517"/>
          <a:ext cx="3097176" cy="4455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xmlns="" id="{E20D4D9C-FAC6-4216-98FD-6931892D72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0475834"/>
              </p:ext>
            </p:extLst>
          </p:nvPr>
        </p:nvGraphicFramePr>
        <p:xfrm>
          <a:off x="4452656" y="1050516"/>
          <a:ext cx="3286687" cy="4280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xmlns="" id="{D3CC11CD-D756-4533-8CA2-9C534C77DD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0754247"/>
              </p:ext>
            </p:extLst>
          </p:nvPr>
        </p:nvGraphicFramePr>
        <p:xfrm>
          <a:off x="8002718" y="1050516"/>
          <a:ext cx="3187135" cy="458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50237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742B99-C441-4EAE-936B-15F98A823C60}"/>
              </a:ext>
            </a:extLst>
          </p:cNvPr>
          <p:cNvSpPr txBox="1"/>
          <p:nvPr/>
        </p:nvSpPr>
        <p:spPr>
          <a:xfrm>
            <a:off x="838199" y="6345382"/>
            <a:ext cx="870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Zadovoljstvo radom medija i novinara u Republici Srpskoj BiH 2015. - 2023.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1B64BC6-9666-4132-900B-858E3C3F54B4}"/>
              </a:ext>
            </a:extLst>
          </p:cNvPr>
          <p:cNvSpPr txBox="1"/>
          <p:nvPr/>
        </p:nvSpPr>
        <p:spPr>
          <a:xfrm>
            <a:off x="841820" y="5760154"/>
            <a:ext cx="113501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zadovoljni („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potpuno/donekle zadovoljan</a:t>
            </a:r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“) nezadovoljni („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potpuno/donekle nezadovoljan</a:t>
            </a:r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“) </a:t>
            </a:r>
            <a:r>
              <a:rPr lang="sl-SI" sz="1200" dirty="0"/>
              <a:t>	                                                                            </a:t>
            </a:r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(n=504)</a:t>
            </a:r>
          </a:p>
          <a:p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B01DF89-4649-45D0-B736-5DB1F9FC046B}"/>
              </a:ext>
            </a:extLst>
          </p:cNvPr>
          <p:cNvSpPr txBox="1"/>
          <p:nvPr/>
        </p:nvSpPr>
        <p:spPr>
          <a:xfrm>
            <a:off x="841158" y="493705"/>
            <a:ext cx="102697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b="1" dirty="0">
                <a:latin typeface="Arial" panose="020B0604020202020204" pitchFamily="34" charset="0"/>
                <a:cs typeface="Arial" panose="020B0604020202020204" pitchFamily="34" charset="0"/>
              </a:rPr>
              <a:t>U kojoj mjeri ste uopšteno zadovoljni radom medija i novinara u Republici Srpskoj?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BD7F69BD-0FC0-4E64-959A-79FED0CC9280}"/>
              </a:ext>
            </a:extLst>
          </p:cNvPr>
          <p:cNvGraphicFramePr/>
          <p:nvPr/>
        </p:nvGraphicFramePr>
        <p:xfrm>
          <a:off x="1081132" y="1050517"/>
          <a:ext cx="3097176" cy="4455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EE91971C-2914-4DDE-A3C8-5D19C0CCFA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2040233"/>
              </p:ext>
            </p:extLst>
          </p:nvPr>
        </p:nvGraphicFramePr>
        <p:xfrm>
          <a:off x="838198" y="1268760"/>
          <a:ext cx="10647219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20149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742B99-C441-4EAE-936B-15F98A823C60}"/>
              </a:ext>
            </a:extLst>
          </p:cNvPr>
          <p:cNvSpPr txBox="1"/>
          <p:nvPr/>
        </p:nvSpPr>
        <p:spPr>
          <a:xfrm>
            <a:off x="838199" y="6345382"/>
            <a:ext cx="870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Zadovoljstvo radom medija i novinara u FBiH/RS 2015. - 2023.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1B64BC6-9666-4132-900B-858E3C3F54B4}"/>
              </a:ext>
            </a:extLst>
          </p:cNvPr>
          <p:cNvSpPr txBox="1"/>
          <p:nvPr/>
        </p:nvSpPr>
        <p:spPr>
          <a:xfrm>
            <a:off x="841820" y="5760154"/>
            <a:ext cx="113501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zadovoljni („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potpuno/donekle zadovoljan</a:t>
            </a:r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“) </a:t>
            </a:r>
            <a:r>
              <a:rPr lang="sl-SI" sz="1200" dirty="0"/>
              <a:t>	                                                                                                                                                              </a:t>
            </a:r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(n=504)</a:t>
            </a:r>
          </a:p>
          <a:p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B01DF89-4649-45D0-B736-5DB1F9FC046B}"/>
              </a:ext>
            </a:extLst>
          </p:cNvPr>
          <p:cNvSpPr txBox="1"/>
          <p:nvPr/>
        </p:nvSpPr>
        <p:spPr>
          <a:xfrm>
            <a:off x="841158" y="493705"/>
            <a:ext cx="102697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b="1" dirty="0">
                <a:latin typeface="Arial" panose="020B0604020202020204" pitchFamily="34" charset="0"/>
                <a:cs typeface="Arial" panose="020B0604020202020204" pitchFamily="34" charset="0"/>
              </a:rPr>
              <a:t>U kojoj mjeri ste uopšteno zadovoljni radom medija i novinara u Federaciji BiH?</a:t>
            </a:r>
          </a:p>
          <a:p>
            <a:r>
              <a:rPr lang="sl-SI" sz="1200" b="1" dirty="0">
                <a:latin typeface="Arial" panose="020B0604020202020204" pitchFamily="34" charset="0"/>
                <a:cs typeface="Arial" panose="020B0604020202020204" pitchFamily="34" charset="0"/>
              </a:rPr>
              <a:t>U kojoj mjeri ste uopšteno zadovoljni radom medija i novinara u Republici Srpskoj?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BD7F69BD-0FC0-4E64-959A-79FED0CC9280}"/>
              </a:ext>
            </a:extLst>
          </p:cNvPr>
          <p:cNvGraphicFramePr/>
          <p:nvPr/>
        </p:nvGraphicFramePr>
        <p:xfrm>
          <a:off x="1081132" y="1050517"/>
          <a:ext cx="3097176" cy="4455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6DE980FB-3E2B-4998-A83C-3E4595D6A0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2116768"/>
              </p:ext>
            </p:extLst>
          </p:nvPr>
        </p:nvGraphicFramePr>
        <p:xfrm>
          <a:off x="568037" y="1304764"/>
          <a:ext cx="11194472" cy="424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7377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742B99-C441-4EAE-936B-15F98A823C60}"/>
              </a:ext>
            </a:extLst>
          </p:cNvPr>
          <p:cNvSpPr txBox="1"/>
          <p:nvPr/>
        </p:nvSpPr>
        <p:spPr>
          <a:xfrm>
            <a:off x="838200" y="6345382"/>
            <a:ext cx="380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Metodologija i parametri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E40CA9F9-69D3-483F-8BEB-AA4682926C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073425"/>
              </p:ext>
            </p:extLst>
          </p:nvPr>
        </p:nvGraphicFramePr>
        <p:xfrm>
          <a:off x="720290" y="617047"/>
          <a:ext cx="10751419" cy="488710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864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649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89401">
                <a:tc>
                  <a:txBody>
                    <a:bodyPr/>
                    <a:lstStyle/>
                    <a:p>
                      <a:pPr algn="just"/>
                      <a:r>
                        <a:rPr lang="hr-HR" sz="1600" noProof="0" dirty="0">
                          <a:latin typeface="Arial"/>
                          <a:cs typeface="Arial"/>
                        </a:rPr>
                        <a:t>Naziv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noProof="0" dirty="0" err="1">
                          <a:latin typeface="Arial"/>
                          <a:cs typeface="Arial"/>
                        </a:rPr>
                        <a:t>Medijske</a:t>
                      </a:r>
                      <a:r>
                        <a:rPr lang="en-US" sz="1600" noProof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noProof="0" dirty="0" err="1">
                          <a:latin typeface="Arial"/>
                          <a:cs typeface="Arial"/>
                        </a:rPr>
                        <a:t>slobode</a:t>
                      </a:r>
                      <a:endParaRPr lang="hr-HR" sz="1600" noProof="0" dirty="0">
                        <a:latin typeface="Arial"/>
                        <a:cs typeface="Arial"/>
                      </a:endParaRP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22461">
                <a:tc>
                  <a:txBody>
                    <a:bodyPr/>
                    <a:lstStyle/>
                    <a:p>
                      <a:pPr marL="0" algn="just"/>
                      <a:r>
                        <a:rPr lang="hr-HR" sz="16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Metoda</a:t>
                      </a:r>
                      <a:r>
                        <a:rPr lang="hr-HR" sz="1600" baseline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hr-HR" sz="16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prikupljanja</a:t>
                      </a:r>
                      <a:r>
                        <a:rPr lang="hr-HR" sz="1600" baseline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podataka</a:t>
                      </a:r>
                      <a:endParaRPr lang="hr-HR" sz="1600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marL="0" indent="-171450" algn="just">
                        <a:buFont typeface="Wingdings" panose="05000000000000000000" pitchFamily="2" charset="2"/>
                        <a:buChar char="§"/>
                      </a:pPr>
                      <a:r>
                        <a:rPr lang="hr-HR" sz="1600" b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Telefonsko anketiranje -</a:t>
                      </a:r>
                      <a:r>
                        <a:rPr lang="hr-HR" sz="1600" b="1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CATI </a:t>
                      </a:r>
                      <a:r>
                        <a:rPr lang="hr-HR" sz="1600" b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(kompjuterski potpomognuto telefonsko anketiranje).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71735">
                <a:tc>
                  <a:txBody>
                    <a:bodyPr/>
                    <a:lstStyle/>
                    <a:p>
                      <a:pPr marL="0" algn="just"/>
                      <a:r>
                        <a:rPr lang="hr-HR" sz="1600" b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Uzorak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marL="0" marR="0" lvl="1" indent="-1714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hr-HR" sz="1600" b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Veličina uzorka: </a:t>
                      </a:r>
                      <a:r>
                        <a:rPr lang="hr-HR" sz="1600" b="1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n=</a:t>
                      </a:r>
                      <a:r>
                        <a:rPr lang="bs-Latn-BA" sz="1600" b="1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504</a:t>
                      </a:r>
                      <a:r>
                        <a:rPr lang="en-US" sz="1600" b="1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lang="bs-Latn-BA" sz="1600" b="1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bs-Latn-BA" sz="1600" b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FBiH</a:t>
                      </a:r>
                      <a:r>
                        <a:rPr lang="en-US" sz="1600" b="0" baseline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bs-Latn-BA" sz="1600" b="0" baseline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332, RS</a:t>
                      </a:r>
                      <a:r>
                        <a:rPr lang="en-US" sz="1600" b="0" baseline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lang="bs-Latn-BA" sz="1600" b="0" baseline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162, Brčko 10</a:t>
                      </a:r>
                      <a:r>
                        <a:rPr lang="hr-HR" sz="1600" b="1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hr-HR" sz="1600" b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(standardna</a:t>
                      </a:r>
                      <a:r>
                        <a:rPr lang="hr-HR" sz="1600" b="0" baseline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greška uzorka </a:t>
                      </a:r>
                      <a:r>
                        <a:rPr lang="hr-HR" sz="1600" b="0" kern="1200" baseline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je ± </a:t>
                      </a:r>
                      <a:r>
                        <a:rPr lang="bs-Latn-BA" sz="1600" b="0" kern="1200" baseline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lang="hr-HR" sz="1600" b="0" kern="1200" baseline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,4). </a:t>
                      </a:r>
                    </a:p>
                    <a:p>
                      <a:pPr marL="0" marR="0" lvl="1" indent="-1714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1600" b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Opća populacija metoda</a:t>
                      </a:r>
                      <a:r>
                        <a:rPr lang="pl-PL" sz="1600" b="0" baseline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slučajnog odabira fiksnih telefona domaćinstva</a:t>
                      </a:r>
                      <a:r>
                        <a:rPr lang="pl-PL" sz="1600" b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, reprezentativan uzorak </a:t>
                      </a:r>
                      <a:r>
                        <a:rPr lang="pl-PL" sz="1600" b="1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stariji</a:t>
                      </a:r>
                      <a:r>
                        <a:rPr lang="pl-PL" sz="1600" b="1" baseline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od 18 godina</a:t>
                      </a:r>
                      <a:r>
                        <a:rPr lang="pl-PL" sz="1600" b="1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pl-PL" sz="1600" b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lang="pl-PL" sz="1600" b="0" baseline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tehnika zadnjeg rođendana</a:t>
                      </a:r>
                      <a:endParaRPr lang="pl-PL" sz="1600" b="1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0326">
                <a:tc>
                  <a:txBody>
                    <a:bodyPr/>
                    <a:lstStyle/>
                    <a:p>
                      <a:pPr marL="0" algn="just"/>
                      <a:r>
                        <a:rPr lang="hr-HR" sz="16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Upitnik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marL="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hr-HR" sz="16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Trajanje upitnika</a:t>
                      </a:r>
                      <a:r>
                        <a:rPr lang="hr-HR" sz="1600" baseline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b="1" baseline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oko</a:t>
                      </a:r>
                      <a:r>
                        <a:rPr lang="hr-HR" sz="1600" b="1" baseline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bs-Latn-BA" sz="1600" b="1" baseline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  <a:r>
                        <a:rPr lang="hr-HR" sz="1600" b="1" baseline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minuta</a:t>
                      </a:r>
                      <a:endParaRPr lang="hr-HR" sz="1600" baseline="0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73186">
                <a:tc>
                  <a:txBody>
                    <a:bodyPr/>
                    <a:lstStyle/>
                    <a:p>
                      <a:pPr marL="0" algn="just"/>
                      <a:r>
                        <a:rPr lang="hr-HR" sz="16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Vrijeme</a:t>
                      </a:r>
                      <a:r>
                        <a:rPr lang="hr-HR" sz="1600" baseline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provedbe</a:t>
                      </a:r>
                      <a:endParaRPr lang="hr-HR" sz="1600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marL="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hr-HR" sz="16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Početak anketiranja: </a:t>
                      </a:r>
                      <a:r>
                        <a:rPr lang="bs-Latn-BA" sz="16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22</a:t>
                      </a:r>
                      <a:r>
                        <a:rPr lang="hr-HR" sz="16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.0</a:t>
                      </a:r>
                      <a:r>
                        <a:rPr lang="bs-Latn-BA" sz="16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lang="hr-HR" sz="16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.20</a:t>
                      </a:r>
                      <a:r>
                        <a:rPr lang="en-US" sz="16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lang="sr-Latn-BA" sz="16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lang="hr-HR" sz="16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. </a:t>
                      </a:r>
                      <a:r>
                        <a:rPr lang="hr-HR" sz="1600" baseline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Kraj anketiranja: 10.04.20</a:t>
                      </a:r>
                      <a:r>
                        <a:rPr lang="en-US" sz="1600" baseline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lang="sr-Latn-BA" sz="1600" baseline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lang="hr-HR" sz="1600" baseline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lang="hr-HR" sz="1600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5431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742B99-C441-4EAE-936B-15F98A823C60}"/>
              </a:ext>
            </a:extLst>
          </p:cNvPr>
          <p:cNvSpPr txBox="1"/>
          <p:nvPr/>
        </p:nvSpPr>
        <p:spPr>
          <a:xfrm>
            <a:off x="838199" y="6345382"/>
            <a:ext cx="870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Sloboda medija u Federaciji BiH 2023.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1B64BC6-9666-4132-900B-858E3C3F54B4}"/>
              </a:ext>
            </a:extLst>
          </p:cNvPr>
          <p:cNvSpPr txBox="1"/>
          <p:nvPr/>
        </p:nvSpPr>
        <p:spPr>
          <a:xfrm>
            <a:off x="841820" y="5760154"/>
            <a:ext cx="112254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(n=50</a:t>
            </a:r>
            <a:r>
              <a:rPr lang="x-none" sz="1200" i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r"/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B01DF89-4649-45D0-B736-5DB1F9FC046B}"/>
              </a:ext>
            </a:extLst>
          </p:cNvPr>
          <p:cNvSpPr txBox="1"/>
          <p:nvPr/>
        </p:nvSpPr>
        <p:spPr>
          <a:xfrm>
            <a:off x="841158" y="493705"/>
            <a:ext cx="102697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b="1" dirty="0">
                <a:latin typeface="Arial" panose="020B0604020202020204" pitchFamily="34" charset="0"/>
                <a:cs typeface="Arial" panose="020B0604020202020204" pitchFamily="34" charset="0"/>
              </a:rPr>
              <a:t>Prema vašem mišljenju, kolika je trenutna sloboda medija u Federaciji BiH?</a:t>
            </a:r>
          </a:p>
          <a:p>
            <a:r>
              <a:rPr lang="sl-SI" sz="1200" b="1" dirty="0">
                <a:latin typeface="Arial" panose="020B0604020202020204" pitchFamily="34" charset="0"/>
                <a:cs typeface="Arial" panose="020B0604020202020204" pitchFamily="34" charset="0"/>
              </a:rPr>
              <a:t>Da li biste rekli da sloboda medija u Federaciji BiH...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54240671-B71F-4265-AE26-84978995B4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2310509"/>
              </p:ext>
            </p:extLst>
          </p:nvPr>
        </p:nvGraphicFramePr>
        <p:xfrm>
          <a:off x="1045847" y="1365389"/>
          <a:ext cx="276762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xmlns="" id="{A1108295-5FCE-40E5-BC91-5BD4BD9E94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3614240"/>
              </p:ext>
            </p:extLst>
          </p:nvPr>
        </p:nvGraphicFramePr>
        <p:xfrm>
          <a:off x="4467222" y="1078933"/>
          <a:ext cx="309634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xmlns="" id="{BA3941C0-6B7D-4E58-8575-2862C487BA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6665693"/>
              </p:ext>
            </p:extLst>
          </p:nvPr>
        </p:nvGraphicFramePr>
        <p:xfrm>
          <a:off x="8217313" y="1365389"/>
          <a:ext cx="3002557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66969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742B99-C441-4EAE-936B-15F98A823C60}"/>
              </a:ext>
            </a:extLst>
          </p:cNvPr>
          <p:cNvSpPr txBox="1"/>
          <p:nvPr/>
        </p:nvSpPr>
        <p:spPr>
          <a:xfrm>
            <a:off x="838199" y="6345382"/>
            <a:ext cx="870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Sloboda medija u Federaciji BiH 2015. - 2023.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1B64BC6-9666-4132-900B-858E3C3F54B4}"/>
              </a:ext>
            </a:extLst>
          </p:cNvPr>
          <p:cNvSpPr txBox="1"/>
          <p:nvPr/>
        </p:nvSpPr>
        <p:spPr>
          <a:xfrm>
            <a:off x="841820" y="5760154"/>
            <a:ext cx="112531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Prikazani razultati „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uopšte nije prisutna</a:t>
            </a:r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“ i „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djelimično je prisutna </a:t>
            </a:r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sl-SI" sz="1200" dirty="0"/>
              <a:t>	                                                                                                                             </a:t>
            </a:r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(n=504)</a:t>
            </a:r>
          </a:p>
          <a:p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B01DF89-4649-45D0-B736-5DB1F9FC046B}"/>
              </a:ext>
            </a:extLst>
          </p:cNvPr>
          <p:cNvSpPr txBox="1"/>
          <p:nvPr/>
        </p:nvSpPr>
        <p:spPr>
          <a:xfrm>
            <a:off x="841158" y="493705"/>
            <a:ext cx="102697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b="1" dirty="0">
                <a:latin typeface="Arial" panose="020B0604020202020204" pitchFamily="34" charset="0"/>
                <a:cs typeface="Arial" panose="020B0604020202020204" pitchFamily="34" charset="0"/>
              </a:rPr>
              <a:t>Prema vašem mišljenju, kolika je trenutna sloboda medija u Federaciji BiH?</a:t>
            </a:r>
          </a:p>
          <a:p>
            <a:r>
              <a:rPr lang="sl-SI" sz="1200" b="1" dirty="0">
                <a:latin typeface="Arial" panose="020B0604020202020204" pitchFamily="34" charset="0"/>
                <a:cs typeface="Arial" panose="020B0604020202020204" pitchFamily="34" charset="0"/>
              </a:rPr>
              <a:t>Da li biste rekli da sloboda medija u Federaciji BiH...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BD7F69BD-0FC0-4E64-959A-79FED0CC9280}"/>
              </a:ext>
            </a:extLst>
          </p:cNvPr>
          <p:cNvGraphicFramePr/>
          <p:nvPr/>
        </p:nvGraphicFramePr>
        <p:xfrm>
          <a:off x="1081132" y="1050517"/>
          <a:ext cx="3097176" cy="4455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xmlns="" id="{C72DADEB-3897-46C3-A988-63543B3DC6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654243"/>
              </p:ext>
            </p:extLst>
          </p:nvPr>
        </p:nvGraphicFramePr>
        <p:xfrm>
          <a:off x="1703512" y="1156866"/>
          <a:ext cx="911688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36933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742B99-C441-4EAE-936B-15F98A823C60}"/>
              </a:ext>
            </a:extLst>
          </p:cNvPr>
          <p:cNvSpPr txBox="1"/>
          <p:nvPr/>
        </p:nvSpPr>
        <p:spPr>
          <a:xfrm>
            <a:off x="838199" y="6345382"/>
            <a:ext cx="870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Sloboda medija u Republici Srpskoj 2023.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1B64BC6-9666-4132-900B-858E3C3F54B4}"/>
              </a:ext>
            </a:extLst>
          </p:cNvPr>
          <p:cNvSpPr txBox="1"/>
          <p:nvPr/>
        </p:nvSpPr>
        <p:spPr>
          <a:xfrm>
            <a:off x="841820" y="5760154"/>
            <a:ext cx="111839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(n=504)</a:t>
            </a:r>
          </a:p>
          <a:p>
            <a:pPr algn="r"/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B01DF89-4649-45D0-B736-5DB1F9FC046B}"/>
              </a:ext>
            </a:extLst>
          </p:cNvPr>
          <p:cNvSpPr txBox="1"/>
          <p:nvPr/>
        </p:nvSpPr>
        <p:spPr>
          <a:xfrm>
            <a:off x="841158" y="493705"/>
            <a:ext cx="102697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b="1" dirty="0">
                <a:latin typeface="Arial" panose="020B0604020202020204" pitchFamily="34" charset="0"/>
                <a:cs typeface="Arial" panose="020B0604020202020204" pitchFamily="34" charset="0"/>
              </a:rPr>
              <a:t>Prema Vašem mišljenju, kolika je trenutna sloboda medija u Republici Srpskoj?</a:t>
            </a:r>
          </a:p>
          <a:p>
            <a:r>
              <a:rPr lang="sl-SI" sz="1200" b="1" dirty="0">
                <a:latin typeface="Arial" panose="020B0604020202020204" pitchFamily="34" charset="0"/>
                <a:cs typeface="Arial" panose="020B0604020202020204" pitchFamily="34" charset="0"/>
              </a:rPr>
              <a:t>Da li biste rekli da sloboda medija u Republici Srpskoj...?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BD7F69BD-0FC0-4E64-959A-79FED0CC9280}"/>
              </a:ext>
            </a:extLst>
          </p:cNvPr>
          <p:cNvGraphicFramePr/>
          <p:nvPr/>
        </p:nvGraphicFramePr>
        <p:xfrm>
          <a:off x="1081132" y="1050517"/>
          <a:ext cx="3097176" cy="4455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676AA3B3-3FD7-4E6F-8762-00EC78F78E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250456"/>
              </p:ext>
            </p:extLst>
          </p:nvPr>
        </p:nvGraphicFramePr>
        <p:xfrm>
          <a:off x="1401617" y="1308973"/>
          <a:ext cx="276762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DFDD5A7C-DE48-41E6-B13F-1040811989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8128387"/>
              </p:ext>
            </p:extLst>
          </p:nvPr>
        </p:nvGraphicFramePr>
        <p:xfrm>
          <a:off x="4412178" y="1369639"/>
          <a:ext cx="309634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xmlns="" id="{7982B076-AE8E-4401-83C3-E8DF247FB6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0757498"/>
              </p:ext>
            </p:extLst>
          </p:nvPr>
        </p:nvGraphicFramePr>
        <p:xfrm>
          <a:off x="7751455" y="1308973"/>
          <a:ext cx="3002557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192586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742B99-C441-4EAE-936B-15F98A823C60}"/>
              </a:ext>
            </a:extLst>
          </p:cNvPr>
          <p:cNvSpPr txBox="1"/>
          <p:nvPr/>
        </p:nvSpPr>
        <p:spPr>
          <a:xfrm>
            <a:off x="838199" y="6345382"/>
            <a:ext cx="870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Sloboda medija u Republici Srpskoj 2015. - 2023.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1B64BC6-9666-4132-900B-858E3C3F54B4}"/>
              </a:ext>
            </a:extLst>
          </p:cNvPr>
          <p:cNvSpPr txBox="1"/>
          <p:nvPr/>
        </p:nvSpPr>
        <p:spPr>
          <a:xfrm>
            <a:off x="841820" y="5760154"/>
            <a:ext cx="110592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Prikazani razultati „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uopšte nije prisutna</a:t>
            </a:r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“ i „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djelimično je prisutna </a:t>
            </a:r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sl-SI" sz="1200" dirty="0"/>
              <a:t>	                                                                                                                        </a:t>
            </a:r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(n=504)</a:t>
            </a:r>
          </a:p>
          <a:p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B01DF89-4649-45D0-B736-5DB1F9FC046B}"/>
              </a:ext>
            </a:extLst>
          </p:cNvPr>
          <p:cNvSpPr txBox="1"/>
          <p:nvPr/>
        </p:nvSpPr>
        <p:spPr>
          <a:xfrm>
            <a:off x="841158" y="493705"/>
            <a:ext cx="102697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b="1" dirty="0">
                <a:latin typeface="Arial" panose="020B0604020202020204" pitchFamily="34" charset="0"/>
                <a:cs typeface="Arial" panose="020B0604020202020204" pitchFamily="34" charset="0"/>
              </a:rPr>
              <a:t>Prema Vašem mišljenju, kolika je trenutna sloboda medija u Republici Srpskoj?</a:t>
            </a:r>
          </a:p>
          <a:p>
            <a:r>
              <a:rPr lang="sl-SI" sz="1200" b="1" dirty="0">
                <a:latin typeface="Arial" panose="020B0604020202020204" pitchFamily="34" charset="0"/>
                <a:cs typeface="Arial" panose="020B0604020202020204" pitchFamily="34" charset="0"/>
              </a:rPr>
              <a:t>Da li biste rekli da sloboda medija u Republici Srpskoj...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xmlns="" id="{D53702DA-4CED-48EB-A262-37CB552256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2687178"/>
              </p:ext>
            </p:extLst>
          </p:nvPr>
        </p:nvGraphicFramePr>
        <p:xfrm>
          <a:off x="2016009" y="1373715"/>
          <a:ext cx="8859810" cy="4193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52163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742B99-C441-4EAE-936B-15F98A823C60}"/>
              </a:ext>
            </a:extLst>
          </p:cNvPr>
          <p:cNvSpPr txBox="1"/>
          <p:nvPr/>
        </p:nvSpPr>
        <p:spPr>
          <a:xfrm>
            <a:off x="802105" y="6243054"/>
            <a:ext cx="10788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olika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je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slobodu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medija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u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Republici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Srpskoj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uticao</a:t>
            </a:r>
            <a:r>
              <a:rPr lang="sr-Latn-BA" sz="1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nacrt izmjena Krivičnog zakonik 2023.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1B64BC6-9666-4132-900B-858E3C3F54B4}"/>
              </a:ext>
            </a:extLst>
          </p:cNvPr>
          <p:cNvSpPr txBox="1"/>
          <p:nvPr/>
        </p:nvSpPr>
        <p:spPr>
          <a:xfrm>
            <a:off x="841820" y="5760154"/>
            <a:ext cx="111839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(n=504)</a:t>
            </a:r>
          </a:p>
          <a:p>
            <a:pPr algn="r"/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B01DF89-4649-45D0-B736-5DB1F9FC046B}"/>
              </a:ext>
            </a:extLst>
          </p:cNvPr>
          <p:cNvSpPr txBox="1"/>
          <p:nvPr/>
        </p:nvSpPr>
        <p:spPr>
          <a:xfrm>
            <a:off x="656332" y="642063"/>
            <a:ext cx="102697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vašem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mišljenju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2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koliko</a:t>
            </a:r>
            <a:r>
              <a:rPr lang="en-US" sz="12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je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slobodu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medija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u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Republici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Srpskoj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uticao</a:t>
            </a:r>
            <a:r>
              <a:rPr lang="sr-Latn-BA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r-Latn-BA" sz="12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Nacrt </a:t>
            </a:r>
            <a:r>
              <a:rPr lang="sr-Latn-BA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izmjena Krivičnog zakonika i uvođenje krivičnog djela uvrede i klevete, kao i niz brutalnih napada na novinare u Banjaluci, njihovu imovinu, pravo na slobodu izražavanja i okupljanja?</a:t>
            </a:r>
            <a:endParaRPr lang="sl-S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BD7F69BD-0FC0-4E64-959A-79FED0CC9280}"/>
              </a:ext>
            </a:extLst>
          </p:cNvPr>
          <p:cNvGraphicFramePr/>
          <p:nvPr/>
        </p:nvGraphicFramePr>
        <p:xfrm>
          <a:off x="1081132" y="1050517"/>
          <a:ext cx="3097176" cy="4455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676AA3B3-3FD7-4E6F-8762-00EC78F78E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8606964"/>
              </p:ext>
            </p:extLst>
          </p:nvPr>
        </p:nvGraphicFramePr>
        <p:xfrm>
          <a:off x="1401617" y="1308973"/>
          <a:ext cx="276762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DFDD5A7C-DE48-41E6-B13F-1040811989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1918830"/>
              </p:ext>
            </p:extLst>
          </p:nvPr>
        </p:nvGraphicFramePr>
        <p:xfrm>
          <a:off x="4412178" y="1369639"/>
          <a:ext cx="309634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xmlns="" id="{7982B076-AE8E-4401-83C3-E8DF247FB6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3303565"/>
              </p:ext>
            </p:extLst>
          </p:nvPr>
        </p:nvGraphicFramePr>
        <p:xfrm>
          <a:off x="7751455" y="1308973"/>
          <a:ext cx="3002557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68699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742B99-C441-4EAE-936B-15F98A823C60}"/>
              </a:ext>
            </a:extLst>
          </p:cNvPr>
          <p:cNvSpPr txBox="1"/>
          <p:nvPr/>
        </p:nvSpPr>
        <p:spPr>
          <a:xfrm>
            <a:off x="838199" y="6345382"/>
            <a:ext cx="870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Osnovne prepreke slobodnom radu medija u BiH 2023.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1B64BC6-9666-4132-900B-858E3C3F54B4}"/>
              </a:ext>
            </a:extLst>
          </p:cNvPr>
          <p:cNvSpPr txBox="1"/>
          <p:nvPr/>
        </p:nvSpPr>
        <p:spPr>
          <a:xfrm>
            <a:off x="841820" y="5760154"/>
            <a:ext cx="111700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(n=504)</a:t>
            </a:r>
          </a:p>
          <a:p>
            <a:pPr algn="r"/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B01DF89-4649-45D0-B736-5DB1F9FC046B}"/>
              </a:ext>
            </a:extLst>
          </p:cNvPr>
          <p:cNvSpPr txBox="1"/>
          <p:nvPr/>
        </p:nvSpPr>
        <p:spPr>
          <a:xfrm>
            <a:off x="841158" y="493705"/>
            <a:ext cx="102697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b="1" dirty="0">
                <a:latin typeface="Arial" panose="020B0604020202020204" pitchFamily="34" charset="0"/>
                <a:cs typeface="Arial" panose="020B0604020202020204" pitchFamily="34" charset="0"/>
              </a:rPr>
              <a:t>Šta mislite koje su od sljedećih, dvije osnovne prepreke</a:t>
            </a:r>
          </a:p>
          <a:p>
            <a:r>
              <a:rPr lang="sl-SI" sz="1200" b="1" dirty="0">
                <a:latin typeface="Arial" panose="020B0604020202020204" pitchFamily="34" charset="0"/>
                <a:cs typeface="Arial" panose="020B0604020202020204" pitchFamily="34" charset="0"/>
              </a:rPr>
              <a:t>slobodnom radu medija u BiH?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A4053EE5-22D8-4B3C-BB19-4DBFB35F9A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0252370"/>
              </p:ext>
            </p:extLst>
          </p:nvPr>
        </p:nvGraphicFramePr>
        <p:xfrm>
          <a:off x="1426706" y="1412776"/>
          <a:ext cx="276762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4CD257EC-CCA8-4778-B141-C906CDFA9F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4516297"/>
              </p:ext>
            </p:extLst>
          </p:nvPr>
        </p:nvGraphicFramePr>
        <p:xfrm>
          <a:off x="4547828" y="1412776"/>
          <a:ext cx="309634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747B2380-CC05-46BA-98CB-2E808E80B4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0016828"/>
              </p:ext>
            </p:extLst>
          </p:nvPr>
        </p:nvGraphicFramePr>
        <p:xfrm>
          <a:off x="7808293" y="1418579"/>
          <a:ext cx="3002557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43476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742B99-C441-4EAE-936B-15F98A823C60}"/>
              </a:ext>
            </a:extLst>
          </p:cNvPr>
          <p:cNvSpPr txBox="1"/>
          <p:nvPr/>
        </p:nvSpPr>
        <p:spPr>
          <a:xfrm>
            <a:off x="838199" y="6345382"/>
            <a:ext cx="870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Osnovne prepreke slobodnom radu medija u BiH 2015. – 2023.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1B64BC6-9666-4132-900B-858E3C3F54B4}"/>
              </a:ext>
            </a:extLst>
          </p:cNvPr>
          <p:cNvSpPr txBox="1"/>
          <p:nvPr/>
        </p:nvSpPr>
        <p:spPr>
          <a:xfrm>
            <a:off x="841820" y="5760154"/>
            <a:ext cx="111562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(n=504)</a:t>
            </a:r>
          </a:p>
          <a:p>
            <a:pPr algn="r"/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B01DF89-4649-45D0-B736-5DB1F9FC046B}"/>
              </a:ext>
            </a:extLst>
          </p:cNvPr>
          <p:cNvSpPr txBox="1"/>
          <p:nvPr/>
        </p:nvSpPr>
        <p:spPr>
          <a:xfrm>
            <a:off x="841158" y="493705"/>
            <a:ext cx="102697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Šta mislite koje su od sljedećih, dvije osnovne prepreke</a:t>
            </a:r>
          </a:p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slobodnom radu medija u BiH?</a:t>
            </a:r>
            <a:endParaRPr lang="sl-S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D81CC56A-8CD8-462A-B184-0D31F1AA67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6653982"/>
              </p:ext>
            </p:extLst>
          </p:nvPr>
        </p:nvGraphicFramePr>
        <p:xfrm>
          <a:off x="838199" y="1217846"/>
          <a:ext cx="10924713" cy="4464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7ED30E6-3B8E-4B47-BCA7-145078FC348C}"/>
              </a:ext>
            </a:extLst>
          </p:cNvPr>
          <p:cNvSpPr txBox="1"/>
          <p:nvPr/>
        </p:nvSpPr>
        <p:spPr>
          <a:xfrm>
            <a:off x="448691" y="1228329"/>
            <a:ext cx="7790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(BiH)</a:t>
            </a:r>
          </a:p>
        </p:txBody>
      </p:sp>
    </p:spTree>
    <p:extLst>
      <p:ext uri="{BB962C8B-B14F-4D97-AF65-F5344CB8AC3E}">
        <p14:creationId xmlns:p14="http://schemas.microsoft.com/office/powerpoint/2010/main" val="2544820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742B99-C441-4EAE-936B-15F98A823C60}"/>
              </a:ext>
            </a:extLst>
          </p:cNvPr>
          <p:cNvSpPr txBox="1"/>
          <p:nvPr/>
        </p:nvSpPr>
        <p:spPr>
          <a:xfrm>
            <a:off x="838199" y="6345382"/>
            <a:ext cx="870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Osnovne prepreke slobodnom radu medija u BiH 2015. – 2023.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1B64BC6-9666-4132-900B-858E3C3F54B4}"/>
              </a:ext>
            </a:extLst>
          </p:cNvPr>
          <p:cNvSpPr txBox="1"/>
          <p:nvPr/>
        </p:nvSpPr>
        <p:spPr>
          <a:xfrm>
            <a:off x="841820" y="5760154"/>
            <a:ext cx="11197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(n=332)</a:t>
            </a:r>
          </a:p>
          <a:p>
            <a:pPr algn="r"/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B01DF89-4649-45D0-B736-5DB1F9FC046B}"/>
              </a:ext>
            </a:extLst>
          </p:cNvPr>
          <p:cNvSpPr txBox="1"/>
          <p:nvPr/>
        </p:nvSpPr>
        <p:spPr>
          <a:xfrm>
            <a:off x="841158" y="493705"/>
            <a:ext cx="102697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Šta mislite koje su od sljedećih, dvije osnovne prepreke</a:t>
            </a:r>
          </a:p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slobodnom radu medija u BiH?</a:t>
            </a:r>
            <a:endParaRPr lang="sl-S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7ED30E6-3B8E-4B47-BCA7-145078FC348C}"/>
              </a:ext>
            </a:extLst>
          </p:cNvPr>
          <p:cNvSpPr txBox="1"/>
          <p:nvPr/>
        </p:nvSpPr>
        <p:spPr>
          <a:xfrm>
            <a:off x="448691" y="1228329"/>
            <a:ext cx="7790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BiH)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E19255AC-103B-4BF0-9D27-1DA21CD2AF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5592158"/>
              </p:ext>
            </p:extLst>
          </p:nvPr>
        </p:nvGraphicFramePr>
        <p:xfrm>
          <a:off x="983673" y="1263599"/>
          <a:ext cx="10321635" cy="4464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26474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742B99-C441-4EAE-936B-15F98A823C60}"/>
              </a:ext>
            </a:extLst>
          </p:cNvPr>
          <p:cNvSpPr txBox="1"/>
          <p:nvPr/>
        </p:nvSpPr>
        <p:spPr>
          <a:xfrm>
            <a:off x="838199" y="6345382"/>
            <a:ext cx="870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Osnovne prepreke slobodnom radu medija u BiH 2015. – 2023.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1B64BC6-9666-4132-900B-858E3C3F54B4}"/>
              </a:ext>
            </a:extLst>
          </p:cNvPr>
          <p:cNvSpPr txBox="1"/>
          <p:nvPr/>
        </p:nvSpPr>
        <p:spPr>
          <a:xfrm>
            <a:off x="841820" y="5760154"/>
            <a:ext cx="11239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(n=162)</a:t>
            </a:r>
          </a:p>
          <a:p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B01DF89-4649-45D0-B736-5DB1F9FC046B}"/>
              </a:ext>
            </a:extLst>
          </p:cNvPr>
          <p:cNvSpPr txBox="1"/>
          <p:nvPr/>
        </p:nvSpPr>
        <p:spPr>
          <a:xfrm>
            <a:off x="841158" y="493705"/>
            <a:ext cx="102697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Šta mislite koje su od sljedećih, dvije osnovne prepreke</a:t>
            </a:r>
          </a:p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slobodnom radu medija u BiH?</a:t>
            </a:r>
            <a:endParaRPr lang="sl-S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7ED30E6-3B8E-4B47-BCA7-145078FC348C}"/>
              </a:ext>
            </a:extLst>
          </p:cNvPr>
          <p:cNvSpPr txBox="1"/>
          <p:nvPr/>
        </p:nvSpPr>
        <p:spPr>
          <a:xfrm>
            <a:off x="448691" y="1228329"/>
            <a:ext cx="7790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FE4DD430-2815-4D7D-B174-413AAD6AED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6984165"/>
              </p:ext>
            </p:extLst>
          </p:nvPr>
        </p:nvGraphicFramePr>
        <p:xfrm>
          <a:off x="841821" y="1228329"/>
          <a:ext cx="1026904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14937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742B99-C441-4EAE-936B-15F98A823C60}"/>
              </a:ext>
            </a:extLst>
          </p:cNvPr>
          <p:cNvSpPr txBox="1"/>
          <p:nvPr/>
        </p:nvSpPr>
        <p:spPr>
          <a:xfrm>
            <a:off x="838199" y="6345382"/>
            <a:ext cx="870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Najveći uticaj na rad medija u BiH imaju ... 2023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1B64BC6-9666-4132-900B-858E3C3F54B4}"/>
              </a:ext>
            </a:extLst>
          </p:cNvPr>
          <p:cNvSpPr txBox="1"/>
          <p:nvPr/>
        </p:nvSpPr>
        <p:spPr>
          <a:xfrm>
            <a:off x="841820" y="5760154"/>
            <a:ext cx="111423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(n=504)</a:t>
            </a:r>
          </a:p>
          <a:p>
            <a:pPr algn="r"/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B01DF89-4649-45D0-B736-5DB1F9FC046B}"/>
              </a:ext>
            </a:extLst>
          </p:cNvPr>
          <p:cNvSpPr txBox="1"/>
          <p:nvPr/>
        </p:nvSpPr>
        <p:spPr>
          <a:xfrm>
            <a:off x="841158" y="493705"/>
            <a:ext cx="102697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Šta biste rekli, ko od sljedećih ima najveći uticaj</a:t>
            </a:r>
          </a:p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na rad medija u BiH?</a:t>
            </a:r>
            <a:endParaRPr lang="sl-S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FDF93B4D-3B37-4A02-8F06-2C60C8E6C8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3336186"/>
              </p:ext>
            </p:extLst>
          </p:nvPr>
        </p:nvGraphicFramePr>
        <p:xfrm>
          <a:off x="1036086" y="1423556"/>
          <a:ext cx="276762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xmlns="" id="{62A068D2-D2B1-4CF0-8544-0F6FD3000D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4360977"/>
              </p:ext>
            </p:extLst>
          </p:nvPr>
        </p:nvGraphicFramePr>
        <p:xfrm>
          <a:off x="4287799" y="1439674"/>
          <a:ext cx="309634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xmlns="" id="{DE10D467-6A0E-4923-95E3-91D9F3A9C0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3894911"/>
              </p:ext>
            </p:extLst>
          </p:nvPr>
        </p:nvGraphicFramePr>
        <p:xfrm>
          <a:off x="8347623" y="1439674"/>
          <a:ext cx="3002557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8212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742B99-C441-4EAE-936B-15F98A823C60}"/>
              </a:ext>
            </a:extLst>
          </p:cNvPr>
          <p:cNvSpPr txBox="1"/>
          <p:nvPr/>
        </p:nvSpPr>
        <p:spPr>
          <a:xfrm>
            <a:off x="838200" y="6345382"/>
            <a:ext cx="380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Demografska struktura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xmlns="" id="{8028D065-E118-4C30-BB35-8B2637BCC4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9201307"/>
              </p:ext>
            </p:extLst>
          </p:nvPr>
        </p:nvGraphicFramePr>
        <p:xfrm>
          <a:off x="1459286" y="514158"/>
          <a:ext cx="4209993" cy="52046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681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6320">
                  <a:extLst>
                    <a:ext uri="{9D8B030D-6E8A-4147-A177-3AD203B41FA5}">
                      <a16:colId xmlns:a16="http://schemas.microsoft.com/office/drawing/2014/main" xmlns="" val="4183160496"/>
                    </a:ext>
                  </a:extLst>
                </a:gridCol>
                <a:gridCol w="320517">
                  <a:extLst>
                    <a:ext uri="{9D8B030D-6E8A-4147-A177-3AD203B41FA5}">
                      <a16:colId xmlns:a16="http://schemas.microsoft.com/office/drawing/2014/main" xmlns="" val="4129487282"/>
                    </a:ext>
                  </a:extLst>
                </a:gridCol>
                <a:gridCol w="3811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416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073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073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073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30729">
                <a:tc rowSpan="2" gridSpan="2">
                  <a:txBody>
                    <a:bodyPr/>
                    <a:lstStyle/>
                    <a:p>
                      <a:pPr algn="ctr"/>
                      <a:endParaRPr lang="en-GB" sz="1000" b="1" noProof="0" dirty="0">
                        <a:solidFill>
                          <a:srgbClr val="294179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b"/>
                </a:tc>
                <a:tc rowSpan="2"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s-Latn-BA" sz="1000" noProof="0" dirty="0">
                          <a:latin typeface="Arial"/>
                          <a:cs typeface="Arial"/>
                        </a:rPr>
                        <a:t>BiH</a:t>
                      </a:r>
                      <a:endParaRPr lang="en-GB" sz="1000" b="1" i="0" noProof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48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b="0" i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36000" anchor="ctr"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s-Latn-BA" sz="1000" noProof="0" dirty="0">
                          <a:latin typeface="Arial"/>
                          <a:cs typeface="Arial"/>
                        </a:rPr>
                        <a:t>FBiH</a:t>
                      </a:r>
                      <a:endParaRPr lang="en-GB" sz="1000" b="1" i="0" noProof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48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b="0" i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36000" anchor="ctr"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s-Latn-BA" sz="1000" noProof="0" dirty="0">
                          <a:latin typeface="Arial"/>
                          <a:cs typeface="Arial"/>
                        </a:rPr>
                        <a:t>RS</a:t>
                      </a:r>
                      <a:endParaRPr lang="en-GB" sz="1000" b="1" i="0" noProof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48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b="0" i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36000" anchor="ctr"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9369">
                <a:tc gridSpan="2" vMerge="1">
                  <a:txBody>
                    <a:bodyPr/>
                    <a:lstStyle/>
                    <a:p>
                      <a:pPr algn="ctr"/>
                      <a:endParaRPr lang="en-GB" sz="200" b="1" noProof="0" dirty="0">
                        <a:solidFill>
                          <a:srgbClr val="294179"/>
                        </a:solidFill>
                        <a:latin typeface="+mn-lt"/>
                      </a:endParaRPr>
                    </a:p>
                  </a:txBody>
                  <a:tcPr anchor="b"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000" b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lang="en-GB" sz="1000" b="0" i="0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1000" b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lang="en-GB" sz="1000" b="0" i="1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000" b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lang="en-GB" sz="1000" b="0" i="0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1000" b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lang="en-GB" sz="1000" b="0" i="1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000" b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lang="en-GB" sz="1000" b="0" i="0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1000" b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lang="en-GB" sz="1000" b="0" i="1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9265">
                <a:tc rowSpan="2"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bs-Latn-BA" sz="1000" b="1" u="none" strike="noStrike" kern="1200" dirty="0">
                          <a:effectLst/>
                          <a:latin typeface="Arial"/>
                          <a:cs typeface="Arial"/>
                        </a:rPr>
                        <a:t>Spol</a:t>
                      </a:r>
                      <a:endParaRPr lang="bs-Latn-BA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36000" marR="9525" marT="1270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1000" u="none" strike="noStrike" kern="1200" dirty="0">
                          <a:effectLst/>
                          <a:latin typeface="Arial"/>
                          <a:cs typeface="Arial"/>
                        </a:rPr>
                        <a:t>muški</a:t>
                      </a:r>
                      <a:endParaRPr lang="bs-Latn-BA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49.4</a:t>
                      </a:r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s-Latn-BA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249</a:t>
                      </a:r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48.5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161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51.2 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83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7687">
                <a:tc vMerge="1">
                  <a:txBody>
                    <a:bodyPr/>
                    <a:lstStyle/>
                    <a:p>
                      <a:pPr algn="l" fontAlgn="t"/>
                      <a:endParaRPr lang="bs-Latn-BA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1000" u="none" strike="noStrike" kern="1200" dirty="0">
                          <a:effectLst/>
                          <a:latin typeface="Arial"/>
                          <a:cs typeface="Arial"/>
                        </a:rPr>
                        <a:t>ženski</a:t>
                      </a:r>
                      <a:endParaRPr lang="bs-Latn-BA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50.6</a:t>
                      </a:r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255</a:t>
                      </a:r>
                    </a:p>
                    <a:p>
                      <a:pPr marL="0" algn="ctr" defTabSz="457200" rtl="0" eaLnBrk="1" fontAlgn="b" latinLnBrk="0" hangingPunct="1"/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51.5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517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79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48.8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9265">
                <a:tc rowSpan="6">
                  <a:txBody>
                    <a:bodyPr/>
                    <a:lstStyle/>
                    <a:p>
                      <a:pPr algn="l" fontAlgn="t"/>
                      <a:r>
                        <a:rPr lang="bs-Latn-BA" sz="1000" b="1" u="none" strike="noStrike" noProof="0" dirty="0">
                          <a:effectLst/>
                          <a:latin typeface="Arial"/>
                          <a:cs typeface="Arial"/>
                        </a:rPr>
                        <a:t>Dob</a:t>
                      </a:r>
                      <a:endParaRPr lang="en-GB" sz="10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36000" marR="9525" marT="1270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1000" u="none" strike="noStrike" kern="1200" dirty="0">
                          <a:effectLst/>
                          <a:latin typeface="Arial"/>
                          <a:cs typeface="Arial"/>
                        </a:rPr>
                        <a:t>18 - 29</a:t>
                      </a:r>
                      <a:endParaRPr lang="bs-Latn-BA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6.5</a:t>
                      </a:r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33</a:t>
                      </a:r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7.5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25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4.98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6158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1000" u="none" strike="noStrike" kern="1200" dirty="0">
                          <a:effectLst/>
                          <a:latin typeface="Arial"/>
                          <a:cs typeface="Arial"/>
                        </a:rPr>
                        <a:t>30 - 39</a:t>
                      </a:r>
                      <a:endParaRPr lang="bs-Latn-BA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15.1</a:t>
                      </a:r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76</a:t>
                      </a:r>
                    </a:p>
                    <a:p>
                      <a:pPr marL="0" algn="ctr" defTabSz="457200" rtl="0" eaLnBrk="1" fontAlgn="b" latinLnBrk="0" hangingPunct="1"/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13.3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44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19.8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32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9265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1000" u="none" strike="noStrike" kern="1200" dirty="0">
                          <a:effectLst/>
                          <a:latin typeface="Arial"/>
                          <a:cs typeface="Arial"/>
                        </a:rPr>
                        <a:t>40 - 49</a:t>
                      </a:r>
                      <a:endParaRPr lang="bs-Latn-BA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29.2</a:t>
                      </a:r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147</a:t>
                      </a:r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28.0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93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30.9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50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9265">
                <a:tc vMerge="1">
                  <a:txBody>
                    <a:bodyPr/>
                    <a:lstStyle/>
                    <a:p>
                      <a:pPr algn="l" fontAlgn="t"/>
                      <a:endParaRPr lang="en-GB" sz="10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1000" u="none" strike="noStrike" kern="1200" dirty="0">
                          <a:effectLst/>
                          <a:latin typeface="Arial"/>
                          <a:cs typeface="Arial"/>
                        </a:rPr>
                        <a:t>50 - 59</a:t>
                      </a:r>
                      <a:endParaRPr lang="bs-Latn-BA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24.8</a:t>
                      </a:r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125</a:t>
                      </a:r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25.9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86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22.8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37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9286">
                <a:tc vMerge="1">
                  <a:txBody>
                    <a:bodyPr/>
                    <a:lstStyle/>
                    <a:p>
                      <a:pPr algn="l" fontAlgn="t"/>
                      <a:endParaRPr lang="en-GB" sz="10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1000" u="none" strike="noStrike" kern="1200" dirty="0">
                          <a:effectLst/>
                          <a:latin typeface="Arial"/>
                          <a:cs typeface="Arial"/>
                        </a:rPr>
                        <a:t>60+</a:t>
                      </a: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24.0</a:t>
                      </a:r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121</a:t>
                      </a:r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24.7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82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21.6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35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92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Odbija</a:t>
                      </a:r>
                      <a:endParaRPr lang="bs-Latn-BA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0.4</a:t>
                      </a:r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0.6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0.0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0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53792927"/>
                  </a:ext>
                </a:extLst>
              </a:tr>
              <a:tr h="209265">
                <a:tc rowSpan="4">
                  <a:txBody>
                    <a:bodyPr/>
                    <a:lstStyle/>
                    <a:p>
                      <a:pPr algn="l" fontAlgn="t"/>
                      <a:r>
                        <a:rPr lang="bs-Latn-BA" sz="1000" b="1" u="none" strike="noStrike" noProof="0" dirty="0">
                          <a:effectLst/>
                          <a:latin typeface="Arial"/>
                          <a:cs typeface="Arial"/>
                        </a:rPr>
                        <a:t>Obrazovanje</a:t>
                      </a:r>
                      <a:endParaRPr lang="en-GB" sz="10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36000" marR="9525" marT="1270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1000" u="none" strike="noStrike" kern="1200" dirty="0">
                          <a:effectLst/>
                          <a:latin typeface="Arial"/>
                          <a:cs typeface="Arial"/>
                        </a:rPr>
                        <a:t>osnovno i niže</a:t>
                      </a:r>
                      <a:endParaRPr lang="bs-Latn-BA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3.0</a:t>
                      </a:r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15</a:t>
                      </a:r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2.7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9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3.7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6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9265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1000" u="none" strike="noStrike" kern="1200" dirty="0">
                          <a:effectLst/>
                          <a:latin typeface="Arial"/>
                          <a:cs typeface="Arial"/>
                        </a:rPr>
                        <a:t>srednje</a:t>
                      </a:r>
                      <a:endParaRPr lang="bs-Latn-BA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61.9</a:t>
                      </a:r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312</a:t>
                      </a:r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66.6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221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51.9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84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9265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1000" u="none" strike="noStrike" kern="1200" dirty="0">
                          <a:effectLst/>
                          <a:latin typeface="Arial"/>
                          <a:cs typeface="Arial"/>
                        </a:rPr>
                        <a:t>visoko i više</a:t>
                      </a:r>
                      <a:endParaRPr lang="bs-Latn-BA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25.8</a:t>
                      </a:r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130</a:t>
                      </a:r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29.2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97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18.5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30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9265">
                <a:tc vMerge="1">
                  <a:txBody>
                    <a:bodyPr/>
                    <a:lstStyle/>
                    <a:p>
                      <a:pPr algn="l" fontAlgn="t"/>
                      <a:endParaRPr lang="en-GB" sz="10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1000" u="none" strike="noStrike" kern="1200" dirty="0">
                          <a:effectLst/>
                          <a:latin typeface="Arial"/>
                          <a:cs typeface="Arial"/>
                        </a:rPr>
                        <a:t>bez odgovora</a:t>
                      </a:r>
                      <a:endParaRPr lang="bs-Latn-BA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9.3</a:t>
                      </a:r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47</a:t>
                      </a:r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2.5</a:t>
                      </a:r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</a:t>
                      </a:r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25.9</a:t>
                      </a:r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42</a:t>
                      </a:r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9265">
                <a:tc rowSpan="5">
                  <a:txBody>
                    <a:bodyPr/>
                    <a:lstStyle/>
                    <a:p>
                      <a:pPr algn="l" fontAlgn="t"/>
                      <a:r>
                        <a:rPr lang="bs-Latn-BA" sz="1000" b="1" u="none" strike="noStrike" noProof="0" dirty="0">
                          <a:effectLst/>
                          <a:latin typeface="Arial"/>
                          <a:cs typeface="Arial"/>
                        </a:rPr>
                        <a:t>Radni </a:t>
                      </a:r>
                    </a:p>
                    <a:p>
                      <a:pPr algn="l" fontAlgn="t"/>
                      <a:r>
                        <a:rPr lang="bs-Latn-BA" sz="1000" b="1" u="none" strike="noStrike" noProof="0" dirty="0">
                          <a:effectLst/>
                          <a:latin typeface="Arial"/>
                          <a:cs typeface="Arial"/>
                        </a:rPr>
                        <a:t>status</a:t>
                      </a:r>
                      <a:endParaRPr lang="en-GB" sz="10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36000" marR="9525" marT="1270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1000" u="none" strike="noStrike" kern="1200" dirty="0">
                          <a:effectLst/>
                          <a:latin typeface="Arial"/>
                          <a:cs typeface="Arial"/>
                        </a:rPr>
                        <a:t>zaposleni</a:t>
                      </a:r>
                      <a:endParaRPr lang="bs-Latn-BA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36.9</a:t>
                      </a:r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186</a:t>
                      </a:r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121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36.4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38.3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62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9265">
                <a:tc vMerge="1">
                  <a:txBody>
                    <a:bodyPr/>
                    <a:lstStyle/>
                    <a:p>
                      <a:pPr algn="l" fontAlgn="t"/>
                      <a:endParaRPr lang="en-GB" sz="10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1000" u="none" strike="noStrike" kern="1200" dirty="0">
                          <a:effectLst/>
                          <a:latin typeface="Arial"/>
                          <a:cs typeface="Arial"/>
                        </a:rPr>
                        <a:t>nezaposleni</a:t>
                      </a:r>
                      <a:endParaRPr lang="bs-Latn-BA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27.8</a:t>
                      </a:r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140</a:t>
                      </a:r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29.5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98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24.1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39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09265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1000" u="none" strike="noStrike" kern="1200" dirty="0">
                          <a:effectLst/>
                          <a:latin typeface="Arial"/>
                          <a:cs typeface="Arial"/>
                        </a:rPr>
                        <a:t>penzioneri</a:t>
                      </a:r>
                      <a:endParaRPr lang="bs-Latn-BA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24.4</a:t>
                      </a:r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123</a:t>
                      </a:r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26.2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87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20.4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33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09265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1000" u="none" strike="noStrike" kern="1200" dirty="0">
                          <a:effectLst/>
                          <a:latin typeface="Arial"/>
                          <a:cs typeface="Arial"/>
                        </a:rPr>
                        <a:t>studenti i školarci</a:t>
                      </a:r>
                      <a:endParaRPr lang="bs-Latn-BA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3.0</a:t>
                      </a:r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15</a:t>
                      </a:r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3.6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12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1.9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09265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1000" u="none" strike="noStrike" kern="1200" dirty="0">
                          <a:effectLst/>
                          <a:latin typeface="Arial"/>
                          <a:cs typeface="Arial"/>
                        </a:rPr>
                        <a:t>drugo</a:t>
                      </a:r>
                      <a:endParaRPr lang="bs-Latn-BA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7.9</a:t>
                      </a:r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40</a:t>
                      </a:r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4.2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14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15.4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25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09265">
                <a:tc rowSpan="4">
                  <a:txBody>
                    <a:bodyPr/>
                    <a:lstStyle/>
                    <a:p>
                      <a:pPr algn="l" fontAlgn="t"/>
                      <a:r>
                        <a:rPr lang="bs-Latn-BA" sz="1000" b="1" u="none" strike="noStrike" noProof="0" dirty="0">
                          <a:effectLst/>
                          <a:latin typeface="Arial"/>
                          <a:cs typeface="Arial"/>
                        </a:rPr>
                        <a:t>Nacion</a:t>
                      </a:r>
                      <a:r>
                        <a:rPr lang="bs-Latn-BA" sz="1000" b="0" u="none" strike="noStrike" noProof="0" dirty="0">
                          <a:effectLst/>
                          <a:latin typeface="Arial"/>
                          <a:cs typeface="Arial"/>
                        </a:rPr>
                        <a:t>alnost</a:t>
                      </a:r>
                      <a:endParaRPr lang="en-GB" sz="10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36000" marR="9525" marT="1270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1000" u="none" strike="noStrike" kern="1200" dirty="0">
                          <a:effectLst/>
                          <a:latin typeface="Arial"/>
                          <a:cs typeface="Arial"/>
                        </a:rPr>
                        <a:t>Bošnjačka</a:t>
                      </a:r>
                      <a:endParaRPr lang="bs-Latn-BA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44.8</a:t>
                      </a:r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226</a:t>
                      </a:r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63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209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9.9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16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09265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1000" u="none" strike="noStrike" kern="1200" dirty="0">
                          <a:effectLst/>
                          <a:latin typeface="Arial"/>
                          <a:cs typeface="Arial"/>
                        </a:rPr>
                        <a:t>Hrvatska</a:t>
                      </a:r>
                      <a:endParaRPr lang="bs-Latn-BA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15.1</a:t>
                      </a:r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76</a:t>
                      </a:r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17.2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57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11.7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19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09265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1000" u="none" strike="noStrike" kern="1200" dirty="0">
                          <a:effectLst/>
                          <a:latin typeface="Arial"/>
                          <a:cs typeface="Arial"/>
                        </a:rPr>
                        <a:t>Srpska</a:t>
                      </a:r>
                      <a:endParaRPr lang="bs-Latn-BA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26.8</a:t>
                      </a:r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135</a:t>
                      </a:r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1.5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78.4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127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404941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1000" u="none" strike="noStrike" kern="1200" dirty="0">
                          <a:effectLst/>
                          <a:latin typeface="Arial"/>
                          <a:cs typeface="Arial"/>
                        </a:rPr>
                        <a:t>ostali (Jevreji, Romi,...)</a:t>
                      </a:r>
                      <a:endParaRPr lang="bs-Latn-BA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13.3</a:t>
                      </a:r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67</a:t>
                      </a:r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18.4</a:t>
                      </a:r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61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i="1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0.0</a:t>
                      </a:r>
                      <a:endParaRPr lang="x-none" sz="1000" b="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0</a:t>
                      </a:r>
                      <a:endParaRPr lang="x-none" sz="10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</a:tbl>
          </a:graphicData>
        </a:graphic>
      </p:graphicFrame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xmlns="" id="{EC160F7A-28EE-4F1D-BDB4-90ED396E7C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3887858"/>
              </p:ext>
            </p:extLst>
          </p:nvPr>
        </p:nvGraphicFramePr>
        <p:xfrm>
          <a:off x="6198316" y="514158"/>
          <a:ext cx="4534400" cy="49685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899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0346">
                  <a:extLst>
                    <a:ext uri="{9D8B030D-6E8A-4147-A177-3AD203B41FA5}">
                      <a16:colId xmlns:a16="http://schemas.microsoft.com/office/drawing/2014/main" xmlns="" val="4183160496"/>
                    </a:ext>
                  </a:extLst>
                </a:gridCol>
                <a:gridCol w="339021">
                  <a:extLst>
                    <a:ext uri="{9D8B030D-6E8A-4147-A177-3AD203B41FA5}">
                      <a16:colId xmlns:a16="http://schemas.microsoft.com/office/drawing/2014/main" xmlns="" val="4129487282"/>
                    </a:ext>
                  </a:extLst>
                </a:gridCol>
                <a:gridCol w="3390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902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902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902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902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30436">
                <a:tc rowSpan="2" gridSpan="2">
                  <a:txBody>
                    <a:bodyPr/>
                    <a:lstStyle/>
                    <a:p>
                      <a:pPr algn="ctr"/>
                      <a:endParaRPr lang="en-GB" sz="1000" b="1" noProof="0" dirty="0">
                        <a:solidFill>
                          <a:srgbClr val="294179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b"/>
                </a:tc>
                <a:tc rowSpan="2"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s-Latn-BA" sz="1000" noProof="0" dirty="0">
                          <a:latin typeface="Arial"/>
                          <a:cs typeface="Arial"/>
                        </a:rPr>
                        <a:t>BiH</a:t>
                      </a:r>
                      <a:endParaRPr lang="bs-Latn-BA" sz="1000" b="1" i="0" noProof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48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b="0" i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36000" anchor="ctr"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s-Latn-BA" sz="1000" noProof="0" dirty="0">
                          <a:latin typeface="Arial"/>
                          <a:cs typeface="Arial"/>
                        </a:rPr>
                        <a:t>FBiH</a:t>
                      </a:r>
                      <a:endParaRPr lang="en-GB" sz="1000" b="1" i="0" noProof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48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b="0" i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36000" anchor="ctr"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s-Latn-BA" sz="1000" noProof="0" dirty="0">
                          <a:latin typeface="Arial"/>
                          <a:cs typeface="Arial"/>
                        </a:rPr>
                        <a:t>RS</a:t>
                      </a:r>
                      <a:endParaRPr lang="en-GB" sz="1000" b="1" i="0" noProof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48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b="0" i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36000" anchor="ctr"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8D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9142">
                <a:tc gridSpan="2" vMerge="1">
                  <a:txBody>
                    <a:bodyPr/>
                    <a:lstStyle/>
                    <a:p>
                      <a:pPr algn="ctr"/>
                      <a:endParaRPr lang="en-GB" sz="200" b="1" noProof="0" dirty="0">
                        <a:solidFill>
                          <a:srgbClr val="294179"/>
                        </a:solidFill>
                        <a:latin typeface="+mn-lt"/>
                      </a:endParaRPr>
                    </a:p>
                  </a:txBody>
                  <a:tcPr anchor="b">
                    <a:lnR w="31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000" noProof="0" dirty="0">
                          <a:latin typeface="Arial"/>
                          <a:cs typeface="Arial"/>
                        </a:rPr>
                        <a:t>%</a:t>
                      </a:r>
                      <a:endParaRPr lang="en-GB" sz="1000" b="1" i="0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1000" noProof="0" dirty="0">
                          <a:latin typeface="Arial"/>
                          <a:cs typeface="Arial"/>
                        </a:rPr>
                        <a:t>n</a:t>
                      </a:r>
                      <a:endParaRPr lang="en-GB" sz="1000" b="0" i="1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000" noProof="0" dirty="0">
                          <a:latin typeface="Arial"/>
                          <a:cs typeface="Arial"/>
                        </a:rPr>
                        <a:t>%</a:t>
                      </a:r>
                      <a:endParaRPr lang="en-GB" sz="1000" b="1" i="0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1000" noProof="0" dirty="0">
                          <a:latin typeface="Arial"/>
                          <a:cs typeface="Arial"/>
                        </a:rPr>
                        <a:t>n</a:t>
                      </a:r>
                      <a:endParaRPr lang="en-GB" sz="1000" b="0" i="1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000" noProof="0" dirty="0">
                          <a:latin typeface="Arial"/>
                          <a:cs typeface="Arial"/>
                        </a:rPr>
                        <a:t>%</a:t>
                      </a:r>
                      <a:endParaRPr lang="en-GB" sz="1000" b="1" i="0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1000" noProof="0" dirty="0">
                          <a:latin typeface="Arial"/>
                          <a:cs typeface="Arial"/>
                        </a:rPr>
                        <a:t>n</a:t>
                      </a:r>
                      <a:endParaRPr lang="en-GB" sz="1000" b="0" i="1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9000">
                <a:tc rowSpan="2">
                  <a:txBody>
                    <a:bodyPr/>
                    <a:lstStyle/>
                    <a:p>
                      <a:pPr algn="l" fontAlgn="t"/>
                      <a:r>
                        <a:rPr lang="bs-Latn-BA" sz="1000" b="1" u="none" strike="noStrike" noProof="0" dirty="0">
                          <a:effectLst/>
                          <a:latin typeface="Arial"/>
                          <a:cs typeface="Arial"/>
                        </a:rPr>
                        <a:t>Tip</a:t>
                      </a:r>
                      <a:r>
                        <a:rPr lang="bs-Latn-BA" sz="1000" b="1" u="none" strike="noStrike" baseline="0" noProof="0" dirty="0">
                          <a:effectLst/>
                          <a:latin typeface="Arial"/>
                          <a:cs typeface="Arial"/>
                        </a:rPr>
                        <a:t> naselja</a:t>
                      </a:r>
                      <a:endParaRPr lang="en-GB" sz="10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36000" marR="9525" marT="1270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1000" u="none" strike="noStrike" kern="1200" dirty="0">
                          <a:effectLst/>
                          <a:latin typeface="Arial"/>
                          <a:cs typeface="Arial"/>
                        </a:rPr>
                        <a:t>grad</a:t>
                      </a:r>
                      <a:endParaRPr lang="bs-Latn-BA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77.2</a:t>
                      </a: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389</a:t>
                      </a: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84.0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61.7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7999">
                <a:tc vMerge="1">
                  <a:txBody>
                    <a:bodyPr/>
                    <a:lstStyle/>
                    <a:p>
                      <a:pPr algn="l" fontAlgn="t"/>
                      <a:endParaRPr lang="en-GB" sz="10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bs-Latn-BA" sz="1000" u="none" strike="noStrike" kern="1200" dirty="0">
                          <a:effectLst/>
                          <a:latin typeface="Arial"/>
                          <a:cs typeface="Arial"/>
                        </a:rPr>
                        <a:t>van grada</a:t>
                      </a:r>
                      <a:endParaRPr lang="bs-Latn-BA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22.8</a:t>
                      </a: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bs-Latn-BA" sz="1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115</a:t>
                      </a: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16.0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38.3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7142">
                <a:tc rowSpan="17">
                  <a:txBody>
                    <a:bodyPr/>
                    <a:lstStyle/>
                    <a:p>
                      <a:pPr algn="l" fontAlgn="t"/>
                      <a:r>
                        <a:rPr lang="bs-Latn-BA" sz="1000" b="1" u="none" strike="noStrike" noProof="0" dirty="0">
                          <a:effectLst/>
                          <a:latin typeface="Arial"/>
                          <a:cs typeface="Arial"/>
                        </a:rPr>
                        <a:t>Regije</a:t>
                      </a:r>
                      <a:endParaRPr lang="en-GB" sz="10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36000" marR="9525" marT="1270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dirty="0">
                          <a:effectLst/>
                          <a:latin typeface="Arial"/>
                          <a:cs typeface="Arial"/>
                        </a:rPr>
                        <a:t>Prijedor</a:t>
                      </a:r>
                      <a:endParaRPr lang="x-none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x-none" sz="100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x-none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bs-Latn-BA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11366">
                <a:tc vMerge="1">
                  <a:txBody>
                    <a:bodyPr/>
                    <a:lstStyle/>
                    <a:p>
                      <a:pPr algn="l" fontAlgn="t"/>
                      <a:endParaRPr lang="en-GB" sz="10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dirty="0">
                          <a:effectLst/>
                          <a:latin typeface="Arial"/>
                          <a:cs typeface="Arial"/>
                        </a:rPr>
                        <a:t>Banjaluka</a:t>
                      </a:r>
                      <a:endParaRPr lang="x-none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x-none" sz="100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x-none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bs-Latn-BA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7142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dirty="0">
                          <a:effectLst/>
                          <a:latin typeface="Arial"/>
                          <a:cs typeface="Arial"/>
                        </a:rPr>
                        <a:t>Doboj</a:t>
                      </a:r>
                      <a:endParaRPr lang="x-none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x-none" sz="100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x-none" sz="10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bs-Latn-BA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 i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4.4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7142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dirty="0">
                          <a:effectLst/>
                          <a:latin typeface="Arial"/>
                          <a:cs typeface="Arial"/>
                        </a:rPr>
                        <a:t>Bijeljina</a:t>
                      </a:r>
                      <a:endParaRPr lang="x-none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x-none" sz="100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x-none" sz="10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bs-Latn-BA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 i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4.4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7142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dirty="0">
                          <a:effectLst/>
                          <a:latin typeface="Arial"/>
                          <a:cs typeface="Arial"/>
                        </a:rPr>
                        <a:t>Zvornik</a:t>
                      </a:r>
                      <a:endParaRPr lang="x-none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x-none" sz="100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x-none" sz="10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bs-Latn-BA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 i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4.0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7142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dirty="0">
                          <a:effectLst/>
                          <a:latin typeface="Arial"/>
                          <a:cs typeface="Arial"/>
                        </a:rPr>
                        <a:t>Istocno Sarajevo</a:t>
                      </a:r>
                      <a:endParaRPr lang="x-none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x-none" sz="100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x-none" sz="10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bs-Latn-BA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 i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1.4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7142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dirty="0">
                          <a:effectLst/>
                          <a:latin typeface="Arial"/>
                          <a:cs typeface="Arial"/>
                        </a:rPr>
                        <a:t>Visegrad</a:t>
                      </a:r>
                      <a:endParaRPr lang="x-none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x-none" sz="100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x-none" sz="10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bs-Latn-BA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 i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1.8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7142">
                <a:tc v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dirty="0">
                          <a:effectLst/>
                          <a:latin typeface="Arial"/>
                          <a:cs typeface="Arial"/>
                        </a:rPr>
                        <a:t>Hercegovina</a:t>
                      </a:r>
                      <a:endParaRPr lang="x-none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x-none" sz="1000" i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x-none" sz="10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bs-Latn-BA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 i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2.2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4779">
                <a:tc vMerge="1">
                  <a:txBody>
                    <a:bodyPr/>
                    <a:lstStyle/>
                    <a:p>
                      <a:pPr algn="l" fontAlgn="t"/>
                      <a:endParaRPr lang="en-GB" sz="1000" b="1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dirty="0">
                          <a:effectLst/>
                          <a:latin typeface="Arial"/>
                          <a:cs typeface="Arial"/>
                        </a:rPr>
                        <a:t>Unsko- sanski kanton</a:t>
                      </a:r>
                      <a:endParaRPr lang="x-none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43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x-none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x-none" sz="10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10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4779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dirty="0">
                          <a:effectLst/>
                          <a:latin typeface="Arial"/>
                          <a:cs typeface="Arial"/>
                        </a:rPr>
                        <a:t>Tuzlanski kanton</a:t>
                      </a:r>
                      <a:endParaRPr lang="x-none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15.1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x-none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x-none" sz="10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bs-Latn-BA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4779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dirty="0">
                          <a:effectLst/>
                          <a:latin typeface="Arial"/>
                          <a:cs typeface="Arial"/>
                        </a:rPr>
                        <a:t>Zeničko- dobojski kanton</a:t>
                      </a:r>
                      <a:endParaRPr lang="x-none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11.3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57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x-none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x-none" sz="10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bs-Latn-BA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04779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>
                          <a:effectLst/>
                          <a:latin typeface="Arial"/>
                          <a:cs typeface="Arial"/>
                        </a:rPr>
                        <a:t>Srednje- bosanski kanton</a:t>
                      </a:r>
                      <a:endParaRPr lang="x-none" sz="1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x-none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x-none" sz="10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bs-Latn-BA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42858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dirty="0">
                          <a:effectLst/>
                          <a:latin typeface="Arial"/>
                          <a:cs typeface="Arial"/>
                        </a:rPr>
                        <a:t>Hercegovačko- neretvljanski kanton</a:t>
                      </a:r>
                      <a:endParaRPr lang="x-none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31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x-none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x-none" sz="10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bs-Latn-BA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42858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dirty="0">
                          <a:effectLst/>
                          <a:latin typeface="Arial"/>
                          <a:cs typeface="Arial"/>
                        </a:rPr>
                        <a:t>Zapadno- hercegovački kanton</a:t>
                      </a:r>
                      <a:endParaRPr lang="x-none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x-none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x-none" sz="10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bs-Latn-BA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04779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dirty="0">
                          <a:effectLst/>
                          <a:latin typeface="Arial"/>
                          <a:cs typeface="Arial"/>
                        </a:rPr>
                        <a:t>Sarajevski kanton</a:t>
                      </a:r>
                      <a:endParaRPr lang="x-none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11.1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56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x-none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x-none" sz="10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bs-Latn-BA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04779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dirty="0">
                          <a:effectLst/>
                          <a:latin typeface="Arial"/>
                          <a:cs typeface="Arial"/>
                        </a:rPr>
                        <a:t>Kanton 10</a:t>
                      </a:r>
                      <a:endParaRPr lang="x-none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x-none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x-none" sz="10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bs-Latn-BA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bs-Latn-BA" sz="10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04779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dirty="0">
                          <a:effectLst/>
                          <a:latin typeface="Arial"/>
                          <a:cs typeface="Arial"/>
                        </a:rPr>
                        <a:t>Distrikt Brčko</a:t>
                      </a:r>
                      <a:endParaRPr lang="x-none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x-none" sz="1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bs-Latn-BA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525" marR="9525" marT="1270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x-none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x-none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x-none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5135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742B99-C441-4EAE-936B-15F98A823C60}"/>
              </a:ext>
            </a:extLst>
          </p:cNvPr>
          <p:cNvSpPr txBox="1"/>
          <p:nvPr/>
        </p:nvSpPr>
        <p:spPr>
          <a:xfrm>
            <a:off x="838199" y="6345382"/>
            <a:ext cx="870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Najveći uticaj na rad medija u BiH imaju ... (2015. – 2023.)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1B64BC6-9666-4132-900B-858E3C3F54B4}"/>
              </a:ext>
            </a:extLst>
          </p:cNvPr>
          <p:cNvSpPr txBox="1"/>
          <p:nvPr/>
        </p:nvSpPr>
        <p:spPr>
          <a:xfrm>
            <a:off x="841820" y="5760154"/>
            <a:ext cx="111839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(n=504)</a:t>
            </a:r>
          </a:p>
          <a:p>
            <a:pPr algn="r"/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B01DF89-4649-45D0-B736-5DB1F9FC046B}"/>
              </a:ext>
            </a:extLst>
          </p:cNvPr>
          <p:cNvSpPr txBox="1"/>
          <p:nvPr/>
        </p:nvSpPr>
        <p:spPr>
          <a:xfrm>
            <a:off x="841158" y="493705"/>
            <a:ext cx="102697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Šta biste rekli, ko od sljedećih ima najveći uticaj</a:t>
            </a:r>
          </a:p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na rad medija u BiH?</a:t>
            </a:r>
            <a:endParaRPr lang="sl-S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83543DDE-163D-4CB1-89E4-53E5B011F4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2429322"/>
              </p:ext>
            </p:extLst>
          </p:nvPr>
        </p:nvGraphicFramePr>
        <p:xfrm>
          <a:off x="706583" y="1497991"/>
          <a:ext cx="10695708" cy="390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BC21C50-2ABE-4FB8-A69D-EA9A32D86D77}"/>
              </a:ext>
            </a:extLst>
          </p:cNvPr>
          <p:cNvSpPr txBox="1"/>
          <p:nvPr/>
        </p:nvSpPr>
        <p:spPr>
          <a:xfrm>
            <a:off x="239292" y="1514365"/>
            <a:ext cx="7790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(BiH)</a:t>
            </a: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0773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742B99-C441-4EAE-936B-15F98A823C60}"/>
              </a:ext>
            </a:extLst>
          </p:cNvPr>
          <p:cNvSpPr txBox="1"/>
          <p:nvPr/>
        </p:nvSpPr>
        <p:spPr>
          <a:xfrm>
            <a:off x="838199" y="6345382"/>
            <a:ext cx="870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Najveći uticaj na rad medija u BiH imaju ... (2015. – 2023.)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1B64BC6-9666-4132-900B-858E3C3F54B4}"/>
              </a:ext>
            </a:extLst>
          </p:cNvPr>
          <p:cNvSpPr txBox="1"/>
          <p:nvPr/>
        </p:nvSpPr>
        <p:spPr>
          <a:xfrm>
            <a:off x="841820" y="5760154"/>
            <a:ext cx="11239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(n=332)</a:t>
            </a:r>
          </a:p>
          <a:p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B01DF89-4649-45D0-B736-5DB1F9FC046B}"/>
              </a:ext>
            </a:extLst>
          </p:cNvPr>
          <p:cNvSpPr txBox="1"/>
          <p:nvPr/>
        </p:nvSpPr>
        <p:spPr>
          <a:xfrm>
            <a:off x="841158" y="493705"/>
            <a:ext cx="102697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Šta biste rekli, ko od sljedećih ima najveći uticaj</a:t>
            </a:r>
          </a:p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na rad medija u BiH?</a:t>
            </a:r>
            <a:endParaRPr lang="sl-S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BC21C50-2ABE-4FB8-A69D-EA9A32D86D77}"/>
              </a:ext>
            </a:extLst>
          </p:cNvPr>
          <p:cNvSpPr txBox="1"/>
          <p:nvPr/>
        </p:nvSpPr>
        <p:spPr>
          <a:xfrm>
            <a:off x="452312" y="1694654"/>
            <a:ext cx="7790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(FBiH)</a:t>
            </a: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F20D1DFD-0800-49A9-8328-660DEA8791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0587556"/>
              </p:ext>
            </p:extLst>
          </p:nvPr>
        </p:nvGraphicFramePr>
        <p:xfrm>
          <a:off x="1094509" y="1518053"/>
          <a:ext cx="10834255" cy="390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95397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742B99-C441-4EAE-936B-15F98A823C60}"/>
              </a:ext>
            </a:extLst>
          </p:cNvPr>
          <p:cNvSpPr txBox="1"/>
          <p:nvPr/>
        </p:nvSpPr>
        <p:spPr>
          <a:xfrm>
            <a:off x="838199" y="6345382"/>
            <a:ext cx="870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Najveći uticaj na rad medija u BiH imaju ... (2015. – 2023.)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1B64BC6-9666-4132-900B-858E3C3F54B4}"/>
              </a:ext>
            </a:extLst>
          </p:cNvPr>
          <p:cNvSpPr txBox="1"/>
          <p:nvPr/>
        </p:nvSpPr>
        <p:spPr>
          <a:xfrm>
            <a:off x="841820" y="5760154"/>
            <a:ext cx="111839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(n=162)</a:t>
            </a:r>
          </a:p>
          <a:p>
            <a:pPr algn="r"/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B01DF89-4649-45D0-B736-5DB1F9FC046B}"/>
              </a:ext>
            </a:extLst>
          </p:cNvPr>
          <p:cNvSpPr txBox="1"/>
          <p:nvPr/>
        </p:nvSpPr>
        <p:spPr>
          <a:xfrm>
            <a:off x="841158" y="493705"/>
            <a:ext cx="102697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Šta biste rekli, ko od sljedećih ima najveći uticaj</a:t>
            </a:r>
          </a:p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na rad medija u BiH?</a:t>
            </a:r>
            <a:endParaRPr lang="sl-S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BC21C50-2ABE-4FB8-A69D-EA9A32D86D77}"/>
              </a:ext>
            </a:extLst>
          </p:cNvPr>
          <p:cNvSpPr txBox="1"/>
          <p:nvPr/>
        </p:nvSpPr>
        <p:spPr>
          <a:xfrm>
            <a:off x="618566" y="1630111"/>
            <a:ext cx="7790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(RS)</a:t>
            </a: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10294F6B-21BA-4348-91D2-1D6740C4AC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5445581"/>
              </p:ext>
            </p:extLst>
          </p:nvPr>
        </p:nvGraphicFramePr>
        <p:xfrm>
          <a:off x="1219200" y="1593621"/>
          <a:ext cx="10238509" cy="390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81773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742B99-C441-4EAE-936B-15F98A823C60}"/>
              </a:ext>
            </a:extLst>
          </p:cNvPr>
          <p:cNvSpPr txBox="1"/>
          <p:nvPr/>
        </p:nvSpPr>
        <p:spPr>
          <a:xfrm>
            <a:off x="838199" y="6345382"/>
            <a:ext cx="870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Glavni kršitelji novinarskih prava i medijskih sloboda u BiH 2023.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1B64BC6-9666-4132-900B-858E3C3F54B4}"/>
              </a:ext>
            </a:extLst>
          </p:cNvPr>
          <p:cNvSpPr txBox="1"/>
          <p:nvPr/>
        </p:nvSpPr>
        <p:spPr>
          <a:xfrm>
            <a:off x="841820" y="5760154"/>
            <a:ext cx="111007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dirty="0"/>
              <a:t>	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(n=504)</a:t>
            </a:r>
          </a:p>
          <a:p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B01DF89-4649-45D0-B736-5DB1F9FC046B}"/>
              </a:ext>
            </a:extLst>
          </p:cNvPr>
          <p:cNvSpPr txBox="1"/>
          <p:nvPr/>
        </p:nvSpPr>
        <p:spPr>
          <a:xfrm>
            <a:off x="841158" y="493705"/>
            <a:ext cx="102697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Ko su glavni kršitelji novinarskih prava i medijskih sloboda u BiH?</a:t>
            </a:r>
            <a:endParaRPr lang="sl-S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034DA520-0DE1-4002-9F0E-184EFED55B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838818"/>
              </p:ext>
            </p:extLst>
          </p:nvPr>
        </p:nvGraphicFramePr>
        <p:xfrm>
          <a:off x="838199" y="1295371"/>
          <a:ext cx="3377009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46741655-4C99-4C26-BDB5-230165F4D0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9735090"/>
              </p:ext>
            </p:extLst>
          </p:nvPr>
        </p:nvGraphicFramePr>
        <p:xfrm>
          <a:off x="4698115" y="1295371"/>
          <a:ext cx="316835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xmlns="" id="{C377D7EE-1061-4174-8F4C-0D4A5DD4D5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6583118"/>
              </p:ext>
            </p:extLst>
          </p:nvPr>
        </p:nvGraphicFramePr>
        <p:xfrm>
          <a:off x="8349374" y="1295371"/>
          <a:ext cx="316145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145446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742B99-C441-4EAE-936B-15F98A823C60}"/>
              </a:ext>
            </a:extLst>
          </p:cNvPr>
          <p:cNvSpPr txBox="1"/>
          <p:nvPr/>
        </p:nvSpPr>
        <p:spPr>
          <a:xfrm>
            <a:off x="838199" y="6345382"/>
            <a:ext cx="870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Napadi na novinare - neprihvatiljivo ili opravdano? 2023.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1B64BC6-9666-4132-900B-858E3C3F54B4}"/>
              </a:ext>
            </a:extLst>
          </p:cNvPr>
          <p:cNvSpPr txBox="1"/>
          <p:nvPr/>
        </p:nvSpPr>
        <p:spPr>
          <a:xfrm>
            <a:off x="841820" y="5760154"/>
            <a:ext cx="111146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(n=504)</a:t>
            </a:r>
          </a:p>
          <a:p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B01DF89-4649-45D0-B736-5DB1F9FC046B}"/>
              </a:ext>
            </a:extLst>
          </p:cNvPr>
          <p:cNvSpPr txBox="1"/>
          <p:nvPr/>
        </p:nvSpPr>
        <p:spPr>
          <a:xfrm>
            <a:off x="841158" y="493705"/>
            <a:ext cx="102697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Sa kojom navedenih izjava biste se najprije složili?</a:t>
            </a:r>
            <a:endParaRPr lang="sl-S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C207B38F-FD79-463C-B9C8-054E77E251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9263863"/>
              </p:ext>
            </p:extLst>
          </p:nvPr>
        </p:nvGraphicFramePr>
        <p:xfrm>
          <a:off x="560265" y="1412776"/>
          <a:ext cx="3377009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xmlns="" id="{B1FC06B7-ABFD-4A0B-8CD9-E3714637E1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651298"/>
              </p:ext>
            </p:extLst>
          </p:nvPr>
        </p:nvGraphicFramePr>
        <p:xfrm>
          <a:off x="4592225" y="1412776"/>
          <a:ext cx="316835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xmlns="" id="{08D7E41F-39F0-46C7-AD31-6541F98C0C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0150495"/>
              </p:ext>
            </p:extLst>
          </p:nvPr>
        </p:nvGraphicFramePr>
        <p:xfrm>
          <a:off x="8415528" y="1412776"/>
          <a:ext cx="316145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968540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742B99-C441-4EAE-936B-15F98A823C60}"/>
              </a:ext>
            </a:extLst>
          </p:cNvPr>
          <p:cNvSpPr txBox="1"/>
          <p:nvPr/>
        </p:nvSpPr>
        <p:spPr>
          <a:xfrm>
            <a:off x="838199" y="6345382"/>
            <a:ext cx="870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Napadi na novinare - neprihvatiljivo ili opravdano? 2015.- 2023.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1B64BC6-9666-4132-900B-858E3C3F54B4}"/>
              </a:ext>
            </a:extLst>
          </p:cNvPr>
          <p:cNvSpPr txBox="1"/>
          <p:nvPr/>
        </p:nvSpPr>
        <p:spPr>
          <a:xfrm>
            <a:off x="841820" y="5760154"/>
            <a:ext cx="111562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(n=504)</a:t>
            </a:r>
          </a:p>
          <a:p>
            <a:pPr algn="r"/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B01DF89-4649-45D0-B736-5DB1F9FC046B}"/>
              </a:ext>
            </a:extLst>
          </p:cNvPr>
          <p:cNvSpPr txBox="1"/>
          <p:nvPr/>
        </p:nvSpPr>
        <p:spPr>
          <a:xfrm>
            <a:off x="841158" y="493705"/>
            <a:ext cx="102697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Sa kojom navedenih izjava biste se najprije složili?</a:t>
            </a:r>
            <a:endParaRPr lang="sl-S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F0584080-D48D-48A4-8526-DE45C16CE9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4738666"/>
              </p:ext>
            </p:extLst>
          </p:nvPr>
        </p:nvGraphicFramePr>
        <p:xfrm>
          <a:off x="997528" y="1080852"/>
          <a:ext cx="10584872" cy="4696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7240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742B99-C441-4EAE-936B-15F98A823C60}"/>
              </a:ext>
            </a:extLst>
          </p:cNvPr>
          <p:cNvSpPr txBox="1"/>
          <p:nvPr/>
        </p:nvSpPr>
        <p:spPr>
          <a:xfrm>
            <a:off x="838199" y="6345382"/>
            <a:ext cx="870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Politička motivisanost u radu novinara 2023.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1B64BC6-9666-4132-900B-858E3C3F54B4}"/>
              </a:ext>
            </a:extLst>
          </p:cNvPr>
          <p:cNvSpPr txBox="1"/>
          <p:nvPr/>
        </p:nvSpPr>
        <p:spPr>
          <a:xfrm>
            <a:off x="841820" y="5760154"/>
            <a:ext cx="111285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(n=504)</a:t>
            </a:r>
          </a:p>
          <a:p>
            <a:pPr algn="r"/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B01DF89-4649-45D0-B736-5DB1F9FC046B}"/>
              </a:ext>
            </a:extLst>
          </p:cNvPr>
          <p:cNvSpPr txBox="1"/>
          <p:nvPr/>
        </p:nvSpPr>
        <p:spPr>
          <a:xfrm>
            <a:off x="774476" y="330855"/>
            <a:ext cx="115587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b="1" dirty="0">
                <a:latin typeface="Arial" panose="020B0604020202020204" pitchFamily="34" charset="0"/>
                <a:cs typeface="Arial" panose="020B0604020202020204" pitchFamily="34" charset="0"/>
              </a:rPr>
              <a:t>Jedna od najčešćih kritika koje se upućuju na adresu novinara od strane prozvanih političara i uticajnih osoba</a:t>
            </a:r>
          </a:p>
          <a:p>
            <a:r>
              <a:rPr lang="sl-SI" sz="1200" b="1" dirty="0">
                <a:latin typeface="Arial" panose="020B0604020202020204" pitchFamily="34" charset="0"/>
                <a:cs typeface="Arial" panose="020B0604020202020204" pitchFamily="34" charset="0"/>
              </a:rPr>
              <a:t>je da je rad pojedinih novinara politički motiviran. U kojoj se mjeri slažete sa tim mišljenjem?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1CE1473F-1D72-4DC0-A8F7-24AE655F1E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6445003"/>
              </p:ext>
            </p:extLst>
          </p:nvPr>
        </p:nvGraphicFramePr>
        <p:xfrm>
          <a:off x="774476" y="1271278"/>
          <a:ext cx="3377009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568DECE6-25ED-4FB2-8649-AB1BCF5362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9940460"/>
              </p:ext>
            </p:extLst>
          </p:nvPr>
        </p:nvGraphicFramePr>
        <p:xfrm>
          <a:off x="4511822" y="1246743"/>
          <a:ext cx="316835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F6247172-E109-430C-9200-DEA9A273AA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8741846"/>
              </p:ext>
            </p:extLst>
          </p:nvPr>
        </p:nvGraphicFramePr>
        <p:xfrm>
          <a:off x="8040511" y="1247845"/>
          <a:ext cx="316145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622767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742B99-C441-4EAE-936B-15F98A823C60}"/>
              </a:ext>
            </a:extLst>
          </p:cNvPr>
          <p:cNvSpPr txBox="1"/>
          <p:nvPr/>
        </p:nvSpPr>
        <p:spPr>
          <a:xfrm>
            <a:off x="838199" y="6345382"/>
            <a:ext cx="870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Politička motivisanost u radu novinara 2015. - 2023.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1B64BC6-9666-4132-900B-858E3C3F54B4}"/>
              </a:ext>
            </a:extLst>
          </p:cNvPr>
          <p:cNvSpPr txBox="1"/>
          <p:nvPr/>
        </p:nvSpPr>
        <p:spPr>
          <a:xfrm>
            <a:off x="841820" y="5760154"/>
            <a:ext cx="111285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politički motiviran („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potpuno/donekle slažem</a:t>
            </a:r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“) nije politički motiviran („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potpuno/donekle slažem</a:t>
            </a:r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“) 	                                     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(n=504)</a:t>
            </a:r>
          </a:p>
          <a:p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B01DF89-4649-45D0-B736-5DB1F9FC046B}"/>
              </a:ext>
            </a:extLst>
          </p:cNvPr>
          <p:cNvSpPr txBox="1"/>
          <p:nvPr/>
        </p:nvSpPr>
        <p:spPr>
          <a:xfrm>
            <a:off x="838199" y="313015"/>
            <a:ext cx="93600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b="1" dirty="0">
                <a:latin typeface="Arial" panose="020B0604020202020204" pitchFamily="34" charset="0"/>
                <a:cs typeface="Arial" panose="020B0604020202020204" pitchFamily="34" charset="0"/>
              </a:rPr>
              <a:t>Jedna od najčešćih kritika koje se upućuju na adresu novinara od strane prozvanih političara i uticajnih osoba</a:t>
            </a:r>
          </a:p>
          <a:p>
            <a:r>
              <a:rPr lang="sl-SI" sz="1200" b="1" dirty="0">
                <a:latin typeface="Arial" panose="020B0604020202020204" pitchFamily="34" charset="0"/>
                <a:cs typeface="Arial" panose="020B0604020202020204" pitchFamily="34" charset="0"/>
              </a:rPr>
              <a:t>je da je rad pojedinih novinara politički motiviran. U kojoj se mjeri slažete sa tim mišljenjem?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CA5AB15E-097C-446E-AB19-2E10FE9E2C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8204251"/>
              </p:ext>
            </p:extLst>
          </p:nvPr>
        </p:nvGraphicFramePr>
        <p:xfrm>
          <a:off x="838199" y="1205344"/>
          <a:ext cx="10924310" cy="4186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93152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742B99-C441-4EAE-936B-15F98A823C60}"/>
              </a:ext>
            </a:extLst>
          </p:cNvPr>
          <p:cNvSpPr txBox="1"/>
          <p:nvPr/>
        </p:nvSpPr>
        <p:spPr>
          <a:xfrm>
            <a:off x="838199" y="6345382"/>
            <a:ext cx="870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Teme o kojima bh. novinari izvještavaju 2023.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1B64BC6-9666-4132-900B-858E3C3F54B4}"/>
              </a:ext>
            </a:extLst>
          </p:cNvPr>
          <p:cNvSpPr txBox="1"/>
          <p:nvPr/>
        </p:nvSpPr>
        <p:spPr>
          <a:xfrm>
            <a:off x="841820" y="5760154"/>
            <a:ext cx="111700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(n=504)</a:t>
            </a:r>
          </a:p>
          <a:p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B01DF89-4649-45D0-B736-5DB1F9FC046B}"/>
              </a:ext>
            </a:extLst>
          </p:cNvPr>
          <p:cNvSpPr txBox="1"/>
          <p:nvPr/>
        </p:nvSpPr>
        <p:spPr>
          <a:xfrm>
            <a:off x="841158" y="493705"/>
            <a:ext cx="102697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Da li bi ste rekli da su teme o kojima bh. novinari izvještavaju...</a:t>
            </a:r>
            <a:endParaRPr lang="sl-S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041C9C3B-3AEF-4C9B-A193-70D641E232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7224675"/>
              </p:ext>
            </p:extLst>
          </p:nvPr>
        </p:nvGraphicFramePr>
        <p:xfrm>
          <a:off x="711186" y="1412776"/>
          <a:ext cx="3377009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xmlns="" id="{A2ABFBC3-DD01-4011-9232-A354908A1A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5942211"/>
              </p:ext>
            </p:extLst>
          </p:nvPr>
        </p:nvGraphicFramePr>
        <p:xfrm>
          <a:off x="4676312" y="1416219"/>
          <a:ext cx="316835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xmlns="" id="{F49BEA52-A356-4281-B74B-3312F0A698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8304115"/>
              </p:ext>
            </p:extLst>
          </p:nvPr>
        </p:nvGraphicFramePr>
        <p:xfrm>
          <a:off x="8432781" y="1412776"/>
          <a:ext cx="316145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474292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742B99-C441-4EAE-936B-15F98A823C60}"/>
              </a:ext>
            </a:extLst>
          </p:cNvPr>
          <p:cNvSpPr txBox="1"/>
          <p:nvPr/>
        </p:nvSpPr>
        <p:spPr>
          <a:xfrm>
            <a:off x="838199" y="6345382"/>
            <a:ext cx="870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Teme o kojima bh. novinari izvještavaju 2015.- 2023.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1B64BC6-9666-4132-900B-858E3C3F54B4}"/>
              </a:ext>
            </a:extLst>
          </p:cNvPr>
          <p:cNvSpPr txBox="1"/>
          <p:nvPr/>
        </p:nvSpPr>
        <p:spPr>
          <a:xfrm>
            <a:off x="841820" y="5760154"/>
            <a:ext cx="111423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(n=504)</a:t>
            </a:r>
          </a:p>
          <a:p>
            <a:pPr algn="r"/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B01DF89-4649-45D0-B736-5DB1F9FC046B}"/>
              </a:ext>
            </a:extLst>
          </p:cNvPr>
          <p:cNvSpPr txBox="1"/>
          <p:nvPr/>
        </p:nvSpPr>
        <p:spPr>
          <a:xfrm>
            <a:off x="841158" y="493705"/>
            <a:ext cx="102697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Da li bi ste rekli da su teme o kojima bh. novinari izvještavaju...</a:t>
            </a:r>
            <a:endParaRPr lang="sl-S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71D7F82B-CD07-4E84-A346-6F9DFAC0A6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8495227"/>
              </p:ext>
            </p:extLst>
          </p:nvPr>
        </p:nvGraphicFramePr>
        <p:xfrm>
          <a:off x="1011383" y="1100087"/>
          <a:ext cx="1050174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C755E920-D984-46BB-8FBB-9DD1FFEDDEBC}"/>
              </a:ext>
            </a:extLst>
          </p:cNvPr>
          <p:cNvSpPr txBox="1">
            <a:spLocks/>
          </p:cNvSpPr>
          <p:nvPr/>
        </p:nvSpPr>
        <p:spPr>
          <a:xfrm>
            <a:off x="573586" y="986600"/>
            <a:ext cx="4383127" cy="28399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(BiH)</a:t>
            </a:r>
          </a:p>
        </p:txBody>
      </p:sp>
    </p:spTree>
    <p:extLst>
      <p:ext uri="{BB962C8B-B14F-4D97-AF65-F5344CB8AC3E}">
        <p14:creationId xmlns:p14="http://schemas.microsoft.com/office/powerpoint/2010/main" val="4155045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0B9F52-4EE4-4996-8AE7-ECF377BFCC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53" y="23258"/>
            <a:ext cx="10600387" cy="1422647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5000" b="1" dirty="0" err="1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Glavni</a:t>
            </a:r>
            <a:r>
              <a:rPr lang="en-US" sz="5000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5000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zaključci</a:t>
            </a:r>
            <a:endParaRPr lang="en-US" sz="4200" b="1" dirty="0">
              <a:solidFill>
                <a:srgbClr val="6D6E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40004B92-684A-4607-970F-C09091F74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894120" y="2691550"/>
            <a:ext cx="9115331" cy="272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015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742B99-C441-4EAE-936B-15F98A823C60}"/>
              </a:ext>
            </a:extLst>
          </p:cNvPr>
          <p:cNvSpPr txBox="1"/>
          <p:nvPr/>
        </p:nvSpPr>
        <p:spPr>
          <a:xfrm>
            <a:off x="838199" y="6345382"/>
            <a:ext cx="870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Teme o kojima bh. novinari izvještavaju 2015.- 2023. 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1B64BC6-9666-4132-900B-858E3C3F54B4}"/>
              </a:ext>
            </a:extLst>
          </p:cNvPr>
          <p:cNvSpPr txBox="1"/>
          <p:nvPr/>
        </p:nvSpPr>
        <p:spPr>
          <a:xfrm>
            <a:off x="841820" y="5760154"/>
            <a:ext cx="111423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(n=332)</a:t>
            </a:r>
          </a:p>
          <a:p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B01DF89-4649-45D0-B736-5DB1F9FC046B}"/>
              </a:ext>
            </a:extLst>
          </p:cNvPr>
          <p:cNvSpPr txBox="1"/>
          <p:nvPr/>
        </p:nvSpPr>
        <p:spPr>
          <a:xfrm>
            <a:off x="841158" y="493705"/>
            <a:ext cx="102697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Da li bi ste rekli da su teme o kojima bh. novinari izvještavaju...</a:t>
            </a:r>
            <a:endParaRPr lang="sl-S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C755E920-D984-46BB-8FBB-9DD1FFEDDEBC}"/>
              </a:ext>
            </a:extLst>
          </p:cNvPr>
          <p:cNvSpPr txBox="1">
            <a:spLocks/>
          </p:cNvSpPr>
          <p:nvPr/>
        </p:nvSpPr>
        <p:spPr>
          <a:xfrm>
            <a:off x="462749" y="986600"/>
            <a:ext cx="4383127" cy="28399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(FBiH)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5AF6C9DE-A1B2-4E7C-A80C-1BE5D4BE7C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9594273"/>
              </p:ext>
            </p:extLst>
          </p:nvPr>
        </p:nvGraphicFramePr>
        <p:xfrm>
          <a:off x="969818" y="1128598"/>
          <a:ext cx="10751127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56948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742B99-C441-4EAE-936B-15F98A823C60}"/>
              </a:ext>
            </a:extLst>
          </p:cNvPr>
          <p:cNvSpPr txBox="1"/>
          <p:nvPr/>
        </p:nvSpPr>
        <p:spPr>
          <a:xfrm>
            <a:off x="838199" y="6345382"/>
            <a:ext cx="870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Teme o kojima bh. novinari izvještavaju 2015.- 2023. 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1B64BC6-9666-4132-900B-858E3C3F54B4}"/>
              </a:ext>
            </a:extLst>
          </p:cNvPr>
          <p:cNvSpPr txBox="1"/>
          <p:nvPr/>
        </p:nvSpPr>
        <p:spPr>
          <a:xfrm>
            <a:off x="841820" y="5760154"/>
            <a:ext cx="111423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(n=162)</a:t>
            </a:r>
          </a:p>
          <a:p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B01DF89-4649-45D0-B736-5DB1F9FC046B}"/>
              </a:ext>
            </a:extLst>
          </p:cNvPr>
          <p:cNvSpPr txBox="1"/>
          <p:nvPr/>
        </p:nvSpPr>
        <p:spPr>
          <a:xfrm>
            <a:off x="841158" y="493705"/>
            <a:ext cx="102697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Da li bi ste rekli da su teme o kojima bh. novinari izvještavaju...</a:t>
            </a:r>
            <a:endParaRPr lang="sl-S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C755E920-D984-46BB-8FBB-9DD1FFEDDEBC}"/>
              </a:ext>
            </a:extLst>
          </p:cNvPr>
          <p:cNvSpPr txBox="1">
            <a:spLocks/>
          </p:cNvSpPr>
          <p:nvPr/>
        </p:nvSpPr>
        <p:spPr>
          <a:xfrm>
            <a:off x="490459" y="989527"/>
            <a:ext cx="4383127" cy="28399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(RS)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D67CE018-2471-4504-B65E-1DC8347543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6619570"/>
              </p:ext>
            </p:extLst>
          </p:nvPr>
        </p:nvGraphicFramePr>
        <p:xfrm>
          <a:off x="1080655" y="1128598"/>
          <a:ext cx="10598727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31465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742B99-C441-4EAE-936B-15F98A823C60}"/>
              </a:ext>
            </a:extLst>
          </p:cNvPr>
          <p:cNvSpPr txBox="1"/>
          <p:nvPr/>
        </p:nvSpPr>
        <p:spPr>
          <a:xfrm>
            <a:off x="838199" y="6345382"/>
            <a:ext cx="870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Teme koje bi bh. novinari trebali obrađivati u većoj mjeri 2023.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1B64BC6-9666-4132-900B-858E3C3F54B4}"/>
              </a:ext>
            </a:extLst>
          </p:cNvPr>
          <p:cNvSpPr txBox="1"/>
          <p:nvPr/>
        </p:nvSpPr>
        <p:spPr>
          <a:xfrm>
            <a:off x="841820" y="5760154"/>
            <a:ext cx="111562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(n=504)</a:t>
            </a:r>
          </a:p>
          <a:p>
            <a:pPr algn="r"/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B01DF89-4649-45D0-B736-5DB1F9FC046B}"/>
              </a:ext>
            </a:extLst>
          </p:cNvPr>
          <p:cNvSpPr txBox="1"/>
          <p:nvPr/>
        </p:nvSpPr>
        <p:spPr>
          <a:xfrm>
            <a:off x="841158" y="493705"/>
            <a:ext cx="102697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navedenih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tema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novinari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trebali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obrađivati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većoj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mjeri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nego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sada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sl-S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FB8C3342-412E-4A65-A5E5-5B9D34AB99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8663675"/>
              </p:ext>
            </p:extLst>
          </p:nvPr>
        </p:nvGraphicFramePr>
        <p:xfrm>
          <a:off x="585897" y="1295371"/>
          <a:ext cx="3456384" cy="4274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2646E356-7D1C-4B8D-9B35-0884E426F7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8127622"/>
              </p:ext>
            </p:extLst>
          </p:nvPr>
        </p:nvGraphicFramePr>
        <p:xfrm>
          <a:off x="4655839" y="1295371"/>
          <a:ext cx="3199687" cy="4357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xmlns="" id="{47F826BC-8217-4D87-A59D-9329C1E471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9078615"/>
              </p:ext>
            </p:extLst>
          </p:nvPr>
        </p:nvGraphicFramePr>
        <p:xfrm>
          <a:off x="8437711" y="1295370"/>
          <a:ext cx="3061561" cy="4343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846755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742B99-C441-4EAE-936B-15F98A823C60}"/>
              </a:ext>
            </a:extLst>
          </p:cNvPr>
          <p:cNvSpPr txBox="1"/>
          <p:nvPr/>
        </p:nvSpPr>
        <p:spPr>
          <a:xfrm>
            <a:off x="838199" y="6345382"/>
            <a:ext cx="870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Načini unaprijeđenja novinarskog rada i kvaliteta izvještavanja 20</a:t>
            </a:r>
            <a:r>
              <a:rPr lang="bs-Latn-BA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sv-SE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1B64BC6-9666-4132-900B-858E3C3F54B4}"/>
              </a:ext>
            </a:extLst>
          </p:cNvPr>
          <p:cNvSpPr txBox="1"/>
          <p:nvPr/>
        </p:nvSpPr>
        <p:spPr>
          <a:xfrm>
            <a:off x="841820" y="5760154"/>
            <a:ext cx="111700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(n=504)</a:t>
            </a:r>
          </a:p>
          <a:p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B01DF89-4649-45D0-B736-5DB1F9FC046B}"/>
              </a:ext>
            </a:extLst>
          </p:cNvPr>
          <p:cNvSpPr txBox="1"/>
          <p:nvPr/>
        </p:nvSpPr>
        <p:spPr>
          <a:xfrm>
            <a:off x="841158" y="493705"/>
            <a:ext cx="102697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navedenih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načina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je po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vašem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mišljenju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potrebno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najprije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unaprijediti</a:t>
            </a:r>
            <a:endParaRPr lang="hr-H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novinarski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rad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kvalitet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izvještavanja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sl-S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F461C73F-8D45-42F9-ABBB-0793C77427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2025513"/>
              </p:ext>
            </p:extLst>
          </p:nvPr>
        </p:nvGraphicFramePr>
        <p:xfrm>
          <a:off x="838198" y="1341538"/>
          <a:ext cx="3498275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xmlns="" id="{C817C3F1-46E3-4752-8480-F24CA12E4F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1948941"/>
              </p:ext>
            </p:extLst>
          </p:nvPr>
        </p:nvGraphicFramePr>
        <p:xfrm>
          <a:off x="4913282" y="1341538"/>
          <a:ext cx="288032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xmlns="" id="{C9723371-86DC-4ED1-AD13-AC252BD1BC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5810645"/>
              </p:ext>
            </p:extLst>
          </p:nvPr>
        </p:nvGraphicFramePr>
        <p:xfrm>
          <a:off x="8412301" y="1341538"/>
          <a:ext cx="288032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568765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742B99-C441-4EAE-936B-15F98A823C60}"/>
              </a:ext>
            </a:extLst>
          </p:cNvPr>
          <p:cNvSpPr txBox="1"/>
          <p:nvPr/>
        </p:nvSpPr>
        <p:spPr>
          <a:xfrm>
            <a:off x="838199" y="6345382"/>
            <a:ext cx="870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Prvi izbor medija za informisanje 2023.</a:t>
            </a:r>
            <a:endParaRPr lang="sv-SE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1B64BC6-9666-4132-900B-858E3C3F54B4}"/>
              </a:ext>
            </a:extLst>
          </p:cNvPr>
          <p:cNvSpPr txBox="1"/>
          <p:nvPr/>
        </p:nvSpPr>
        <p:spPr>
          <a:xfrm>
            <a:off x="841820" y="5760154"/>
            <a:ext cx="111423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(n=504)</a:t>
            </a:r>
          </a:p>
          <a:p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B01DF89-4649-45D0-B736-5DB1F9FC046B}"/>
              </a:ext>
            </a:extLst>
          </p:cNvPr>
          <p:cNvSpPr txBox="1"/>
          <p:nvPr/>
        </p:nvSpPr>
        <p:spPr>
          <a:xfrm>
            <a:off x="841158" y="493705"/>
            <a:ext cx="102697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Koji od navedenih medija je vaš prvi izvor informacija?</a:t>
            </a:r>
            <a:endParaRPr lang="sl-S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D7EFF7DE-9444-4ED0-B87D-831E1D2313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094959"/>
              </p:ext>
            </p:extLst>
          </p:nvPr>
        </p:nvGraphicFramePr>
        <p:xfrm>
          <a:off x="1003257" y="1249205"/>
          <a:ext cx="345638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xmlns="" id="{E472092D-A9FA-4B2F-8C23-8EB1DE919B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4753637"/>
              </p:ext>
            </p:extLst>
          </p:nvPr>
        </p:nvGraphicFramePr>
        <p:xfrm>
          <a:off x="4826202" y="1249205"/>
          <a:ext cx="295232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xmlns="" id="{354A4607-F8DF-4381-8928-3566B41890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2437568"/>
              </p:ext>
            </p:extLst>
          </p:nvPr>
        </p:nvGraphicFramePr>
        <p:xfrm>
          <a:off x="8145092" y="1249205"/>
          <a:ext cx="288032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052552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742B99-C441-4EAE-936B-15F98A823C60}"/>
              </a:ext>
            </a:extLst>
          </p:cNvPr>
          <p:cNvSpPr txBox="1"/>
          <p:nvPr/>
        </p:nvSpPr>
        <p:spPr>
          <a:xfrm>
            <a:off x="838199" y="6345382"/>
            <a:ext cx="870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Kvalitet medija za informisanje 2023. </a:t>
            </a:r>
            <a:endParaRPr lang="sv-SE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1B64BC6-9666-4132-900B-858E3C3F54B4}"/>
              </a:ext>
            </a:extLst>
          </p:cNvPr>
          <p:cNvSpPr txBox="1"/>
          <p:nvPr/>
        </p:nvSpPr>
        <p:spPr>
          <a:xfrm>
            <a:off x="841820" y="5760154"/>
            <a:ext cx="111007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(n=504)</a:t>
            </a:r>
          </a:p>
          <a:p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B01DF89-4649-45D0-B736-5DB1F9FC046B}"/>
              </a:ext>
            </a:extLst>
          </p:cNvPr>
          <p:cNvSpPr txBox="1"/>
          <p:nvPr/>
        </p:nvSpPr>
        <p:spPr>
          <a:xfrm>
            <a:off x="841158" y="493705"/>
            <a:ext cx="102697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b="1" dirty="0">
                <a:latin typeface="Arial" panose="020B0604020202020204" pitchFamily="34" charset="0"/>
                <a:cs typeface="Arial" panose="020B0604020202020204" pitchFamily="34" charset="0"/>
              </a:rPr>
              <a:t>Zahvaljujući kojem mediju se najkvalitetnije informišete?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4A270890-661C-4CE7-86CB-DC793AB447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3533206"/>
              </p:ext>
            </p:extLst>
          </p:nvPr>
        </p:nvGraphicFramePr>
        <p:xfrm>
          <a:off x="4392294" y="1187054"/>
          <a:ext cx="340741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xmlns="" id="{C63AC685-5C94-49DA-9130-FD74563039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1892546"/>
              </p:ext>
            </p:extLst>
          </p:nvPr>
        </p:nvGraphicFramePr>
        <p:xfrm>
          <a:off x="838199" y="1187054"/>
          <a:ext cx="331236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xmlns="" id="{CDCAD834-F6F4-43A5-BCA1-524315CD6E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4952931"/>
              </p:ext>
            </p:extLst>
          </p:nvPr>
        </p:nvGraphicFramePr>
        <p:xfrm>
          <a:off x="7984744" y="1187053"/>
          <a:ext cx="3117501" cy="4156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955278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742B99-C441-4EAE-936B-15F98A823C60}"/>
              </a:ext>
            </a:extLst>
          </p:cNvPr>
          <p:cNvSpPr txBox="1"/>
          <p:nvPr/>
        </p:nvSpPr>
        <p:spPr>
          <a:xfrm>
            <a:off x="838199" y="6345382"/>
            <a:ext cx="870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Evaluacija važnosti interneta za javnost i građane 2023.</a:t>
            </a:r>
            <a:endParaRPr lang="sv-SE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1B64BC6-9666-4132-900B-858E3C3F54B4}"/>
              </a:ext>
            </a:extLst>
          </p:cNvPr>
          <p:cNvSpPr txBox="1"/>
          <p:nvPr/>
        </p:nvSpPr>
        <p:spPr>
          <a:xfrm>
            <a:off x="841820" y="5760154"/>
            <a:ext cx="111700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(n=504)</a:t>
            </a:r>
          </a:p>
          <a:p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B01DF89-4649-45D0-B736-5DB1F9FC046B}"/>
              </a:ext>
            </a:extLst>
          </p:cNvPr>
          <p:cNvSpPr txBox="1"/>
          <p:nvPr/>
        </p:nvSpPr>
        <p:spPr>
          <a:xfrm>
            <a:off x="841158" y="493705"/>
            <a:ext cx="102697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b="1" dirty="0">
                <a:latin typeface="Arial" panose="020B0604020202020204" pitchFamily="34" charset="0"/>
                <a:cs typeface="Arial" panose="020B0604020202020204" pitchFamily="34" charset="0"/>
              </a:rPr>
              <a:t>U kojoj mjeri ocjenjujete važnost interneta kao medija za javnost i građane?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56D53076-E86E-4A3F-BEE2-3471006E3E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771227"/>
              </p:ext>
            </p:extLst>
          </p:nvPr>
        </p:nvGraphicFramePr>
        <p:xfrm>
          <a:off x="1935155" y="1268760"/>
          <a:ext cx="808171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60231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742B99-C441-4EAE-936B-15F98A823C60}"/>
              </a:ext>
            </a:extLst>
          </p:cNvPr>
          <p:cNvSpPr txBox="1"/>
          <p:nvPr/>
        </p:nvSpPr>
        <p:spPr>
          <a:xfrm>
            <a:off x="838199" y="6345382"/>
            <a:ext cx="870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Evaluacija slaganja sa tvrdnjama (1/2)</a:t>
            </a:r>
            <a:endParaRPr lang="sv-SE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1B64BC6-9666-4132-900B-858E3C3F54B4}"/>
              </a:ext>
            </a:extLst>
          </p:cNvPr>
          <p:cNvSpPr txBox="1"/>
          <p:nvPr/>
        </p:nvSpPr>
        <p:spPr>
          <a:xfrm>
            <a:off x="841820" y="5760154"/>
            <a:ext cx="11197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(n=504)</a:t>
            </a:r>
          </a:p>
          <a:p>
            <a:pPr algn="r"/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B01DF89-4649-45D0-B736-5DB1F9FC046B}"/>
              </a:ext>
            </a:extLst>
          </p:cNvPr>
          <p:cNvSpPr txBox="1"/>
          <p:nvPr/>
        </p:nvSpPr>
        <p:spPr>
          <a:xfrm>
            <a:off x="841158" y="493705"/>
            <a:ext cx="102697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b="1" dirty="0">
                <a:latin typeface="Arial" panose="020B0604020202020204" pitchFamily="34" charset="0"/>
                <a:cs typeface="Arial" panose="020B0604020202020204" pitchFamily="34" charset="0"/>
              </a:rPr>
              <a:t>U kojoj mjeri se slažete sa sljedećim tvrdnjama?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0FE9F49-8626-496D-A382-B9ABFE2DD014}"/>
              </a:ext>
            </a:extLst>
          </p:cNvPr>
          <p:cNvSpPr/>
          <p:nvPr/>
        </p:nvSpPr>
        <p:spPr>
          <a:xfrm>
            <a:off x="4549065" y="931716"/>
            <a:ext cx="2775005" cy="592865"/>
          </a:xfrm>
          <a:prstGeom prst="rect">
            <a:avLst/>
          </a:prstGeom>
          <a:noFill/>
          <a:ln w="3175">
            <a:solidFill>
              <a:schemeClr val="tx1">
                <a:alpha val="5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vi-VN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nformacije su bile korisne, prezentovane na razumljiv način i omogućavale su građanima razmijevanje poduzetih mjera od strane nadležnih vlasti</a:t>
            </a:r>
            <a:endParaRPr lang="bs-Latn-BA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479EF40-C909-4E58-A89E-F9B179038412}"/>
              </a:ext>
            </a:extLst>
          </p:cNvPr>
          <p:cNvSpPr/>
          <p:nvPr/>
        </p:nvSpPr>
        <p:spPr>
          <a:xfrm>
            <a:off x="954556" y="923919"/>
            <a:ext cx="2775005" cy="592865"/>
          </a:xfrm>
          <a:prstGeom prst="rect">
            <a:avLst/>
          </a:prstGeom>
          <a:noFill/>
          <a:ln w="3175">
            <a:solidFill>
              <a:schemeClr val="tx1">
                <a:alpha val="5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Posljednju godina u medijima smo imali dovoljno informacija o pandemiji Covid -19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7466229-AC51-4CA0-8594-9C2EB13EDCAB}"/>
              </a:ext>
            </a:extLst>
          </p:cNvPr>
          <p:cNvSpPr/>
          <p:nvPr/>
        </p:nvSpPr>
        <p:spPr>
          <a:xfrm>
            <a:off x="8155992" y="931716"/>
            <a:ext cx="2775005" cy="592865"/>
          </a:xfrm>
          <a:prstGeom prst="rect">
            <a:avLst/>
          </a:prstGeom>
          <a:noFill/>
          <a:ln w="3175">
            <a:solidFill>
              <a:schemeClr val="tx1">
                <a:alpha val="5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Informacije su bile konfuzne, nerazumljive, nedovoljne za kvalitetno razumijevanje situacije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AC96AE7-37AB-4362-A7E4-39A6840FAEE1}"/>
              </a:ext>
            </a:extLst>
          </p:cNvPr>
          <p:cNvSpPr/>
          <p:nvPr/>
        </p:nvSpPr>
        <p:spPr>
          <a:xfrm>
            <a:off x="4555273" y="3309159"/>
            <a:ext cx="2775005" cy="763492"/>
          </a:xfrm>
          <a:prstGeom prst="rect">
            <a:avLst/>
          </a:prstGeom>
          <a:noFill/>
          <a:ln w="3175">
            <a:solidFill>
              <a:schemeClr val="tx1">
                <a:alpha val="5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Unatoč povećanju broja informacija o koronavirusu, putem internetskih portala i javno dostupnih medijskih sadržaja,  ni nakon godinu dana od izbijanja pandemije se ne osjećam kvalitetnije informiranim(om)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C604146-8666-4AA1-B91A-74A19866824C}"/>
              </a:ext>
            </a:extLst>
          </p:cNvPr>
          <p:cNvSpPr/>
          <p:nvPr/>
        </p:nvSpPr>
        <p:spPr>
          <a:xfrm>
            <a:off x="954556" y="3375706"/>
            <a:ext cx="2775005" cy="592865"/>
          </a:xfrm>
          <a:prstGeom prst="rect">
            <a:avLst/>
          </a:prstGeom>
          <a:noFill/>
          <a:ln w="3175">
            <a:solidFill>
              <a:schemeClr val="tx1">
                <a:alpha val="5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sv-SE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ediji su u potpunosti ispunili svoju javnu ulogu u prenošenju informacija u vezi sa pandemijom Covid -19</a:t>
            </a:r>
            <a:endParaRPr lang="bs-Latn-BA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7FC1CC1-76EA-4EC6-BA74-F4DF51DEB993}"/>
              </a:ext>
            </a:extLst>
          </p:cNvPr>
          <p:cNvSpPr/>
          <p:nvPr/>
        </p:nvSpPr>
        <p:spPr>
          <a:xfrm>
            <a:off x="8155991" y="3380279"/>
            <a:ext cx="2775005" cy="592865"/>
          </a:xfrm>
          <a:prstGeom prst="rect">
            <a:avLst/>
          </a:prstGeom>
          <a:noFill/>
          <a:ln w="3175">
            <a:solidFill>
              <a:schemeClr val="tx1">
                <a:alpha val="5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Bosanskohercegovački mediji, naročito portali su prodonosili širenju straha i dezinformacija o pandemiji koronavirusa?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xmlns="" id="{A260F287-90E3-42AE-8C8C-A3E930C38C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9079918"/>
              </p:ext>
            </p:extLst>
          </p:nvPr>
        </p:nvGraphicFramePr>
        <p:xfrm>
          <a:off x="954556" y="1466523"/>
          <a:ext cx="2775005" cy="183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xmlns="" id="{A3E1C208-D8BF-4A9C-8D2A-A86AA47A6E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5523817"/>
              </p:ext>
            </p:extLst>
          </p:nvPr>
        </p:nvGraphicFramePr>
        <p:xfrm>
          <a:off x="4549066" y="1481516"/>
          <a:ext cx="2775005" cy="183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xmlns="" id="{6BB06C9A-9CB7-4AEF-A38F-BCC1A67F75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6144043"/>
              </p:ext>
            </p:extLst>
          </p:nvPr>
        </p:nvGraphicFramePr>
        <p:xfrm>
          <a:off x="8155992" y="1474321"/>
          <a:ext cx="2775005" cy="183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xmlns="" id="{0B0CE103-F490-4CA5-B93E-2DDD9FCBE7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2104140"/>
              </p:ext>
            </p:extLst>
          </p:nvPr>
        </p:nvGraphicFramePr>
        <p:xfrm>
          <a:off x="954556" y="4050112"/>
          <a:ext cx="2775005" cy="183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xmlns="" id="{528CE0FD-21A8-40BC-BDF5-9D7923B70D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6448548"/>
              </p:ext>
            </p:extLst>
          </p:nvPr>
        </p:nvGraphicFramePr>
        <p:xfrm>
          <a:off x="4549067" y="4061709"/>
          <a:ext cx="2775005" cy="183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xmlns="" id="{337C54EF-35F9-41A9-A75F-E82C47CE8C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5286743"/>
              </p:ext>
            </p:extLst>
          </p:nvPr>
        </p:nvGraphicFramePr>
        <p:xfrm>
          <a:off x="8155990" y="4061710"/>
          <a:ext cx="2775005" cy="183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2797316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742B99-C441-4EAE-936B-15F98A823C60}"/>
              </a:ext>
            </a:extLst>
          </p:cNvPr>
          <p:cNvSpPr txBox="1"/>
          <p:nvPr/>
        </p:nvSpPr>
        <p:spPr>
          <a:xfrm>
            <a:off x="838199" y="6345382"/>
            <a:ext cx="870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Evaluacija slaganja sa tvrdnjama (2/2)</a:t>
            </a:r>
            <a:endParaRPr lang="sv-SE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1B64BC6-9666-4132-900B-858E3C3F54B4}"/>
              </a:ext>
            </a:extLst>
          </p:cNvPr>
          <p:cNvSpPr txBox="1"/>
          <p:nvPr/>
        </p:nvSpPr>
        <p:spPr>
          <a:xfrm>
            <a:off x="841820" y="5760154"/>
            <a:ext cx="111839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(n=504)</a:t>
            </a:r>
          </a:p>
          <a:p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B01DF89-4649-45D0-B736-5DB1F9FC046B}"/>
              </a:ext>
            </a:extLst>
          </p:cNvPr>
          <p:cNvSpPr txBox="1"/>
          <p:nvPr/>
        </p:nvSpPr>
        <p:spPr>
          <a:xfrm>
            <a:off x="841158" y="493705"/>
            <a:ext cx="102697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b="1" dirty="0">
                <a:latin typeface="Arial" panose="020B0604020202020204" pitchFamily="34" charset="0"/>
                <a:cs typeface="Arial" panose="020B0604020202020204" pitchFamily="34" charset="0"/>
              </a:rPr>
              <a:t>U kojoj mjeri se slažete sa sljedećim tvrdnjama?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C9DC290-C817-4863-AE12-F92A4433075B}"/>
              </a:ext>
            </a:extLst>
          </p:cNvPr>
          <p:cNvSpPr/>
          <p:nvPr/>
        </p:nvSpPr>
        <p:spPr>
          <a:xfrm>
            <a:off x="1424125" y="2016259"/>
            <a:ext cx="4028860" cy="649323"/>
          </a:xfrm>
          <a:prstGeom prst="rect">
            <a:avLst/>
          </a:prstGeom>
          <a:noFill/>
          <a:ln w="3175">
            <a:solidFill>
              <a:schemeClr val="tx1">
                <a:alpha val="5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medijima  nije bilo dovoljno edukativnih sadržaja o mjerama zaštite od koronavirusa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1D74841-E8F2-471B-B3A7-372C09D55D22}"/>
              </a:ext>
            </a:extLst>
          </p:cNvPr>
          <p:cNvSpPr/>
          <p:nvPr/>
        </p:nvSpPr>
        <p:spPr>
          <a:xfrm>
            <a:off x="6888292" y="2016259"/>
            <a:ext cx="4028860" cy="649323"/>
          </a:xfrm>
          <a:prstGeom prst="rect">
            <a:avLst/>
          </a:prstGeom>
          <a:noFill/>
          <a:ln w="3175">
            <a:solidFill>
              <a:schemeClr val="tx1">
                <a:alpha val="5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Novinari su se pridržavali etičkih načela u izvještavanju o posljedicama koronovairusa posebno o smrtnim ishodima i povećanju broja oboljelih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xmlns="" id="{90EF1D62-781F-44A3-A5A9-93223DFD23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422276"/>
              </p:ext>
            </p:extLst>
          </p:nvPr>
        </p:nvGraphicFramePr>
        <p:xfrm>
          <a:off x="1255422" y="2747127"/>
          <a:ext cx="4197563" cy="183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xmlns="" id="{D97B71C7-E920-4CD1-909A-E1B0F41EFF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1409757"/>
              </p:ext>
            </p:extLst>
          </p:nvPr>
        </p:nvGraphicFramePr>
        <p:xfrm>
          <a:off x="6719589" y="2773769"/>
          <a:ext cx="4197563" cy="183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419524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742B99-C441-4EAE-936B-15F98A823C60}"/>
              </a:ext>
            </a:extLst>
          </p:cNvPr>
          <p:cNvSpPr txBox="1"/>
          <p:nvPr/>
        </p:nvSpPr>
        <p:spPr>
          <a:xfrm>
            <a:off x="838199" y="6345382"/>
            <a:ext cx="870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Evaluacija političkog uticaja u medijima</a:t>
            </a:r>
            <a:endParaRPr lang="sv-SE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1B64BC6-9666-4132-900B-858E3C3F54B4}"/>
              </a:ext>
            </a:extLst>
          </p:cNvPr>
          <p:cNvSpPr txBox="1"/>
          <p:nvPr/>
        </p:nvSpPr>
        <p:spPr>
          <a:xfrm>
            <a:off x="841820" y="5760154"/>
            <a:ext cx="111423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(n=504)</a:t>
            </a:r>
          </a:p>
          <a:p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B01DF89-4649-45D0-B736-5DB1F9FC046B}"/>
              </a:ext>
            </a:extLst>
          </p:cNvPr>
          <p:cNvSpPr txBox="1"/>
          <p:nvPr/>
        </p:nvSpPr>
        <p:spPr>
          <a:xfrm>
            <a:off x="841158" y="493705"/>
            <a:ext cx="102697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kojoj mjeri se slažete sa sljedećim tvrdnjama vezanim uz politički uticaj u medijima?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F54657A-A954-46AA-9525-34C7EEA7EF88}"/>
              </a:ext>
            </a:extLst>
          </p:cNvPr>
          <p:cNvSpPr/>
          <p:nvPr/>
        </p:nvSpPr>
        <p:spPr>
          <a:xfrm>
            <a:off x="4703413" y="1028876"/>
            <a:ext cx="2775005" cy="592865"/>
          </a:xfrm>
          <a:prstGeom prst="rect">
            <a:avLst/>
          </a:prstGeom>
          <a:noFill/>
          <a:ln w="3175">
            <a:solidFill>
              <a:schemeClr val="tx1">
                <a:alpha val="5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Politički uticaj u javnim medijskim servisima se najviše ogleda u imenovanju direktora i urednika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42D43AD-E294-4112-83C3-F920CC5E6879}"/>
              </a:ext>
            </a:extLst>
          </p:cNvPr>
          <p:cNvSpPr/>
          <p:nvPr/>
        </p:nvSpPr>
        <p:spPr>
          <a:xfrm>
            <a:off x="945679" y="1028876"/>
            <a:ext cx="2775005" cy="592865"/>
          </a:xfrm>
          <a:prstGeom prst="rect">
            <a:avLst/>
          </a:prstGeom>
          <a:noFill/>
          <a:ln w="3175">
            <a:solidFill>
              <a:schemeClr val="tx1">
                <a:alpha val="5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Politički uticaj na javne medijske servise je prilično prisutan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31A59A3-CF7B-46E6-B96D-D2BC19D64517}"/>
              </a:ext>
            </a:extLst>
          </p:cNvPr>
          <p:cNvSpPr/>
          <p:nvPr/>
        </p:nvSpPr>
        <p:spPr>
          <a:xfrm>
            <a:off x="8335862" y="1028876"/>
            <a:ext cx="2775005" cy="592865"/>
          </a:xfrm>
          <a:prstGeom prst="rect">
            <a:avLst/>
          </a:prstGeom>
          <a:noFill/>
          <a:ln w="3175">
            <a:solidFill>
              <a:schemeClr val="tx1">
                <a:alpha val="5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Politički uticaj u javnim medijskim servisima se najviše ogleda u kreiranju i uređivanju programa vijesti/centralnih dnevnika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42B4774-C3F6-4245-B518-D364E84640EF}"/>
              </a:ext>
            </a:extLst>
          </p:cNvPr>
          <p:cNvSpPr/>
          <p:nvPr/>
        </p:nvSpPr>
        <p:spPr>
          <a:xfrm>
            <a:off x="6509074" y="3648358"/>
            <a:ext cx="2775005" cy="592865"/>
          </a:xfrm>
          <a:prstGeom prst="rect">
            <a:avLst/>
          </a:prstGeom>
          <a:noFill/>
          <a:ln w="3175">
            <a:solidFill>
              <a:schemeClr val="tx1">
                <a:alpha val="5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Politički uticaj u javnim medijskim servisima se najviše ogleda u zapošljavanju politički podobnih novinara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B951EEC-D8D5-4C3A-8305-4D8803E6E1FA}"/>
              </a:ext>
            </a:extLst>
          </p:cNvPr>
          <p:cNvSpPr/>
          <p:nvPr/>
        </p:nvSpPr>
        <p:spPr>
          <a:xfrm>
            <a:off x="2907921" y="3648358"/>
            <a:ext cx="2775005" cy="592865"/>
          </a:xfrm>
          <a:prstGeom prst="rect">
            <a:avLst/>
          </a:prstGeom>
          <a:noFill/>
          <a:ln w="3175">
            <a:solidFill>
              <a:schemeClr val="tx1">
                <a:alpha val="5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sv-SE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olitički uticaj u javnim medijskim servisima se najviše ogleda u kreiranju i uređivanju političkih emisija i magazina</a:t>
            </a:r>
            <a:endParaRPr lang="bs-Latn-BA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xmlns="" id="{E42B3B91-9D0D-49C1-95AE-7614CEF1A6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6046810"/>
              </p:ext>
            </p:extLst>
          </p:nvPr>
        </p:nvGraphicFramePr>
        <p:xfrm>
          <a:off x="945678" y="1654854"/>
          <a:ext cx="2775005" cy="183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xmlns="" id="{A99FB650-9FD8-4084-9328-ABD6775F8C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0988502"/>
              </p:ext>
            </p:extLst>
          </p:nvPr>
        </p:nvGraphicFramePr>
        <p:xfrm>
          <a:off x="4703412" y="1679157"/>
          <a:ext cx="2775005" cy="183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xmlns="" id="{3EB1ABE1-5C3F-4AA3-8C86-F270753DB8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5792823"/>
              </p:ext>
            </p:extLst>
          </p:nvPr>
        </p:nvGraphicFramePr>
        <p:xfrm>
          <a:off x="8335862" y="1654855"/>
          <a:ext cx="2775005" cy="183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xmlns="" id="{34C65E73-E3FA-4CA5-8B8C-20978D8FC6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0940728"/>
              </p:ext>
            </p:extLst>
          </p:nvPr>
        </p:nvGraphicFramePr>
        <p:xfrm>
          <a:off x="2907920" y="4292617"/>
          <a:ext cx="2775005" cy="183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xmlns="" id="{59BECD0D-8A2A-4A09-901C-9E72BB78DE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7482345"/>
              </p:ext>
            </p:extLst>
          </p:nvPr>
        </p:nvGraphicFramePr>
        <p:xfrm>
          <a:off x="6509074" y="4262261"/>
          <a:ext cx="2775005" cy="183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297965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F092340-E333-3F9A-8DEA-CA57271F13F1}"/>
              </a:ext>
            </a:extLst>
          </p:cNvPr>
          <p:cNvSpPr txBox="1"/>
          <p:nvPr/>
        </p:nvSpPr>
        <p:spPr>
          <a:xfrm>
            <a:off x="695325" y="612845"/>
            <a:ext cx="107918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Prije </a:t>
            </a:r>
            <a:r>
              <a:rPr lang="sr-Latn-B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analize podataka, 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želimo da naglasimo da je neposredno prije </a:t>
            </a:r>
            <a:r>
              <a:rPr lang="sr-Latn-B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anketiranja, Narodna skupština Republike Srpske predstavila 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Nacrt izmjena krivičnog zakonika </a:t>
            </a:r>
            <a:r>
              <a:rPr lang="sr-Latn-B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koji predviđa 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uvođenje krivičnog djela uvrede i klevete, </a:t>
            </a:r>
            <a:r>
              <a:rPr lang="sr-Latn-B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prijedlogom  astronomskih kazni za prekršioce. Takođe </a:t>
            </a:r>
            <a:r>
              <a:rPr lang="sr-Latn-BA" dirty="0" smtClean="0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sr-Latn-B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sr-Latn-B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tom 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periodu </a:t>
            </a:r>
            <a:r>
              <a:rPr lang="sr-Latn-B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oštećena 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vozila dva banjalučka </a:t>
            </a:r>
            <a:r>
              <a:rPr lang="sr-Latn-B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novinara, 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što je izazvalo burne reakcije novinara u BiH, regionu i svijetu. </a:t>
            </a:r>
            <a:b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U međuvremenu je najavljen i Zakon o nevladinim organizacijama, kojim se predviđa uvođenje pojma „strani agent“ i Zakona o LGBT osobama. </a:t>
            </a:r>
            <a:r>
              <a:rPr lang="sr-Latn-B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LGBT aktivisti su 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u Banjaluci bili napadnuti od strane nepoznatih osoba, a neki i </a:t>
            </a:r>
            <a:r>
              <a:rPr lang="sr-Latn-B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povrijeđeni. 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Smatramo da su svi ovi događaju negativno uticali na </a:t>
            </a:r>
            <a:r>
              <a:rPr lang="sr-Latn-BA" dirty="0">
                <a:latin typeface="Arial" panose="020B0604020202020204" pitchFamily="34" charset="0"/>
                <a:cs typeface="Arial" panose="020B0604020202020204" pitchFamily="34" charset="0"/>
              </a:rPr>
              <a:t>društvenu klimu u </a:t>
            </a:r>
            <a:r>
              <a:rPr lang="sr-Latn-BA" dirty="0" smtClean="0">
                <a:latin typeface="Arial" panose="020B0604020202020204" pitchFamily="34" charset="0"/>
                <a:cs typeface="Arial" panose="020B0604020202020204" pitchFamily="34" charset="0"/>
              </a:rPr>
              <a:t>Republici Srpskoj</a:t>
            </a:r>
            <a:r>
              <a:rPr lang="sr-Latn-BA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r-Latn-B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Vjerujemo 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da su naši ispitanici bili uplašeni i zabrinuti, što se reflektovalo i na njihove </a:t>
            </a:r>
            <a:r>
              <a:rPr lang="sr-Latn-B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odgovore. Prije </a:t>
            </a:r>
            <a:r>
              <a:rPr lang="sr-Latn-BA" sz="1800" dirty="0">
                <a:latin typeface="Arial" panose="020B0604020202020204" pitchFamily="34" charset="0"/>
                <a:cs typeface="Arial" panose="020B0604020202020204" pitchFamily="34" charset="0"/>
              </a:rPr>
              <a:t>svega kroz veliki broj odbijanja i davanja neutralnih odgovora.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7103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742B99-C441-4EAE-936B-15F98A823C60}"/>
              </a:ext>
            </a:extLst>
          </p:cNvPr>
          <p:cNvSpPr txBox="1"/>
          <p:nvPr/>
        </p:nvSpPr>
        <p:spPr>
          <a:xfrm>
            <a:off x="838199" y="6345382"/>
            <a:ext cx="870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Finansijski opstanak Javnih servisa 2023</a:t>
            </a:r>
            <a:endParaRPr lang="sv-SE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1B64BC6-9666-4132-900B-858E3C3F54B4}"/>
              </a:ext>
            </a:extLst>
          </p:cNvPr>
          <p:cNvSpPr txBox="1"/>
          <p:nvPr/>
        </p:nvSpPr>
        <p:spPr>
          <a:xfrm>
            <a:off x="841820" y="5760154"/>
            <a:ext cx="112116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(n=504)</a:t>
            </a:r>
          </a:p>
          <a:p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B01DF89-4649-45D0-B736-5DB1F9FC046B}"/>
              </a:ext>
            </a:extLst>
          </p:cNvPr>
          <p:cNvSpPr txBox="1"/>
          <p:nvPr/>
        </p:nvSpPr>
        <p:spPr>
          <a:xfrm>
            <a:off x="841158" y="493705"/>
            <a:ext cx="102697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b="1" dirty="0">
                <a:latin typeface="Arial" panose="020B0604020202020204" pitchFamily="34" charset="0"/>
                <a:cs typeface="Arial" panose="020B0604020202020204" pitchFamily="34" charset="0"/>
              </a:rPr>
              <a:t>Kako vidite finansijski opstanak </a:t>
            </a:r>
            <a:r>
              <a:rPr lang="sl-SI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javnih </a:t>
            </a:r>
            <a:r>
              <a:rPr lang="sl-SI" sz="1200" b="1" dirty="0">
                <a:latin typeface="Arial" panose="020B0604020202020204" pitchFamily="34" charset="0"/>
                <a:cs typeface="Arial" panose="020B0604020202020204" pitchFamily="34" charset="0"/>
              </a:rPr>
              <a:t>servisa u BiH?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xmlns="" id="{2B265C3F-DE7A-4CB8-B5C9-79F2282DCA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333428"/>
              </p:ext>
            </p:extLst>
          </p:nvPr>
        </p:nvGraphicFramePr>
        <p:xfrm>
          <a:off x="4668983" y="1249205"/>
          <a:ext cx="314912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xmlns="" id="{FCB2A1C7-59DD-43EB-8D73-C886A99889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9851270"/>
              </p:ext>
            </p:extLst>
          </p:nvPr>
        </p:nvGraphicFramePr>
        <p:xfrm>
          <a:off x="838199" y="1249205"/>
          <a:ext cx="352839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xmlns="" id="{42C65888-6ECF-4F3D-B23A-E3822BA87A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1388435"/>
              </p:ext>
            </p:extLst>
          </p:nvPr>
        </p:nvGraphicFramePr>
        <p:xfrm>
          <a:off x="8063345" y="1249205"/>
          <a:ext cx="329045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265557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742B99-C441-4EAE-936B-15F98A823C60}"/>
              </a:ext>
            </a:extLst>
          </p:cNvPr>
          <p:cNvSpPr txBox="1"/>
          <p:nvPr/>
        </p:nvSpPr>
        <p:spPr>
          <a:xfrm>
            <a:off x="838199" y="6345382"/>
            <a:ext cx="870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Evaluacija transparentnosti javnih medijskih servisa 2023</a:t>
            </a:r>
            <a:endParaRPr lang="sv-SE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1B64BC6-9666-4132-900B-858E3C3F54B4}"/>
              </a:ext>
            </a:extLst>
          </p:cNvPr>
          <p:cNvSpPr txBox="1"/>
          <p:nvPr/>
        </p:nvSpPr>
        <p:spPr>
          <a:xfrm>
            <a:off x="841820" y="5760154"/>
            <a:ext cx="111007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Osnova: svi ispitanici </a:t>
            </a:r>
            <a:r>
              <a:rPr lang="sl-SI" sz="1200" i="1" dirty="0">
                <a:latin typeface="Arial" panose="020B0604020202020204" pitchFamily="34" charset="0"/>
                <a:cs typeface="Arial" panose="020B0604020202020204" pitchFamily="34" charset="0"/>
              </a:rPr>
              <a:t>(n=504)</a:t>
            </a:r>
          </a:p>
          <a:p>
            <a:endParaRPr lang="sl-S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B01DF89-4649-45D0-B736-5DB1F9FC046B}"/>
              </a:ext>
            </a:extLst>
          </p:cNvPr>
          <p:cNvSpPr txBox="1"/>
          <p:nvPr/>
        </p:nvSpPr>
        <p:spPr>
          <a:xfrm>
            <a:off x="841158" y="493705"/>
            <a:ext cx="102697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b="1" dirty="0">
                <a:latin typeface="Arial" panose="020B0604020202020204" pitchFamily="34" charset="0"/>
                <a:cs typeface="Arial" panose="020B0604020202020204" pitchFamily="34" charset="0"/>
              </a:rPr>
              <a:t>U kojoj mjeri se slažete sa sljedećim tvrdnjama vezanim uz politički uticaj u medijima?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AD5BD27-2000-4A2F-8722-C16AF0C8DA75}"/>
              </a:ext>
            </a:extLst>
          </p:cNvPr>
          <p:cNvSpPr/>
          <p:nvPr/>
        </p:nvSpPr>
        <p:spPr>
          <a:xfrm>
            <a:off x="4797274" y="1970842"/>
            <a:ext cx="2775005" cy="832454"/>
          </a:xfrm>
          <a:prstGeom prst="rect">
            <a:avLst/>
          </a:prstGeom>
          <a:noFill/>
          <a:ln w="3175">
            <a:solidFill>
              <a:schemeClr val="tx1">
                <a:alpha val="5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Stručna javnost, NVO i udruženja, akademska i religijska zajednica bi trebali imati više uticaja na izbor članova upravnih odbora i programskih savjeta u javnim medijskim servisima.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1EB3CA-2EAA-4C28-AA90-1B69DCC1F678}"/>
              </a:ext>
            </a:extLst>
          </p:cNvPr>
          <p:cNvSpPr/>
          <p:nvPr/>
        </p:nvSpPr>
        <p:spPr>
          <a:xfrm>
            <a:off x="926976" y="1970842"/>
            <a:ext cx="2775005" cy="832453"/>
          </a:xfrm>
          <a:prstGeom prst="rect">
            <a:avLst/>
          </a:prstGeom>
          <a:noFill/>
          <a:ln w="3175">
            <a:solidFill>
              <a:schemeClr val="tx1">
                <a:alpha val="5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Javni medijski servisi nisu transparentni u svom radu niti redovno informišu građane o programskim i finansijskim rezultatima, kao ni ...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0EFDE7B-C127-494B-B6D8-516572F77B18}"/>
              </a:ext>
            </a:extLst>
          </p:cNvPr>
          <p:cNvSpPr/>
          <p:nvPr/>
        </p:nvSpPr>
        <p:spPr>
          <a:xfrm>
            <a:off x="8427207" y="1970842"/>
            <a:ext cx="2775005" cy="832453"/>
          </a:xfrm>
          <a:prstGeom prst="rect">
            <a:avLst/>
          </a:prstGeom>
          <a:noFill/>
          <a:ln w="3175">
            <a:solidFill>
              <a:schemeClr val="tx1">
                <a:alpha val="5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Izvještaji o finansijskom poslovanju javnih medijskih servia i utrošku novca građana bi morali biti javno dostupni kroz objavu godišnjih finansijskih izvještaja na web stranici tri ....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xmlns="" id="{9F46F422-3591-4B49-865F-E74736666F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1217697"/>
              </p:ext>
            </p:extLst>
          </p:nvPr>
        </p:nvGraphicFramePr>
        <p:xfrm>
          <a:off x="926976" y="2923953"/>
          <a:ext cx="2775005" cy="183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xmlns="" id="{23E31313-B06B-473C-80F9-B9FBD697D0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4645142"/>
              </p:ext>
            </p:extLst>
          </p:nvPr>
        </p:nvGraphicFramePr>
        <p:xfrm>
          <a:off x="4797273" y="2948256"/>
          <a:ext cx="2775005" cy="183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xmlns="" id="{08BC29A8-1702-44DC-A666-46E51D88B6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9184066"/>
              </p:ext>
            </p:extLst>
          </p:nvPr>
        </p:nvGraphicFramePr>
        <p:xfrm>
          <a:off x="8427207" y="2923954"/>
          <a:ext cx="2775005" cy="183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389095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164EC2B-2556-46B5-8FBD-4BD7BABAE651}"/>
              </a:ext>
            </a:extLst>
          </p:cNvPr>
          <p:cNvSpPr txBox="1"/>
          <p:nvPr/>
        </p:nvSpPr>
        <p:spPr>
          <a:xfrm>
            <a:off x="8866909" y="5888426"/>
            <a:ext cx="2807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r-HR" sz="1800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više informacija:</a:t>
            </a:r>
          </a:p>
          <a:p>
            <a:pPr algn="r"/>
            <a:r>
              <a:rPr lang="en-US" dirty="0">
                <a:solidFill>
                  <a:srgbClr val="6D6E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r-HR" sz="1800" dirty="0">
                <a:solidFill>
                  <a:srgbClr val="6D6E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rdjan.puhalo</a:t>
            </a:r>
            <a:r>
              <a:rPr lang="en-US" dirty="0">
                <a:solidFill>
                  <a:srgbClr val="6D6E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@prime.ba</a:t>
            </a:r>
            <a:endParaRPr lang="hr-HR" sz="1800" dirty="0">
              <a:solidFill>
                <a:srgbClr val="6D6E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1" descr="FES LOGO blau 20mm">
            <a:extLst>
              <a:ext uri="{FF2B5EF4-FFF2-40B4-BE49-F238E27FC236}">
                <a16:creationId xmlns:a16="http://schemas.microsoft.com/office/drawing/2014/main" xmlns="" id="{17564271-C4BD-4F5D-BBEB-019735F2E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014" y="5888425"/>
            <a:ext cx="867883" cy="50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492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742B99-C441-4EAE-936B-15F98A823C60}"/>
              </a:ext>
            </a:extLst>
          </p:cNvPr>
          <p:cNvSpPr txBox="1"/>
          <p:nvPr/>
        </p:nvSpPr>
        <p:spPr>
          <a:xfrm>
            <a:off x="838200" y="6345382"/>
            <a:ext cx="380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Glavni zaključci 1/6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9E329AE-814E-413D-84FF-28EDE259C326}"/>
              </a:ext>
            </a:extLst>
          </p:cNvPr>
          <p:cNvSpPr txBox="1"/>
          <p:nvPr/>
        </p:nvSpPr>
        <p:spPr>
          <a:xfrm>
            <a:off x="877779" y="449931"/>
            <a:ext cx="10436441" cy="5525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x-non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just">
              <a:spcBef>
                <a:spcPts val="0"/>
              </a:spcBef>
              <a:spcAft>
                <a:spcPts val="0"/>
              </a:spcAft>
              <a:buClr>
                <a:srgbClr val="F15A23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 202</a:t>
            </a:r>
            <a:r>
              <a:rPr lang="x-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godini građani BiH najviše vjeruju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medijima</a:t>
            </a:r>
            <a:r>
              <a:rPr lang="x-none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x-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67</a:t>
            </a:r>
            <a:r>
              <a:rPr lang="x-none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%) 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vjerskim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grupama</a:t>
            </a:r>
            <a:r>
              <a:rPr lang="en-US" sz="1800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sr-Latn-B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53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%), a zatim nevladinom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sektoru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x-none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43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%), te</a:t>
            </a:r>
            <a:r>
              <a:rPr lang="x-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međunarodnoj zajednici (</a:t>
            </a:r>
            <a:r>
              <a:rPr lang="x-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45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%)</a:t>
            </a:r>
            <a:r>
              <a:rPr lang="x-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x-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opšteno 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institucijama vlasti (</a:t>
            </a:r>
            <a:r>
              <a:rPr lang="sr-Latn-B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40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%) Političke stranke i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političari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pridobili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</a:t>
            </a:r>
            <a:r>
              <a:rPr lang="en-US" sz="1800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najmanje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2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povjerenja</a:t>
            </a:r>
            <a:r>
              <a:rPr lang="en-US" sz="1800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 strane građana. </a:t>
            </a:r>
            <a:r>
              <a:rPr lang="sr-Latn-BA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 odnosu na 2022. godinu povjerenje građana je generalno opalo, ali je redoslijed </a:t>
            </a:r>
            <a:r>
              <a:rPr lang="sr-Latn-BA" sz="1800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organizacija i institucija </a:t>
            </a:r>
            <a:r>
              <a:rPr lang="sr-Latn-BA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ostao isti. </a:t>
            </a:r>
            <a:endParaRPr lang="x-none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lvl="0" indent="-285750" algn="just">
              <a:spcBef>
                <a:spcPts val="0"/>
              </a:spcBef>
              <a:spcAft>
                <a:spcPts val="0"/>
              </a:spcAft>
              <a:buClr>
                <a:srgbClr val="F15A23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x-none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lvl="0" indent="-285750" algn="just">
              <a:spcBef>
                <a:spcPts val="0"/>
              </a:spcBef>
              <a:spcAft>
                <a:spcPts val="0"/>
              </a:spcAft>
              <a:buClr>
                <a:srgbClr val="F15A23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 nivou entiteta je prisutna </a:t>
            </a:r>
            <a:r>
              <a:rPr lang="x-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slična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slika.</a:t>
            </a:r>
            <a:r>
              <a:rPr lang="x-none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x-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 oba entiteta n</a:t>
            </a:r>
            <a:r>
              <a:rPr lang="x-none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ajviše se vjeruje medijima, a potom vjerskim institucijama.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r-Latn-BA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Interesantno je vidjeti da je povjerenje u političke partije i političare znatno veće u RS, nego u Federaciji BiH. Povjerenje u medije stanovnika BiH opalo je 2023. godine u odnosu na 2022. 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F15A23"/>
              </a:buClr>
              <a:buFont typeface="Arial" panose="020B0604020202020204" pitchFamily="34" charset="0"/>
              <a:buChar char="•"/>
            </a:pPr>
            <a:endParaRPr lang="hr-HR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F15A23"/>
              </a:buClr>
              <a:buFont typeface="Arial" panose="020B0604020202020204" pitchFamily="34" charset="0"/>
              <a:buChar char="•"/>
            </a:pPr>
            <a:r>
              <a:rPr lang="en-US" sz="1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Građani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2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BiH</a:t>
            </a:r>
            <a:r>
              <a:rPr lang="en-US" sz="1800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kao i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zasebno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2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entiteta</a:t>
            </a:r>
            <a:r>
              <a:rPr lang="en-US" sz="1800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r-Latn-BA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manje</a:t>
            </a:r>
            <a:r>
              <a:rPr lang="en-US" sz="1800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zadovoljniji radom medija i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novinara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 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</a:t>
            </a:r>
            <a:r>
              <a:rPr lang="x-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800" kern="12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godini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FBiH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x-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ali je 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</a:t>
            </a:r>
            <a:r>
              <a:rPr lang="sr-Latn-BA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aj pad posebno vidljiv kod ispitanika iz RS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Procenat nezadovoljnih radom medija u FBiH </a:t>
            </a:r>
            <a:r>
              <a:rPr lang="x-none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 porastao</a:t>
            </a:r>
            <a:r>
              <a:rPr lang="x-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 odnosu na 2022. godinu, a procenat nezadovoljnih je skoro isti na nivou države i entiteta. </a:t>
            </a:r>
            <a:endParaRPr lang="hr-HR" sz="18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F15A23"/>
              </a:buClr>
              <a:buFont typeface="Arial" panose="020B0604020202020204" pitchFamily="34" charset="0"/>
              <a:buChar char="•"/>
            </a:pPr>
            <a:endParaRPr lang="hr-H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F15A23"/>
              </a:buClr>
              <a:buFont typeface="Arial" panose="020B0604020202020204" pitchFamily="34" charset="0"/>
              <a:buChar char="•"/>
            </a:pPr>
            <a:r>
              <a:rPr lang="sr-Latn-B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 odnosu na 2022. </a:t>
            </a:r>
            <a:r>
              <a:rPr lang="sr-Latn-BA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godinu, </a:t>
            </a:r>
            <a:r>
              <a:rPr lang="sr-Latn-B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opada procenat ispitanika koju su zadovoljni radom medija i novinara u RS i raste broj nezadovoljnih u državi i entitetima. </a:t>
            </a:r>
            <a:r>
              <a:rPr lang="sr-Latn-BA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Samo </a:t>
            </a:r>
            <a:r>
              <a:rPr lang="sr-Latn-B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kod stanovnika RS zadovoljstvo medijima i novinarima u RS je veće od nezadovoljstva. 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284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742B99-C441-4EAE-936B-15F98A823C60}"/>
              </a:ext>
            </a:extLst>
          </p:cNvPr>
          <p:cNvSpPr txBox="1"/>
          <p:nvPr/>
        </p:nvSpPr>
        <p:spPr>
          <a:xfrm>
            <a:off x="838200" y="6345382"/>
            <a:ext cx="380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Glavni zaključci 2/6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9E329AE-814E-413D-84FF-28EDE259C326}"/>
              </a:ext>
            </a:extLst>
          </p:cNvPr>
          <p:cNvSpPr txBox="1"/>
          <p:nvPr/>
        </p:nvSpPr>
        <p:spPr>
          <a:xfrm>
            <a:off x="877779" y="727022"/>
            <a:ext cx="1043644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Clr>
                <a:srgbClr val="F15A23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bs-Latn-BA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Najveći dio ispitanika smatra da </a:t>
            </a:r>
            <a:r>
              <a:rPr lang="bs-Latn-BA" sz="1800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 sloboda </a:t>
            </a:r>
            <a:r>
              <a:rPr lang="bs-Latn-BA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medija u FBiH </a:t>
            </a:r>
            <a:r>
              <a:rPr lang="bs-Latn-BA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djelomično </a:t>
            </a:r>
            <a:r>
              <a:rPr lang="bs-Latn-B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prisutna ili </a:t>
            </a:r>
            <a:r>
              <a:rPr lang="bs-Latn-BA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uopšte </a:t>
            </a:r>
            <a:r>
              <a:rPr lang="bs-Latn-BA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nije.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Slična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situacija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je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 RS-</a:t>
            </a:r>
            <a:r>
              <a:rPr lang="en-US" sz="1800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u,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gdje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većina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građana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smatra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 ne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postoji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sloboda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medija</a:t>
            </a:r>
            <a:r>
              <a:rPr lang="sr-Latn-BA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 to mišljenje je posebno izraženo kod ispitanika iz FBiH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sr-Latn-BA" sz="18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Clr>
                <a:srgbClr val="F15A23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sr-Latn-BA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Clr>
                <a:srgbClr val="F15A23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r-Latn-B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sr-Latn-B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acrt izmjena Krivičnog zakonika i uvođenje krivičnog djela uvrede i klevete, kao i niz brutalnih napada na novinare u Banjaluci uticalo je na slobodu medija smatra nešto više od polovine ispitanika u BiH, ali je taj procenat nešto manji u RS. </a:t>
            </a:r>
            <a:endParaRPr lang="hr-HR" sz="18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lvl="0" indent="-285750" algn="just">
              <a:spcBef>
                <a:spcPts val="0"/>
              </a:spcBef>
              <a:spcAft>
                <a:spcPts val="0"/>
              </a:spcAft>
              <a:buClr>
                <a:srgbClr val="F15A23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Clr>
                <a:srgbClr val="F15A23"/>
              </a:buClr>
              <a:buFont typeface="Arial" panose="020B0604020202020204" pitchFamily="34" charset="0"/>
              <a:buChar char="•"/>
              <a:tabLst>
                <a:tab pos="457200" algn="l"/>
                <a:tab pos="1971675" algn="l"/>
              </a:tabLst>
            </a:pPr>
            <a:r>
              <a:rPr lang="sr-Latn-B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Nešto više od polovine građana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BiH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smatra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 je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politička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zavisnost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osnovna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prepreka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radu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medija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 BiH, a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slijede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opšta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politička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klima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finansijska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zavisnost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Stanovnici R</a:t>
            </a:r>
            <a:r>
              <a:rPr lang="x-none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u odnosu na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stanovnike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FBiH, više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ističu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r-Latn-B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neadekvatan zakonski okvir, dok u RS bilježimo dramatičan pad političke zavisnosti kao prepreke u radu medija. 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Clr>
                <a:srgbClr val="F15A23"/>
              </a:buClr>
              <a:buFont typeface="Arial" panose="020B0604020202020204" pitchFamily="34" charset="0"/>
              <a:buChar char="•"/>
              <a:tabLst>
                <a:tab pos="457200" algn="l"/>
                <a:tab pos="1971675" algn="l"/>
              </a:tabLst>
            </a:pPr>
            <a:endParaRPr lang="hr-HR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Clr>
                <a:srgbClr val="F15A23"/>
              </a:buClr>
              <a:buFont typeface="Arial" panose="020B0604020202020204" pitchFamily="34" charset="0"/>
              <a:buChar char="•"/>
              <a:tabLst>
                <a:tab pos="457200" algn="l"/>
                <a:tab pos="1971675" algn="l"/>
              </a:tabLst>
            </a:pPr>
            <a:r>
              <a:rPr lang="hr-HR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Polovi</a:t>
            </a:r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ispitanika smatra da političke partije i političari imaju najveći uticaj na medije u BiH, ali u odnosu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</a:t>
            </a:r>
            <a:r>
              <a:rPr lang="x-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godinu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x-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je pad od oko 10%. Da političke partije i političari imaju uticaj na medije 2022. je smatralo 66.9% stanovnika RS, a 2023. 34.6%. 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hr-HR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15A23"/>
              </a:buClr>
              <a:buFont typeface="Arial" panose="020B0604020202020204" pitchFamily="34" charset="0"/>
              <a:buChar char="•"/>
              <a:tabLst>
                <a:tab pos="457200" algn="l"/>
                <a:tab pos="1971675" algn="l"/>
              </a:tabLst>
            </a:pPr>
            <a:endParaRPr lang="hr-HR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15A23"/>
              </a:buClr>
              <a:buFont typeface="Arial" panose="020B0604020202020204" pitchFamily="34" charset="0"/>
              <a:buChar char="•"/>
              <a:tabLst>
                <a:tab pos="457200" algn="l"/>
                <a:tab pos="1971675" algn="l"/>
              </a:tabLst>
            </a:pPr>
            <a:r>
              <a:rPr lang="x-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Dvije trećine stanovnika Bi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 smatra da su političari i političke partije glavni kršitelji novinarskih prava i sloboda, ali to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mišljenje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je</a:t>
            </a:r>
            <a:r>
              <a:rPr lang="sr-Latn-B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znatno manje</a:t>
            </a:r>
            <a:r>
              <a:rPr lang="x-non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prisutno ko</a:t>
            </a:r>
            <a:r>
              <a:rPr lang="x-non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stanovnika R</a:t>
            </a:r>
            <a:r>
              <a:rPr lang="x-non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(37%) nego kod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ispitanika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iz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FBiH</a:t>
            </a:r>
            <a:r>
              <a:rPr lang="sr-Latn-B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(83.7%)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74271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742B99-C441-4EAE-936B-15F98A823C60}"/>
              </a:ext>
            </a:extLst>
          </p:cNvPr>
          <p:cNvSpPr txBox="1"/>
          <p:nvPr/>
        </p:nvSpPr>
        <p:spPr>
          <a:xfrm>
            <a:off x="838200" y="6345382"/>
            <a:ext cx="380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Glavni zaključci 3/6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9E329AE-814E-413D-84FF-28EDE259C326}"/>
              </a:ext>
            </a:extLst>
          </p:cNvPr>
          <p:cNvSpPr txBox="1"/>
          <p:nvPr/>
        </p:nvSpPr>
        <p:spPr>
          <a:xfrm>
            <a:off x="877779" y="449931"/>
            <a:ext cx="1043644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Clr>
                <a:srgbClr val="F15A23"/>
              </a:buClr>
              <a:buFont typeface="Arial" panose="020B0604020202020204" pitchFamily="34" charset="0"/>
              <a:buChar char="•"/>
              <a:tabLst>
                <a:tab pos="457200" algn="l"/>
                <a:tab pos="1971675" algn="l"/>
              </a:tabLst>
            </a:pP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Svaki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x-non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četvrti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ispitanik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smatra da napad na novinara može biti opravdan, što je </a:t>
            </a:r>
            <a:r>
              <a:rPr lang="x-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 16% više u odnosu na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rezultat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dobijen</a:t>
            </a:r>
            <a:r>
              <a:rPr lang="sr-Latn-B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 202</a:t>
            </a:r>
            <a:r>
              <a:rPr lang="x-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godine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sr-Latn-B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misli 74% stanovnika RS.</a:t>
            </a:r>
            <a:endParaRPr lang="hr-HR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  <a:buClr>
                <a:srgbClr val="F15A23"/>
              </a:buClr>
              <a:tabLst>
                <a:tab pos="457200" algn="l"/>
                <a:tab pos="1971675" algn="l"/>
              </a:tabLst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Clr>
                <a:srgbClr val="F15A23"/>
              </a:buClr>
              <a:buFont typeface="Arial" panose="020B0604020202020204" pitchFamily="34" charset="0"/>
              <a:buChar char="•"/>
              <a:tabLst>
                <a:tab pos="457200" algn="l"/>
                <a:tab pos="1971675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 tvrdnjom da je rad novinara veoma često politički motivisan slaže se </a:t>
            </a:r>
            <a:r>
              <a:rPr lang="sr-Latn-B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58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 ispitanika, od toga </a:t>
            </a:r>
            <a:r>
              <a:rPr lang="sr-Latn-B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72.6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 u Federaciji BiH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r-Latn-B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27.8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 u R</a:t>
            </a:r>
            <a:r>
              <a:rPr lang="x-non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x-non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 </a:t>
            </a:r>
            <a:r>
              <a:rPr lang="x-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RS je 2022. godine to mislilo 83.8% ispitanika, a 2023. tek 27.8%. </a:t>
            </a:r>
            <a:endParaRPr lang="hr-HR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  <a:buClr>
                <a:srgbClr val="F15A23"/>
              </a:buClr>
              <a:tabLst>
                <a:tab pos="457200" algn="l"/>
                <a:tab pos="1971675" algn="l"/>
              </a:tabLst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Clr>
                <a:srgbClr val="F15A23"/>
              </a:buClr>
              <a:buFont typeface="Arial" panose="020B0604020202020204" pitchFamily="34" charset="0"/>
              <a:buChar char="•"/>
              <a:tabLst>
                <a:tab pos="457200" algn="l"/>
                <a:tab pos="1971675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Među stanovnicima B</a:t>
            </a:r>
            <a:r>
              <a:rPr lang="x-non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iH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r-Latn-B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 podjeljeno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mišljenje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r-Latn-B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tome da li su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teme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 kojima bosanskohercegovački novinari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izvještavaju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r-Latn-B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loše ili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donekle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dobro izabrane. U odnosu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</a:t>
            </a:r>
            <a:r>
              <a:rPr lang="x-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godinu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procenat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ispitanika</a:t>
            </a:r>
            <a:r>
              <a:rPr lang="x-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u 2023., koji smatraju da su teme donekle dobro birane, je u padu, a raste procenat onih koji kažu da su teme loše birane. </a:t>
            </a:r>
            <a:endParaRPr lang="hr-HR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  <a:buClr>
                <a:srgbClr val="F15A23"/>
              </a:buClr>
              <a:tabLst>
                <a:tab pos="457200" algn="l"/>
                <a:tab pos="1971675" algn="l"/>
              </a:tabLst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Clr>
                <a:srgbClr val="F15A23"/>
              </a:buClr>
              <a:buFont typeface="Arial" panose="020B0604020202020204" pitchFamily="34" charset="0"/>
              <a:buChar char="•"/>
              <a:tabLst>
                <a:tab pos="457200" algn="l"/>
                <a:tab pos="1971675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Ispitanici nemaju dilemu o čemu mediji trebaju da izvještavaju, prije svega o našoj svakodnevnici, socijalnim i ekonomskim temama, zdravstvu</a:t>
            </a:r>
            <a:r>
              <a:rPr lang="x-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obrazovanju</a:t>
            </a:r>
            <a:r>
              <a:rPr lang="x-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 korupciji i kriminalu.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Ostale teme su im manje atraktivne. </a:t>
            </a:r>
            <a:r>
              <a:rPr lang="sr-Latn-BA" sz="1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Ipak, </a:t>
            </a:r>
            <a:r>
              <a:rPr lang="sr-Latn-B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 RS dominiraju teme zdravstvo i obrazovanje. </a:t>
            </a:r>
            <a:endParaRPr lang="hr-HR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  <a:buClr>
                <a:srgbClr val="F15A23"/>
              </a:buClr>
              <a:tabLst>
                <a:tab pos="457200" algn="l"/>
                <a:tab pos="1971675" algn="l"/>
              </a:tabLst>
            </a:pPr>
            <a:endParaRPr lang="hr-HR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15A23"/>
              </a:buClr>
              <a:buFont typeface="Arial" panose="020B0604020202020204" pitchFamily="34" charset="0"/>
              <a:buChar char="•"/>
              <a:tabLst>
                <a:tab pos="457200" algn="l"/>
                <a:tab pos="1971675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 bi došlo do unapređenja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novinarskog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rada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stanovnici B</a:t>
            </a:r>
            <a:r>
              <a:rPr lang="x-non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iH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r-Latn-B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imaju podjeljeno mišljenje i sve ponuđene opcije su skoro po</a:t>
            </a:r>
            <a:r>
              <a:rPr lang="sr-Latn-B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djednako prihvaćene: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pooštriti kriterijume za ulazak u novinarsku profesiju,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poboljšati uslove rada, potom</a:t>
            </a:r>
            <a:r>
              <a:rPr lang="x-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unaprijediti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sistem obrazovanja novinara, i najmanje poboljšati materijalni</a:t>
            </a:r>
            <a:r>
              <a:rPr lang="x-non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finansijski položaj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struke</a:t>
            </a:r>
            <a:r>
              <a:rPr lang="x-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osigurati bolju primjenu zakona. 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877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742B99-C441-4EAE-936B-15F98A823C60}"/>
              </a:ext>
            </a:extLst>
          </p:cNvPr>
          <p:cNvSpPr txBox="1"/>
          <p:nvPr/>
        </p:nvSpPr>
        <p:spPr>
          <a:xfrm>
            <a:off x="838200" y="6345382"/>
            <a:ext cx="380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15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Glavni zaključci 4/6</a:t>
            </a:r>
            <a:endParaRPr lang="en-US" b="1" dirty="0">
              <a:solidFill>
                <a:srgbClr val="F15A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9E329AE-814E-413D-84FF-28EDE259C326}"/>
              </a:ext>
            </a:extLst>
          </p:cNvPr>
          <p:cNvSpPr txBox="1"/>
          <p:nvPr/>
        </p:nvSpPr>
        <p:spPr>
          <a:xfrm>
            <a:off x="877779" y="449931"/>
            <a:ext cx="10436441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457200" algn="l"/>
                <a:tab pos="1971675" algn="l"/>
              </a:tabLst>
            </a:pP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Televizija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još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uvijek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prvi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izbor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prilikom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informisanja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slijede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internet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društvene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mreže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Dnevne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novine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sedmičnjaci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postaju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sve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manje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važni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sr-Latn-B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 RS se više ljudi informiše putem interneta, nego televizije. </a:t>
            </a:r>
            <a:endParaRPr lang="hr-HR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457200" algn="l"/>
                <a:tab pos="1971675" algn="l"/>
              </a:tabLst>
            </a:pPr>
            <a:endParaRPr lang="hr-HR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457200" algn="l"/>
                <a:tab pos="1971675" algn="l"/>
              </a:tabLst>
            </a:pPr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 prvi put imamo situaciju da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ispitani</a:t>
            </a:r>
            <a:r>
              <a:rPr lang="sr-Latn-BA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 u BiH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smatra</a:t>
            </a:r>
            <a:r>
              <a:rPr lang="sr-Latn-BA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</a:t>
            </a:r>
            <a:r>
              <a:rPr lang="en-US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 se najkvalitetnije informiše </a:t>
            </a:r>
            <a:r>
              <a:rPr lang="x-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preko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r-Latn-B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interneta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 onda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putem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r-Latn-B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televizije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društvenih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mrež</a:t>
            </a:r>
            <a:r>
              <a:rPr lang="sr-Latn-BA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To je posebno prisutno kod ispitanika u RS. </a:t>
            </a:r>
            <a:endParaRPr lang="hr-HR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lvl="0" indent="-28575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457200" algn="l"/>
                <a:tab pos="1971675" algn="l"/>
              </a:tabLst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457200" algn="l"/>
                <a:tab pos="1971675" algn="l"/>
              </a:tabLst>
            </a:pPr>
            <a:r>
              <a:rPr lang="x-non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Skoro dvije trećine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ispitanika u B</a:t>
            </a:r>
            <a:r>
              <a:rPr lang="x-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iH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interent opaža kao važan za javnost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građane</a:t>
            </a:r>
            <a:r>
              <a:rPr lang="sr-Latn-B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 taj stav je prisutniju u FBiH, nego u RS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hr-HR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lvl="0" indent="-28575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457200" algn="l"/>
                <a:tab pos="1971675" algn="l"/>
              </a:tabLst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457200" algn="l"/>
                <a:tab pos="1971675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Kada se govori o izvještavanju medija o pandemiji virusa COVID-19 možemo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reći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</a:t>
            </a:r>
            <a:r>
              <a:rPr lang="x-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r-Latn-C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</a:t>
            </a:r>
            <a:r>
              <a:rPr lang="x-none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najveći </a:t>
            </a:r>
            <a:r>
              <a:rPr lang="x-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broj odgovora </a:t>
            </a:r>
            <a:r>
              <a:rPr lang="x-none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ispitanika </a:t>
            </a:r>
            <a:r>
              <a:rPr lang="x-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nalazi oko sredine skale tj. da imaju neutralan stav o tome, što nam govori da COVID-19 više nije toliko važan za stanovnike BiH. 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457200" algn="l"/>
                <a:tab pos="1971675" algn="l"/>
              </a:tabLst>
            </a:pPr>
            <a:endParaRPr lang="x-none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457200" algn="l"/>
                <a:tab pos="1971675" algn="l"/>
              </a:tabLst>
            </a:pPr>
            <a:r>
              <a:rPr lang="x-non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38</a:t>
            </a:r>
            <a:r>
              <a:rPr lang="x-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.5% isitanika iz BiH se ne slaže sa tvrdnjom </a:t>
            </a:r>
            <a:r>
              <a:rPr lang="x-none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 </a:t>
            </a:r>
            <a:r>
              <a:rPr lang="x-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 u medijima imali dovoljno informacija o COVID-19. 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457200" algn="l"/>
                <a:tab pos="1971675" algn="l"/>
              </a:tabLst>
            </a:pPr>
            <a:endParaRPr lang="x-none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457200" algn="l"/>
                <a:tab pos="1971675" algn="l"/>
              </a:tabLst>
            </a:pPr>
            <a:r>
              <a:rPr lang="x-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Trećina ispitanika u BiH se ne slaže da su informacije koje su dobijli o COVID-19 bile korsine i prezentovane na razumljiv način. 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457200" algn="l"/>
                <a:tab pos="1971675" algn="l"/>
              </a:tabLst>
            </a:pPr>
            <a:endParaRPr lang="x-none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457200" algn="l"/>
                <a:tab pos="1971675" algn="l"/>
              </a:tabLst>
            </a:pPr>
            <a:r>
              <a:rPr lang="x-non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Oko 38% ispitanika u BiH smatra da su informacije bile konfuzne i nerazumljive. 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lvl="0" indent="-28575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457200" algn="l"/>
                <a:tab pos="1971675" algn="l"/>
              </a:tabLst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253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3629</Words>
  <Application>Microsoft Macintosh PowerPoint</Application>
  <PresentationFormat>Custom</PresentationFormat>
  <Paragraphs>668</Paragraphs>
  <Slides>52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Medijske slobode u BiH 2023. Usporedni izvještaj 2015. – 2023.</vt:lpstr>
      <vt:lpstr>PowerPoint Presentation</vt:lpstr>
      <vt:lpstr>PowerPoint Presentation</vt:lpstr>
      <vt:lpstr>Glavni zaključci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Medijske slobode u BiH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Naziv prezentacija</dc:title>
  <dc:creator>Никола Родић</dc:creator>
  <cp:lastModifiedBy>Administrator</cp:lastModifiedBy>
  <cp:revision>135</cp:revision>
  <dcterms:created xsi:type="dcterms:W3CDTF">2021-02-04T12:13:41Z</dcterms:created>
  <dcterms:modified xsi:type="dcterms:W3CDTF">2023-04-24T14:18:04Z</dcterms:modified>
</cp:coreProperties>
</file>